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8.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9.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20.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3"/>
  </p:sldMasterIdLst>
  <p:notesMasterIdLst>
    <p:notesMasterId r:id="rId103"/>
  </p:notesMasterIdLst>
  <p:handoutMasterIdLst>
    <p:handoutMasterId r:id="rId104"/>
  </p:handoutMasterIdLst>
  <p:sldIdLst>
    <p:sldId id="885" r:id="rId4"/>
    <p:sldId id="13896" r:id="rId5"/>
    <p:sldId id="13895" r:id="rId6"/>
    <p:sldId id="13898" r:id="rId7"/>
    <p:sldId id="13974" r:id="rId8"/>
    <p:sldId id="13901" r:id="rId9"/>
    <p:sldId id="13902" r:id="rId10"/>
    <p:sldId id="13941" r:id="rId11"/>
    <p:sldId id="13943" r:id="rId12"/>
    <p:sldId id="13942" r:id="rId13"/>
    <p:sldId id="13904" r:id="rId14"/>
    <p:sldId id="13907" r:id="rId15"/>
    <p:sldId id="13905" r:id="rId16"/>
    <p:sldId id="911" r:id="rId17"/>
    <p:sldId id="13940" r:id="rId18"/>
    <p:sldId id="13983" r:id="rId19"/>
    <p:sldId id="13977" r:id="rId20"/>
    <p:sldId id="13978" r:id="rId21"/>
    <p:sldId id="13986" r:id="rId22"/>
    <p:sldId id="13975" r:id="rId23"/>
    <p:sldId id="13906" r:id="rId24"/>
    <p:sldId id="13910" r:id="rId25"/>
    <p:sldId id="13911" r:id="rId26"/>
    <p:sldId id="13912" r:id="rId27"/>
    <p:sldId id="13913" r:id="rId28"/>
    <p:sldId id="13969" r:id="rId29"/>
    <p:sldId id="13914" r:id="rId30"/>
    <p:sldId id="13915" r:id="rId31"/>
    <p:sldId id="997" r:id="rId32"/>
    <p:sldId id="999" r:id="rId33"/>
    <p:sldId id="924" r:id="rId34"/>
    <p:sldId id="13995" r:id="rId35"/>
    <p:sldId id="13996" r:id="rId36"/>
    <p:sldId id="13922" r:id="rId37"/>
    <p:sldId id="13997" r:id="rId38"/>
    <p:sldId id="13998" r:id="rId39"/>
    <p:sldId id="13917" r:id="rId40"/>
    <p:sldId id="13999" r:id="rId41"/>
    <p:sldId id="13920" r:id="rId42"/>
    <p:sldId id="13927" r:id="rId43"/>
    <p:sldId id="14014" r:id="rId44"/>
    <p:sldId id="14015" r:id="rId45"/>
    <p:sldId id="14016" r:id="rId46"/>
    <p:sldId id="13929" r:id="rId47"/>
    <p:sldId id="14019" r:id="rId48"/>
    <p:sldId id="13931" r:id="rId49"/>
    <p:sldId id="13932" r:id="rId50"/>
    <p:sldId id="13971" r:id="rId51"/>
    <p:sldId id="13945" r:id="rId52"/>
    <p:sldId id="13980" r:id="rId53"/>
    <p:sldId id="14312" r:id="rId54"/>
    <p:sldId id="14313" r:id="rId55"/>
    <p:sldId id="14321" r:id="rId56"/>
    <p:sldId id="14314" r:id="rId57"/>
    <p:sldId id="14315" r:id="rId58"/>
    <p:sldId id="14316" r:id="rId59"/>
    <p:sldId id="14318" r:id="rId60"/>
    <p:sldId id="14319" r:id="rId61"/>
    <p:sldId id="14320" r:id="rId62"/>
    <p:sldId id="13985" r:id="rId63"/>
    <p:sldId id="13981" r:id="rId64"/>
    <p:sldId id="13921" r:id="rId65"/>
    <p:sldId id="13989" r:id="rId66"/>
    <p:sldId id="13923" r:id="rId67"/>
    <p:sldId id="13924" r:id="rId68"/>
    <p:sldId id="13950" r:id="rId69"/>
    <p:sldId id="13918" r:id="rId70"/>
    <p:sldId id="14000" r:id="rId71"/>
    <p:sldId id="13925" r:id="rId72"/>
    <p:sldId id="14001" r:id="rId73"/>
    <p:sldId id="14002" r:id="rId74"/>
    <p:sldId id="14003" r:id="rId75"/>
    <p:sldId id="14004" r:id="rId76"/>
    <p:sldId id="14005" r:id="rId77"/>
    <p:sldId id="14006" r:id="rId78"/>
    <p:sldId id="14008" r:id="rId79"/>
    <p:sldId id="14013" r:id="rId80"/>
    <p:sldId id="14009" r:id="rId81"/>
    <p:sldId id="14010" r:id="rId82"/>
    <p:sldId id="14011" r:id="rId83"/>
    <p:sldId id="14012" r:id="rId84"/>
    <p:sldId id="13954" r:id="rId85"/>
    <p:sldId id="13955" r:id="rId86"/>
    <p:sldId id="13956" r:id="rId87"/>
    <p:sldId id="13957" r:id="rId88"/>
    <p:sldId id="13958" r:id="rId89"/>
    <p:sldId id="13959" r:id="rId90"/>
    <p:sldId id="14017" r:id="rId91"/>
    <p:sldId id="14018" r:id="rId92"/>
    <p:sldId id="13962" r:id="rId93"/>
    <p:sldId id="13963" r:id="rId94"/>
    <p:sldId id="13964" r:id="rId95"/>
    <p:sldId id="13965" r:id="rId96"/>
    <p:sldId id="13966" r:id="rId97"/>
    <p:sldId id="13972" r:id="rId98"/>
    <p:sldId id="664" r:id="rId99"/>
    <p:sldId id="13946" r:id="rId100"/>
    <p:sldId id="13947" r:id="rId101"/>
    <p:sldId id="13948" r:id="rId102"/>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584" userDrawn="1">
          <p15:clr>
            <a:srgbClr val="A4A3A4"/>
          </p15:clr>
        </p15:guide>
        <p15:guide id="2" orient="horz" pos="3696" userDrawn="1">
          <p15:clr>
            <a:srgbClr val="A4A3A4"/>
          </p15:clr>
        </p15:guide>
        <p15:guide id="3" pos="120" userDrawn="1">
          <p15:clr>
            <a:srgbClr val="A4A3A4"/>
          </p15:clr>
        </p15:guide>
        <p15:guide id="4" pos="7560" userDrawn="1">
          <p15:clr>
            <a:srgbClr val="A4A3A4"/>
          </p15:clr>
        </p15:guide>
        <p15:guide id="5" orient="horz" pos="480" userDrawn="1">
          <p15:clr>
            <a:srgbClr val="A4A3A4"/>
          </p15:clr>
        </p15:guide>
        <p15:guide id="6" orient="horz" pos="338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DBCD085-A70D-80F0-3A0E-B201E38EFB34}" name="Collin W. Demay" initials="CWD" userId="S::cdemay@brandinstitute.com::101edd66-5034-4972-8a48-3a9b171fa86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hdi" initials="M" lastIdx="1" clrIdx="0">
    <p:extLst>
      <p:ext uri="{19B8F6BF-5375-455C-9EA6-DF929625EA0E}">
        <p15:presenceInfo xmlns:p15="http://schemas.microsoft.com/office/powerpoint/2012/main" userId="Mahd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3C7C"/>
    <a:srgbClr val="009DD9"/>
    <a:srgbClr val="0BD0D9"/>
    <a:srgbClr val="10CF9B"/>
    <a:srgbClr val="7CCA62"/>
    <a:srgbClr val="062E83"/>
    <a:srgbClr val="EAEAEA"/>
    <a:srgbClr val="C5D4F1"/>
    <a:srgbClr val="90CE90"/>
    <a:srgbClr val="99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67" autoAdjust="0"/>
    <p:restoredTop sz="95324" autoAdjust="0"/>
  </p:normalViewPr>
  <p:slideViewPr>
    <p:cSldViewPr snapToGrid="0" snapToObjects="1" showGuides="1">
      <p:cViewPr varScale="1">
        <p:scale>
          <a:sx n="66" d="100"/>
          <a:sy n="66" d="100"/>
        </p:scale>
        <p:origin x="32" y="328"/>
      </p:cViewPr>
      <p:guideLst>
        <p:guide pos="4584"/>
        <p:guide orient="horz" pos="3696"/>
        <p:guide pos="120"/>
        <p:guide pos="7560"/>
        <p:guide orient="horz" pos="480"/>
        <p:guide orient="horz" pos="3384"/>
      </p:guideLst>
    </p:cSldViewPr>
  </p:slideViewPr>
  <p:notesTextViewPr>
    <p:cViewPr>
      <p:scale>
        <a:sx n="1" d="1"/>
        <a:sy n="1" d="1"/>
      </p:scale>
      <p:origin x="0" y="0"/>
    </p:cViewPr>
  </p:notesTextViewPr>
  <p:sorterViewPr>
    <p:cViewPr varScale="1">
      <p:scale>
        <a:sx n="1" d="1"/>
        <a:sy n="1" d="1"/>
      </p:scale>
      <p:origin x="0" y="0"/>
    </p:cViewPr>
  </p:sorterViewPr>
  <p:notesViewPr>
    <p:cSldViewPr snapToGrid="0" snapToObjects="1" showGuides="1">
      <p:cViewPr varScale="1">
        <p:scale>
          <a:sx n="122" d="100"/>
          <a:sy n="122" d="100"/>
        </p:scale>
        <p:origin x="499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07" Type="http://schemas.openxmlformats.org/officeDocument/2006/relationships/viewProps" Target="viewProps.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slide" Target="slides/slide76.xml"/><Relationship Id="rId87" Type="http://schemas.openxmlformats.org/officeDocument/2006/relationships/slide" Target="slides/slide84.xml"/><Relationship Id="rId102" Type="http://schemas.openxmlformats.org/officeDocument/2006/relationships/slide" Target="slides/slide99.xml"/><Relationship Id="rId110" Type="http://schemas.microsoft.com/office/2018/10/relationships/authors" Target="author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slide" Target="slides/slide79.xml"/><Relationship Id="rId90" Type="http://schemas.openxmlformats.org/officeDocument/2006/relationships/slide" Target="slides/slide87.xml"/><Relationship Id="rId95" Type="http://schemas.openxmlformats.org/officeDocument/2006/relationships/slide" Target="slides/slide9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commentAuthors" Target="commentAuthor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notesMaster" Target="notesMasters/notesMaster1.xml"/><Relationship Id="rId108"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presProps" Target="pres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tableStyles" Target="tableStyles.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handoutMaster" Target="handoutMasters/handoutMaster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4.xml"/><Relationship Id="rId1" Type="http://schemas.microsoft.com/office/2011/relationships/chartStyle" Target="style14.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5.xml"/><Relationship Id="rId1" Type="http://schemas.microsoft.com/office/2011/relationships/chartStyle" Target="style15.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7.xml"/><Relationship Id="rId1" Type="http://schemas.microsoft.com/office/2011/relationships/chartStyle" Target="style17.xml"/></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0-CFF3-43D3-8DD2-63BD2FB0E3D2}"/>
            </c:ext>
          </c:extLst>
        </c:ser>
        <c:ser>
          <c:idx val="1"/>
          <c:order val="1"/>
          <c:tx>
            <c:strRef>
              <c:f>Sheet1!$C$1</c:f>
              <c:strCache>
                <c:ptCount val="1"/>
                <c:pt idx="0">
                  <c:v>Series 2</c:v>
                </c:pt>
              </c:strCache>
            </c:strRef>
          </c:tx>
          <c:spPr>
            <a:solidFill>
              <a:schemeClr val="accent2"/>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CFF3-43D3-8DD2-63BD2FB0E3D2}"/>
            </c:ext>
          </c:extLst>
        </c:ser>
        <c:ser>
          <c:idx val="2"/>
          <c:order val="2"/>
          <c:tx>
            <c:strRef>
              <c:f>Sheet1!$D$1</c:f>
              <c:strCache>
                <c:ptCount val="1"/>
                <c:pt idx="0">
                  <c:v>Series 3</c:v>
                </c:pt>
              </c:strCache>
            </c:strRef>
          </c:tx>
          <c:spPr>
            <a:solidFill>
              <a:schemeClr val="accent3"/>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2-CFF3-43D3-8DD2-63BD2FB0E3D2}"/>
            </c:ext>
          </c:extLst>
        </c:ser>
        <c:ser>
          <c:idx val="3"/>
          <c:order val="3"/>
          <c:tx>
            <c:strRef>
              <c:f>Sheet1!$E$1</c:f>
              <c:strCache>
                <c:ptCount val="1"/>
                <c:pt idx="0">
                  <c:v>Series 4</c:v>
                </c:pt>
              </c:strCache>
            </c:strRef>
          </c:tx>
          <c:spPr>
            <a:solidFill>
              <a:schemeClr val="accent4"/>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Sheet1!$E$2:$E$31</c:f>
              <c:numCache>
                <c:formatCode>0.00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3-CFF3-43D3-8DD2-63BD2FB0E3D2}"/>
            </c:ext>
          </c:extLst>
        </c:ser>
        <c:ser>
          <c:idx val="4"/>
          <c:order val="4"/>
          <c:tx>
            <c:strRef>
              <c:f>Sheet1!$F$1</c:f>
              <c:strCache>
                <c:ptCount val="1"/>
                <c:pt idx="0">
                  <c:v>Series 5</c:v>
                </c:pt>
              </c:strCache>
            </c:strRef>
          </c:tx>
          <c:spPr>
            <a:solidFill>
              <a:schemeClr val="accent5"/>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Sheet1!$F$2:$F$31</c:f>
              <c:numCache>
                <c:formatCode>0.00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4-CFF3-43D3-8DD2-63BD2FB0E3D2}"/>
            </c:ext>
          </c:extLst>
        </c:ser>
        <c:dLbls>
          <c:showLegendKey val="0"/>
          <c:showVal val="0"/>
          <c:showCatName val="0"/>
          <c:showSerName val="0"/>
          <c:showPercent val="0"/>
          <c:showBubbleSize val="0"/>
        </c:dLbls>
        <c:gapWidth val="150"/>
        <c:overlap val="100"/>
        <c:axId val="336025984"/>
        <c:axId val="336018784"/>
      </c:barChart>
      <c:catAx>
        <c:axId val="336025984"/>
        <c:scaling>
          <c:orientation val="minMax"/>
        </c:scaling>
        <c:delete val="1"/>
        <c:axPos val="l"/>
        <c:numFmt formatCode="General" sourceLinked="1"/>
        <c:majorTickMark val="none"/>
        <c:minorTickMark val="none"/>
        <c:tickLblPos val="nextTo"/>
        <c:crossAx val="336018784"/>
        <c:crosses val="autoZero"/>
        <c:auto val="1"/>
        <c:lblAlgn val="ctr"/>
        <c:lblOffset val="100"/>
        <c:noMultiLvlLbl val="0"/>
      </c:catAx>
      <c:valAx>
        <c:axId val="336018784"/>
        <c:scaling>
          <c:orientation val="minMax"/>
          <c:max val="10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ontserrat" panose="00000500000000000000" pitchFamily="2" charset="0"/>
                <a:ea typeface="+mn-ea"/>
                <a:cs typeface="+mn-cs"/>
              </a:defRPr>
            </a:pPr>
            <a:endParaRPr lang="en-US"/>
          </a:p>
        </c:txPr>
        <c:crossAx val="33602598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BD15-4C02-AFD5-0FB115D911EC}"/>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BD15-4C02-AFD5-0FB115D911EC}"/>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BD15-4C02-AFD5-0FB115D911EC}"/>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BD15-4C02-AFD5-0FB115D911EC}"/>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BD15-4C02-AFD5-0FB115D911EC}"/>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BD15-4C02-AFD5-0FB115D911EC}"/>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BD15-4C02-AFD5-0FB115D911EC}"/>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BD15-4C02-AFD5-0FB115D911EC}"/>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BD15-4C02-AFD5-0FB115D911EC}"/>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BD15-4C02-AFD5-0FB115D911EC}"/>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BD15-4C02-AFD5-0FB115D911EC}"/>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BD15-4C02-AFD5-0FB115D911EC}"/>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BD15-4C02-AFD5-0FB115D911EC}"/>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BD15-4C02-AFD5-0FB115D911EC}"/>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BD15-4C02-AFD5-0FB115D911EC}"/>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BD15-4C02-AFD5-0FB115D911EC}"/>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BD15-4C02-AFD5-0FB115D911E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BD15-4C02-AFD5-0FB115D911EC}"/>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BD15-4C02-AFD5-0FB115D911EC}"/>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BD15-4C02-AFD5-0FB115D911EC}"/>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BD15-4C02-AFD5-0FB115D911EC}"/>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0.5</c:v>
                </c:pt>
                <c:pt idx="1">
                  <c:v>0.5</c:v>
                </c:pt>
                <c:pt idx="2">
                  <c:v>0.5</c:v>
                </c:pt>
                <c:pt idx="3">
                  <c:v>0.5</c:v>
                </c:pt>
                <c:pt idx="4">
                  <c:v>0.5</c:v>
                </c:pt>
                <c:pt idx="5">
                  <c:v>0.5</c:v>
                </c:pt>
                <c:pt idx="6">
                  <c:v>0.5</c:v>
                </c:pt>
                <c:pt idx="7">
                  <c:v>0.5</c:v>
                </c:pt>
                <c:pt idx="8">
                  <c:v>0.5</c:v>
                </c:pt>
                <c:pt idx="9">
                  <c:v>0.5</c:v>
                </c:pt>
                <c:pt idx="10">
                  <c:v>0.5</c:v>
                </c:pt>
                <c:pt idx="11">
                  <c:v>0.5</c:v>
                </c:pt>
                <c:pt idx="12">
                  <c:v>0.5</c:v>
                </c:pt>
                <c:pt idx="13">
                  <c:v>0.5</c:v>
                </c:pt>
                <c:pt idx="14">
                  <c:v>0.5</c:v>
                </c:pt>
                <c:pt idx="15">
                  <c:v>0.5</c:v>
                </c:pt>
                <c:pt idx="16">
                  <c:v>0.5</c:v>
                </c:pt>
                <c:pt idx="17">
                  <c:v>0.5</c:v>
                </c:pt>
                <c:pt idx="18">
                  <c:v>0.5</c:v>
                </c:pt>
                <c:pt idx="19">
                  <c:v>0.5</c:v>
                </c:pt>
                <c:pt idx="20">
                  <c:v>0.5</c:v>
                </c:pt>
                <c:pt idx="21">
                  <c:v>0.5</c:v>
                </c:pt>
                <c:pt idx="22">
                  <c:v>0.5</c:v>
                </c:pt>
                <c:pt idx="23">
                  <c:v>0.5</c:v>
                </c:pt>
                <c:pt idx="24">
                  <c:v>0.5</c:v>
                </c:pt>
                <c:pt idx="25">
                  <c:v>0.5</c:v>
                </c:pt>
                <c:pt idx="26">
                  <c:v>0.5</c:v>
                </c:pt>
                <c:pt idx="27">
                  <c:v>0.5</c:v>
                </c:pt>
                <c:pt idx="28">
                  <c:v>0.5</c:v>
                </c:pt>
                <c:pt idx="29">
                  <c:v>0.5</c:v>
                </c:pt>
              </c:numCache>
            </c:numRef>
          </c:val>
          <c:extLst>
            <c:ext xmlns:c16="http://schemas.microsoft.com/office/drawing/2014/chart" uri="{C3380CC4-5D6E-409C-BE32-E72D297353CC}">
              <c16:uniqueId val="{0000002A-BD15-4C02-AFD5-0FB115D911EC}"/>
            </c:ext>
          </c:extLst>
        </c:ser>
        <c:dLbls>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1"/>
          <c:min val="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majorUnit val="0.2"/>
        <c:minorUnit val="0.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FB67-43B5-A936-CAE31F03A861}"/>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FB67-43B5-A936-CAE31F03A861}"/>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FB67-43B5-A936-CAE31F03A861}"/>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FB67-43B5-A936-CAE31F03A861}"/>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FB67-43B5-A936-CAE31F03A861}"/>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FB67-43B5-A936-CAE31F03A861}"/>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FB67-43B5-A936-CAE31F03A861}"/>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FB67-43B5-A936-CAE31F03A861}"/>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FB67-43B5-A936-CAE31F03A861}"/>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FB67-43B5-A936-CAE31F03A861}"/>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FB67-43B5-A936-CAE31F03A861}"/>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FB67-43B5-A936-CAE31F03A861}"/>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FB67-43B5-A936-CAE31F03A861}"/>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FB67-43B5-A936-CAE31F03A861}"/>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FB67-43B5-A936-CAE31F03A861}"/>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FB67-43B5-A936-CAE31F03A861}"/>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FB67-43B5-A936-CAE31F03A861}"/>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FB67-43B5-A936-CAE31F03A861}"/>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FB67-43B5-A936-CAE31F03A861}"/>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FB67-43B5-A936-CAE31F03A861}"/>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FB67-43B5-A936-CAE31F03A86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FB67-43B5-A936-CAE31F03A861}"/>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0888-47A6-8CC2-F8C3A1AD370C}"/>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0888-47A6-8CC2-F8C3A1AD370C}"/>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0888-47A6-8CC2-F8C3A1AD370C}"/>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0888-47A6-8CC2-F8C3A1AD370C}"/>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0888-47A6-8CC2-F8C3A1AD370C}"/>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0888-47A6-8CC2-F8C3A1AD370C}"/>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0888-47A6-8CC2-F8C3A1AD370C}"/>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0888-47A6-8CC2-F8C3A1AD370C}"/>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0888-47A6-8CC2-F8C3A1AD370C}"/>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0888-47A6-8CC2-F8C3A1AD370C}"/>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0888-47A6-8CC2-F8C3A1AD370C}"/>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0888-47A6-8CC2-F8C3A1AD370C}"/>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0888-47A6-8CC2-F8C3A1AD370C}"/>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0888-47A6-8CC2-F8C3A1AD370C}"/>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0888-47A6-8CC2-F8C3A1AD370C}"/>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0888-47A6-8CC2-F8C3A1AD370C}"/>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0888-47A6-8CC2-F8C3A1AD370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0888-47A6-8CC2-F8C3A1AD370C}"/>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0888-47A6-8CC2-F8C3A1AD370C}"/>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0888-47A6-8CC2-F8C3A1AD370C}"/>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0888-47A6-8CC2-F8C3A1AD370C}"/>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0888-47A6-8CC2-F8C3A1AD370C}"/>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TESTNAME13</c:v>
                </c:pt>
                <c:pt idx="13">
                  <c:v>TESTNAME14</c:v>
                </c:pt>
                <c:pt idx="14">
                  <c:v>TESTNAME15</c:v>
                </c:pt>
                <c:pt idx="15">
                  <c:v>TESTNAME16</c:v>
                </c:pt>
                <c:pt idx="16">
                  <c:v>TESTNAME17</c:v>
                </c:pt>
                <c:pt idx="17">
                  <c:v>TESTNAME18</c:v>
                </c:pt>
                <c:pt idx="18">
                  <c:v>TESTNAME19</c:v>
                </c:pt>
                <c:pt idx="19">
                  <c:v>TESTNAME20</c:v>
                </c:pt>
                <c:pt idx="20">
                  <c:v>TESTNAME21</c:v>
                </c:pt>
                <c:pt idx="21">
                  <c:v>TESTNAME22</c:v>
                </c:pt>
                <c:pt idx="22">
                  <c:v>TESTNAME23</c:v>
                </c:pt>
                <c:pt idx="23">
                  <c:v>TESTNAME24</c:v>
                </c:pt>
                <c:pt idx="24">
                  <c:v>TESTNAME25</c:v>
                </c:pt>
                <c:pt idx="25">
                  <c:v>TESTNAME26</c:v>
                </c:pt>
                <c:pt idx="26">
                  <c:v>TESTNAME27</c:v>
                </c:pt>
                <c:pt idx="27">
                  <c:v>TESTNAME28</c:v>
                </c:pt>
                <c:pt idx="28">
                  <c:v>TESTNAME29</c:v>
                </c:pt>
              </c:strCache>
            </c:strRef>
          </c:cat>
          <c:val>
            <c:numRef>
              <c:f>Sheet1!$B$2:$B$30</c:f>
              <c:numCache>
                <c:formatCode>0.0</c:formatCode>
                <c:ptCount val="29"/>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numCache>
            </c:numRef>
          </c:val>
          <c:extLst>
            <c:ext xmlns:c16="http://schemas.microsoft.com/office/drawing/2014/chart" uri="{C3380CC4-5D6E-409C-BE32-E72D297353CC}">
              <c16:uniqueId val="{00000000-1FE6-4304-AC5C-A00D817DF15D}"/>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TESTNAME13</c:v>
                </c:pt>
                <c:pt idx="13">
                  <c:v>TESTNAME14</c:v>
                </c:pt>
                <c:pt idx="14">
                  <c:v>TESTNAME15</c:v>
                </c:pt>
                <c:pt idx="15">
                  <c:v>TESTNAME16</c:v>
                </c:pt>
                <c:pt idx="16">
                  <c:v>TESTNAME17</c:v>
                </c:pt>
                <c:pt idx="17">
                  <c:v>TESTNAME18</c:v>
                </c:pt>
                <c:pt idx="18">
                  <c:v>TESTNAME19</c:v>
                </c:pt>
                <c:pt idx="19">
                  <c:v>TESTNAME20</c:v>
                </c:pt>
                <c:pt idx="20">
                  <c:v>TESTNAME21</c:v>
                </c:pt>
                <c:pt idx="21">
                  <c:v>TESTNAME22</c:v>
                </c:pt>
                <c:pt idx="22">
                  <c:v>TESTNAME23</c:v>
                </c:pt>
                <c:pt idx="23">
                  <c:v>TESTNAME24</c:v>
                </c:pt>
                <c:pt idx="24">
                  <c:v>TESTNAME25</c:v>
                </c:pt>
                <c:pt idx="25">
                  <c:v>TESTNAME26</c:v>
                </c:pt>
                <c:pt idx="26">
                  <c:v>TESTNAME27</c:v>
                </c:pt>
                <c:pt idx="27">
                  <c:v>TESTNAME28</c:v>
                </c:pt>
                <c:pt idx="28">
                  <c:v>TESTNAME29</c:v>
                </c:pt>
              </c:strCache>
            </c:strRef>
          </c:cat>
          <c:val>
            <c:numRef>
              <c:f>Sheet1!$C$2:$C$30</c:f>
              <c:numCache>
                <c:formatCode>0.0</c:formatCode>
                <c:ptCount val="29"/>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numCache>
            </c:numRef>
          </c:val>
          <c:extLst>
            <c:ext xmlns:c16="http://schemas.microsoft.com/office/drawing/2014/chart" uri="{C3380CC4-5D6E-409C-BE32-E72D297353CC}">
              <c16:uniqueId val="{00000001-1FE6-4304-AC5C-A00D817DF15D}"/>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TESTNAME13</c:v>
                </c:pt>
                <c:pt idx="13">
                  <c:v>TESTNAME14</c:v>
                </c:pt>
                <c:pt idx="14">
                  <c:v>TESTNAME15</c:v>
                </c:pt>
                <c:pt idx="15">
                  <c:v>TESTNAME16</c:v>
                </c:pt>
                <c:pt idx="16">
                  <c:v>TESTNAME17</c:v>
                </c:pt>
                <c:pt idx="17">
                  <c:v>TESTNAME18</c:v>
                </c:pt>
                <c:pt idx="18">
                  <c:v>TESTNAME19</c:v>
                </c:pt>
                <c:pt idx="19">
                  <c:v>TESTNAME20</c:v>
                </c:pt>
                <c:pt idx="20">
                  <c:v>TESTNAME21</c:v>
                </c:pt>
                <c:pt idx="21">
                  <c:v>TESTNAME22</c:v>
                </c:pt>
                <c:pt idx="22">
                  <c:v>TESTNAME23</c:v>
                </c:pt>
                <c:pt idx="23">
                  <c:v>TESTNAME24</c:v>
                </c:pt>
                <c:pt idx="24">
                  <c:v>TESTNAME25</c:v>
                </c:pt>
                <c:pt idx="25">
                  <c:v>TESTNAME26</c:v>
                </c:pt>
                <c:pt idx="26">
                  <c:v>TESTNAME27</c:v>
                </c:pt>
                <c:pt idx="27">
                  <c:v>TESTNAME28</c:v>
                </c:pt>
                <c:pt idx="28">
                  <c:v>TESTNAME29</c:v>
                </c:pt>
              </c:strCache>
            </c:strRef>
          </c:cat>
          <c:val>
            <c:numRef>
              <c:f>Sheet1!$D$2:$D$30</c:f>
              <c:numCache>
                <c:formatCode>0.0</c:formatCode>
                <c:ptCount val="29"/>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numCache>
            </c:numRef>
          </c:val>
          <c:extLst>
            <c:ext xmlns:c16="http://schemas.microsoft.com/office/drawing/2014/chart" uri="{C3380CC4-5D6E-409C-BE32-E72D297353CC}">
              <c16:uniqueId val="{00000002-1FE6-4304-AC5C-A00D817DF15D}"/>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A957-4FBA-A643-E21CDDECBCCE}"/>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A957-4FBA-A643-E21CDDECBCCE}"/>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A6BB-43BF-A156-CEA28F168E1F}"/>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A6BB-43BF-A156-CEA28F168E1F}"/>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8B76-4F29-B8C9-41AFF3CE4B10}"/>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8B76-4F29-B8C9-41AFF3CE4B10}"/>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630249343832021E-2"/>
          <c:y val="0"/>
          <c:w val="0.90152608267716539"/>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C52A-45B1-A065-A374A063723A}"/>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C52A-45B1-A065-A374A063723A}"/>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C52A-45B1-A065-A374A063723A}"/>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C52A-45B1-A065-A374A063723A}"/>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C52A-45B1-A065-A374A063723A}"/>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C52A-45B1-A065-A374A063723A}"/>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C52A-45B1-A065-A374A063723A}"/>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C52A-45B1-A065-A374A063723A}"/>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C52A-45B1-A065-A374A063723A}"/>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C52A-45B1-A065-A374A063723A}"/>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C52A-45B1-A065-A374A063723A}"/>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C52A-45B1-A065-A374A063723A}"/>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C52A-45B1-A065-A374A063723A}"/>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C52A-45B1-A065-A374A063723A}"/>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C52A-45B1-A065-A374A063723A}"/>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C52A-45B1-A065-A374A063723A}"/>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C52A-45B1-A065-A374A063723A}"/>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C52A-45B1-A065-A374A063723A}"/>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C52A-45B1-A065-A374A063723A}"/>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C52A-45B1-A065-A374A063723A}"/>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C52A-45B1-A065-A374A063723A}"/>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5</c:v>
                </c:pt>
                <c:pt idx="1">
                  <c:v>5</c:v>
                </c:pt>
                <c:pt idx="2">
                  <c:v>5</c:v>
                </c:pt>
                <c:pt idx="3">
                  <c:v>5</c:v>
                </c:pt>
                <c:pt idx="4">
                  <c:v>5</c:v>
                </c:pt>
                <c:pt idx="5">
                  <c:v>5</c:v>
                </c:pt>
                <c:pt idx="6">
                  <c:v>5</c:v>
                </c:pt>
                <c:pt idx="7">
                  <c:v>5</c:v>
                </c:pt>
                <c:pt idx="8">
                  <c:v>5</c:v>
                </c:pt>
                <c:pt idx="9">
                  <c:v>5</c:v>
                </c:pt>
                <c:pt idx="10">
                  <c:v>5</c:v>
                </c:pt>
                <c:pt idx="11">
                  <c:v>5</c:v>
                </c:pt>
                <c:pt idx="12">
                  <c:v>5</c:v>
                </c:pt>
                <c:pt idx="13">
                  <c:v>5</c:v>
                </c:pt>
                <c:pt idx="14">
                  <c:v>5</c:v>
                </c:pt>
                <c:pt idx="15">
                  <c:v>5</c:v>
                </c:pt>
                <c:pt idx="16">
                  <c:v>5</c:v>
                </c:pt>
                <c:pt idx="17">
                  <c:v>5</c:v>
                </c:pt>
                <c:pt idx="18">
                  <c:v>5</c:v>
                </c:pt>
                <c:pt idx="19">
                  <c:v>5</c:v>
                </c:pt>
                <c:pt idx="20">
                  <c:v>5</c:v>
                </c:pt>
                <c:pt idx="21">
                  <c:v>5</c:v>
                </c:pt>
                <c:pt idx="22">
                  <c:v>5</c:v>
                </c:pt>
                <c:pt idx="23">
                  <c:v>5</c:v>
                </c:pt>
                <c:pt idx="24">
                  <c:v>5</c:v>
                </c:pt>
                <c:pt idx="25">
                  <c:v>5</c:v>
                </c:pt>
                <c:pt idx="26">
                  <c:v>5</c:v>
                </c:pt>
                <c:pt idx="27">
                  <c:v>5</c:v>
                </c:pt>
                <c:pt idx="28">
                  <c:v>5</c:v>
                </c:pt>
                <c:pt idx="29">
                  <c:v>5</c:v>
                </c:pt>
              </c:numCache>
            </c:numRef>
          </c:val>
          <c:extLst>
            <c:ext xmlns:c16="http://schemas.microsoft.com/office/drawing/2014/chart" uri="{C3380CC4-5D6E-409C-BE32-E72D297353CC}">
              <c16:uniqueId val="{0000002A-C52A-45B1-A065-A374A063723A}"/>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10"/>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630249343832021E-2"/>
          <c:y val="0"/>
          <c:w val="0.90152608267716539"/>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4262-48FB-80D8-7736FB7E1F2E}"/>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4262-48FB-80D8-7736FB7E1F2E}"/>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4262-48FB-80D8-7736FB7E1F2E}"/>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4262-48FB-80D8-7736FB7E1F2E}"/>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4262-48FB-80D8-7736FB7E1F2E}"/>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4262-48FB-80D8-7736FB7E1F2E}"/>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4262-48FB-80D8-7736FB7E1F2E}"/>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4262-48FB-80D8-7736FB7E1F2E}"/>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4262-48FB-80D8-7736FB7E1F2E}"/>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4262-48FB-80D8-7736FB7E1F2E}"/>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4262-48FB-80D8-7736FB7E1F2E}"/>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4262-48FB-80D8-7736FB7E1F2E}"/>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4262-48FB-80D8-7736FB7E1F2E}"/>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4262-48FB-80D8-7736FB7E1F2E}"/>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4262-48FB-80D8-7736FB7E1F2E}"/>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4262-48FB-80D8-7736FB7E1F2E}"/>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4262-48FB-80D8-7736FB7E1F2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4262-48FB-80D8-7736FB7E1F2E}"/>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4262-48FB-80D8-7736FB7E1F2E}"/>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4262-48FB-80D8-7736FB7E1F2E}"/>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4262-48FB-80D8-7736FB7E1F2E}"/>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5</c:v>
                </c:pt>
                <c:pt idx="1">
                  <c:v>5</c:v>
                </c:pt>
                <c:pt idx="2">
                  <c:v>5</c:v>
                </c:pt>
                <c:pt idx="3">
                  <c:v>5</c:v>
                </c:pt>
                <c:pt idx="4">
                  <c:v>5</c:v>
                </c:pt>
                <c:pt idx="5">
                  <c:v>5</c:v>
                </c:pt>
                <c:pt idx="6">
                  <c:v>5</c:v>
                </c:pt>
                <c:pt idx="7">
                  <c:v>5</c:v>
                </c:pt>
                <c:pt idx="8">
                  <c:v>5</c:v>
                </c:pt>
                <c:pt idx="9">
                  <c:v>5</c:v>
                </c:pt>
                <c:pt idx="10">
                  <c:v>5</c:v>
                </c:pt>
                <c:pt idx="11">
                  <c:v>5</c:v>
                </c:pt>
                <c:pt idx="12">
                  <c:v>5</c:v>
                </c:pt>
                <c:pt idx="13">
                  <c:v>5</c:v>
                </c:pt>
                <c:pt idx="14">
                  <c:v>5</c:v>
                </c:pt>
                <c:pt idx="15">
                  <c:v>5</c:v>
                </c:pt>
                <c:pt idx="16">
                  <c:v>5</c:v>
                </c:pt>
                <c:pt idx="17">
                  <c:v>5</c:v>
                </c:pt>
                <c:pt idx="18">
                  <c:v>5</c:v>
                </c:pt>
                <c:pt idx="19">
                  <c:v>5</c:v>
                </c:pt>
                <c:pt idx="20">
                  <c:v>5</c:v>
                </c:pt>
                <c:pt idx="21">
                  <c:v>5</c:v>
                </c:pt>
                <c:pt idx="22">
                  <c:v>5</c:v>
                </c:pt>
                <c:pt idx="23">
                  <c:v>5</c:v>
                </c:pt>
                <c:pt idx="24">
                  <c:v>5</c:v>
                </c:pt>
                <c:pt idx="25">
                  <c:v>5</c:v>
                </c:pt>
                <c:pt idx="26">
                  <c:v>5</c:v>
                </c:pt>
                <c:pt idx="27">
                  <c:v>5</c:v>
                </c:pt>
                <c:pt idx="28">
                  <c:v>5</c:v>
                </c:pt>
                <c:pt idx="29">
                  <c:v>5</c:v>
                </c:pt>
              </c:numCache>
            </c:numRef>
          </c:val>
          <c:extLst>
            <c:ext xmlns:c16="http://schemas.microsoft.com/office/drawing/2014/chart" uri="{C3380CC4-5D6E-409C-BE32-E72D297353CC}">
              <c16:uniqueId val="{0000002A-4262-48FB-80D8-7736FB7E1F2E}"/>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10"/>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630249343832021E-2"/>
          <c:y val="0"/>
          <c:w val="0.90152608267716539"/>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48D2-4A47-A21D-AEE71E49205A}"/>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48D2-4A47-A21D-AEE71E49205A}"/>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48D2-4A47-A21D-AEE71E49205A}"/>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48D2-4A47-A21D-AEE71E49205A}"/>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48D2-4A47-A21D-AEE71E49205A}"/>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48D2-4A47-A21D-AEE71E49205A}"/>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48D2-4A47-A21D-AEE71E49205A}"/>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48D2-4A47-A21D-AEE71E49205A}"/>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48D2-4A47-A21D-AEE71E49205A}"/>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48D2-4A47-A21D-AEE71E49205A}"/>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48D2-4A47-A21D-AEE71E49205A}"/>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48D2-4A47-A21D-AEE71E49205A}"/>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48D2-4A47-A21D-AEE71E49205A}"/>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48D2-4A47-A21D-AEE71E49205A}"/>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48D2-4A47-A21D-AEE71E49205A}"/>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48D2-4A47-A21D-AEE71E49205A}"/>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48D2-4A47-A21D-AEE71E49205A}"/>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48D2-4A47-A21D-AEE71E49205A}"/>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48D2-4A47-A21D-AEE71E49205A}"/>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48D2-4A47-A21D-AEE71E49205A}"/>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48D2-4A47-A21D-AEE71E49205A}"/>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5</c:v>
                </c:pt>
                <c:pt idx="1">
                  <c:v>5</c:v>
                </c:pt>
                <c:pt idx="2">
                  <c:v>5</c:v>
                </c:pt>
                <c:pt idx="3">
                  <c:v>5</c:v>
                </c:pt>
                <c:pt idx="4">
                  <c:v>5</c:v>
                </c:pt>
                <c:pt idx="5">
                  <c:v>5</c:v>
                </c:pt>
                <c:pt idx="6">
                  <c:v>5</c:v>
                </c:pt>
                <c:pt idx="7">
                  <c:v>5</c:v>
                </c:pt>
                <c:pt idx="8">
                  <c:v>5</c:v>
                </c:pt>
                <c:pt idx="9">
                  <c:v>5</c:v>
                </c:pt>
                <c:pt idx="10">
                  <c:v>5</c:v>
                </c:pt>
                <c:pt idx="11">
                  <c:v>5</c:v>
                </c:pt>
                <c:pt idx="12">
                  <c:v>5</c:v>
                </c:pt>
                <c:pt idx="13">
                  <c:v>5</c:v>
                </c:pt>
                <c:pt idx="14">
                  <c:v>5</c:v>
                </c:pt>
                <c:pt idx="15">
                  <c:v>5</c:v>
                </c:pt>
                <c:pt idx="16">
                  <c:v>5</c:v>
                </c:pt>
                <c:pt idx="17">
                  <c:v>5</c:v>
                </c:pt>
                <c:pt idx="18">
                  <c:v>5</c:v>
                </c:pt>
                <c:pt idx="19">
                  <c:v>5</c:v>
                </c:pt>
                <c:pt idx="20">
                  <c:v>5</c:v>
                </c:pt>
                <c:pt idx="21">
                  <c:v>5</c:v>
                </c:pt>
                <c:pt idx="22">
                  <c:v>5</c:v>
                </c:pt>
                <c:pt idx="23">
                  <c:v>5</c:v>
                </c:pt>
                <c:pt idx="24">
                  <c:v>5</c:v>
                </c:pt>
                <c:pt idx="25">
                  <c:v>5</c:v>
                </c:pt>
                <c:pt idx="26">
                  <c:v>5</c:v>
                </c:pt>
                <c:pt idx="27">
                  <c:v>5</c:v>
                </c:pt>
                <c:pt idx="28">
                  <c:v>5</c:v>
                </c:pt>
                <c:pt idx="29">
                  <c:v>5</c:v>
                </c:pt>
              </c:numCache>
            </c:numRef>
          </c:val>
          <c:extLst>
            <c:ext xmlns:c16="http://schemas.microsoft.com/office/drawing/2014/chart" uri="{C3380CC4-5D6E-409C-BE32-E72D297353CC}">
              <c16:uniqueId val="{0000002A-48D2-4A47-A21D-AEE71E49205A}"/>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10"/>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0-EF40-4025-A2E5-89B028886BD0}"/>
            </c:ext>
          </c:extLst>
        </c:ser>
        <c:ser>
          <c:idx val="1"/>
          <c:order val="1"/>
          <c:tx>
            <c:strRef>
              <c:f>Sheet1!$C$1</c:f>
              <c:strCache>
                <c:ptCount val="1"/>
                <c:pt idx="0">
                  <c:v>Series 2</c:v>
                </c:pt>
              </c:strCache>
            </c:strRef>
          </c:tx>
          <c:spPr>
            <a:solidFill>
              <a:schemeClr val="accent2"/>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1-EF40-4025-A2E5-89B028886BD0}"/>
            </c:ext>
          </c:extLst>
        </c:ser>
        <c:ser>
          <c:idx val="2"/>
          <c:order val="2"/>
          <c:tx>
            <c:strRef>
              <c:f>Sheet1!$D$1</c:f>
              <c:strCache>
                <c:ptCount val="1"/>
                <c:pt idx="0">
                  <c:v>Series 3</c:v>
                </c:pt>
              </c:strCache>
            </c:strRef>
          </c:tx>
          <c:spPr>
            <a:solidFill>
              <a:schemeClr val="accent3"/>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2-EF40-4025-A2E5-89B028886BD0}"/>
            </c:ext>
          </c:extLst>
        </c:ser>
        <c:ser>
          <c:idx val="3"/>
          <c:order val="3"/>
          <c:tx>
            <c:strRef>
              <c:f>Sheet1!$E$1</c:f>
              <c:strCache>
                <c:ptCount val="1"/>
                <c:pt idx="0">
                  <c:v>Series 4</c:v>
                </c:pt>
              </c:strCache>
            </c:strRef>
          </c:tx>
          <c:spPr>
            <a:solidFill>
              <a:schemeClr val="accent4"/>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Sheet1!$E$2:$E$31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3-EF40-4025-A2E5-89B028886BD0}"/>
            </c:ext>
          </c:extLst>
        </c:ser>
        <c:dLbls>
          <c:showLegendKey val="0"/>
          <c:showVal val="0"/>
          <c:showCatName val="0"/>
          <c:showSerName val="0"/>
          <c:showPercent val="0"/>
          <c:showBubbleSize val="0"/>
        </c:dLbls>
        <c:gapWidth val="150"/>
        <c:overlap val="100"/>
        <c:axId val="336025984"/>
        <c:axId val="336018784"/>
      </c:barChart>
      <c:catAx>
        <c:axId val="336025984"/>
        <c:scaling>
          <c:orientation val="minMax"/>
        </c:scaling>
        <c:delete val="1"/>
        <c:axPos val="l"/>
        <c:numFmt formatCode="General" sourceLinked="1"/>
        <c:majorTickMark val="none"/>
        <c:minorTickMark val="none"/>
        <c:tickLblPos val="nextTo"/>
        <c:crossAx val="336018784"/>
        <c:crosses val="autoZero"/>
        <c:auto val="1"/>
        <c:lblAlgn val="ctr"/>
        <c:lblOffset val="100"/>
        <c:noMultiLvlLbl val="0"/>
      </c:catAx>
      <c:valAx>
        <c:axId val="336018784"/>
        <c:scaling>
          <c:orientation val="minMax"/>
          <c:max val="10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33602598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0-852D-4E3C-A156-887B1B7A9E2F}"/>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pt idx="29">
                  <c:v>34</c:v>
                </c:pt>
              </c:numCache>
            </c:numRef>
          </c:val>
          <c:extLst>
            <c:ext xmlns:c16="http://schemas.microsoft.com/office/drawing/2014/chart" uri="{C3380CC4-5D6E-409C-BE32-E72D297353CC}">
              <c16:uniqueId val="{00000001-852D-4E3C-A156-887B1B7A9E2F}"/>
            </c:ext>
          </c:extLst>
        </c:ser>
        <c:ser>
          <c:idx val="2"/>
          <c:order val="2"/>
          <c:tx>
            <c:strRef>
              <c:f>Sheet1!$D$1</c:f>
              <c:strCache>
                <c:ptCount val="1"/>
                <c:pt idx="0">
                  <c:v>Series 3</c:v>
                </c:pt>
              </c:strCache>
            </c:strRef>
          </c:tx>
          <c:spPr>
            <a:solidFill>
              <a:srgbClr val="FF7D7D"/>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2-852D-4E3C-A156-887B1B7A9E2F}"/>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B864-4384-A6EF-AAF21D0D199B}"/>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B864-4384-A6EF-AAF21D0D199B}"/>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0CC2-4393-A975-5EA69C5BE7A7}"/>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0CC2-4393-A975-5EA69C5BE7A7}"/>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1F86-4201-8FF6-41DBAC1B3A2E}"/>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1F86-4201-8FF6-41DBAC1B3A2E}"/>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0-3321-4440-B904-5D30E40398D0}"/>
            </c:ext>
          </c:extLst>
        </c:ser>
        <c:ser>
          <c:idx val="1"/>
          <c:order val="1"/>
          <c:tx>
            <c:strRef>
              <c:f>Sheet1!$C$1</c:f>
              <c:strCache>
                <c:ptCount val="1"/>
                <c:pt idx="0">
                  <c:v>Series 2</c:v>
                </c:pt>
              </c:strCache>
            </c:strRef>
          </c:tx>
          <c:spPr>
            <a:solidFill>
              <a:srgbClr val="0BD0D9"/>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pt idx="29">
                  <c:v>34</c:v>
                </c:pt>
              </c:numCache>
            </c:numRef>
          </c:val>
          <c:extLst>
            <c:ext xmlns:c16="http://schemas.microsoft.com/office/drawing/2014/chart" uri="{C3380CC4-5D6E-409C-BE32-E72D297353CC}">
              <c16:uniqueId val="{00000001-3321-4440-B904-5D30E40398D0}"/>
            </c:ext>
          </c:extLst>
        </c:ser>
        <c:ser>
          <c:idx val="2"/>
          <c:order val="2"/>
          <c:tx>
            <c:strRef>
              <c:f>Sheet1!$D$1</c:f>
              <c:strCache>
                <c:ptCount val="1"/>
                <c:pt idx="0">
                  <c:v>Series 3</c:v>
                </c:pt>
              </c:strCache>
            </c:strRef>
          </c:tx>
          <c:spPr>
            <a:solidFill>
              <a:srgbClr val="009DD9"/>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2-3321-4440-B904-5D30E40398D0}"/>
            </c:ext>
          </c:extLst>
        </c:ser>
        <c:dLbls>
          <c:dLblPos val="ctr"/>
          <c:showLegendKey val="0"/>
          <c:showVal val="1"/>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539E-4D2E-A088-4B35B0AB35E8}"/>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539E-4D2E-A088-4B35B0AB35E8}"/>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0-7D77-4F83-BF39-DA20DF8F8DB0}"/>
            </c:ext>
          </c:extLst>
        </c:ser>
        <c:ser>
          <c:idx val="1"/>
          <c:order val="1"/>
          <c:tx>
            <c:strRef>
              <c:f>Sheet1!$C$1</c:f>
              <c:strCache>
                <c:ptCount val="1"/>
                <c:pt idx="0">
                  <c:v>Series 2</c:v>
                </c:pt>
              </c:strCache>
            </c:strRef>
          </c:tx>
          <c:spPr>
            <a:solidFill>
              <a:srgbClr val="0BD0D9"/>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pt idx="29">
                  <c:v>34</c:v>
                </c:pt>
              </c:numCache>
            </c:numRef>
          </c:val>
          <c:extLst>
            <c:ext xmlns:c16="http://schemas.microsoft.com/office/drawing/2014/chart" uri="{C3380CC4-5D6E-409C-BE32-E72D297353CC}">
              <c16:uniqueId val="{00000001-7D77-4F83-BF39-DA20DF8F8DB0}"/>
            </c:ext>
          </c:extLst>
        </c:ser>
        <c:ser>
          <c:idx val="2"/>
          <c:order val="2"/>
          <c:tx>
            <c:strRef>
              <c:f>Sheet1!$D$1</c:f>
              <c:strCache>
                <c:ptCount val="1"/>
                <c:pt idx="0">
                  <c:v>Series 3</c:v>
                </c:pt>
              </c:strCache>
            </c:strRef>
          </c:tx>
          <c:spPr>
            <a:solidFill>
              <a:srgbClr val="009DD9"/>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2-7D77-4F83-BF39-DA20DF8F8DB0}"/>
            </c:ext>
          </c:extLst>
        </c:ser>
        <c:dLbls>
          <c:dLblPos val="ctr"/>
          <c:showLegendKey val="0"/>
          <c:showVal val="1"/>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4534-4B39-B6D2-8190E58F4989}"/>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4534-4B39-B6D2-8190E58F4989}"/>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0-0B89-406A-AD76-5C610D50688A}"/>
            </c:ext>
          </c:extLst>
        </c:ser>
        <c:ser>
          <c:idx val="1"/>
          <c:order val="1"/>
          <c:tx>
            <c:strRef>
              <c:f>Sheet1!$C$1</c:f>
              <c:strCache>
                <c:ptCount val="1"/>
                <c:pt idx="0">
                  <c:v>Series 2</c:v>
                </c:pt>
              </c:strCache>
            </c:strRef>
          </c:tx>
          <c:spPr>
            <a:solidFill>
              <a:srgbClr val="0BD0D9"/>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pt idx="29">
                  <c:v>34</c:v>
                </c:pt>
              </c:numCache>
            </c:numRef>
          </c:val>
          <c:extLst>
            <c:ext xmlns:c16="http://schemas.microsoft.com/office/drawing/2014/chart" uri="{C3380CC4-5D6E-409C-BE32-E72D297353CC}">
              <c16:uniqueId val="{00000001-0B89-406A-AD76-5C610D50688A}"/>
            </c:ext>
          </c:extLst>
        </c:ser>
        <c:ser>
          <c:idx val="2"/>
          <c:order val="2"/>
          <c:tx>
            <c:strRef>
              <c:f>Sheet1!$D$1</c:f>
              <c:strCache>
                <c:ptCount val="1"/>
                <c:pt idx="0">
                  <c:v>Series 3</c:v>
                </c:pt>
              </c:strCache>
            </c:strRef>
          </c:tx>
          <c:spPr>
            <a:solidFill>
              <a:srgbClr val="009DD9"/>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2-0B89-406A-AD76-5C610D50688A}"/>
            </c:ext>
          </c:extLst>
        </c:ser>
        <c:dLbls>
          <c:dLblPos val="ctr"/>
          <c:showLegendKey val="0"/>
          <c:showVal val="1"/>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0-D9F9-4CE5-B861-807944DFB607}"/>
            </c:ext>
          </c:extLst>
        </c:ser>
        <c:ser>
          <c:idx val="1"/>
          <c:order val="1"/>
          <c:tx>
            <c:strRef>
              <c:f>Sheet1!$C$1</c:f>
              <c:strCache>
                <c:ptCount val="1"/>
                <c:pt idx="0">
                  <c:v>Series 2</c:v>
                </c:pt>
              </c:strCache>
            </c:strRef>
          </c:tx>
          <c:spPr>
            <a:solidFill>
              <a:schemeClr val="accent2"/>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1-D9F9-4CE5-B861-807944DFB607}"/>
            </c:ext>
          </c:extLst>
        </c:ser>
        <c:ser>
          <c:idx val="2"/>
          <c:order val="2"/>
          <c:tx>
            <c:strRef>
              <c:f>Sheet1!$D$1</c:f>
              <c:strCache>
                <c:ptCount val="1"/>
                <c:pt idx="0">
                  <c:v>Series 3</c:v>
                </c:pt>
              </c:strCache>
            </c:strRef>
          </c:tx>
          <c:spPr>
            <a:solidFill>
              <a:schemeClr val="accent3"/>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2-D9F9-4CE5-B861-807944DFB607}"/>
            </c:ext>
          </c:extLst>
        </c:ser>
        <c:ser>
          <c:idx val="3"/>
          <c:order val="3"/>
          <c:tx>
            <c:strRef>
              <c:f>Sheet1!$E$1</c:f>
              <c:strCache>
                <c:ptCount val="1"/>
                <c:pt idx="0">
                  <c:v>Series 4</c:v>
                </c:pt>
              </c:strCache>
            </c:strRef>
          </c:tx>
          <c:spPr>
            <a:solidFill>
              <a:schemeClr val="accent4"/>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Sheet1!$E$2:$E$31</c:f>
              <c:numCache>
                <c:formatCode>0.00</c:formatCode>
                <c:ptCount val="30"/>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numCache>
            </c:numRef>
          </c:val>
          <c:extLst>
            <c:ext xmlns:c16="http://schemas.microsoft.com/office/drawing/2014/chart" uri="{C3380CC4-5D6E-409C-BE32-E72D297353CC}">
              <c16:uniqueId val="{00000003-D9F9-4CE5-B861-807944DFB607}"/>
            </c:ext>
          </c:extLst>
        </c:ser>
        <c:dLbls>
          <c:showLegendKey val="0"/>
          <c:showVal val="0"/>
          <c:showCatName val="0"/>
          <c:showSerName val="0"/>
          <c:showPercent val="0"/>
          <c:showBubbleSize val="0"/>
        </c:dLbls>
        <c:gapWidth val="150"/>
        <c:overlap val="100"/>
        <c:axId val="336025984"/>
        <c:axId val="336018784"/>
      </c:barChart>
      <c:catAx>
        <c:axId val="336025984"/>
        <c:scaling>
          <c:orientation val="minMax"/>
        </c:scaling>
        <c:delete val="1"/>
        <c:axPos val="l"/>
        <c:numFmt formatCode="General" sourceLinked="1"/>
        <c:majorTickMark val="none"/>
        <c:minorTickMark val="none"/>
        <c:tickLblPos val="nextTo"/>
        <c:crossAx val="336018784"/>
        <c:crosses val="autoZero"/>
        <c:auto val="1"/>
        <c:lblAlgn val="ctr"/>
        <c:lblOffset val="100"/>
        <c:noMultiLvlLbl val="0"/>
      </c:catAx>
      <c:valAx>
        <c:axId val="336018784"/>
        <c:scaling>
          <c:orientation val="minMax"/>
          <c:max val="10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33602598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947F-6942-BD39-57CE3D797B70}"/>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947F-6942-BD39-57CE3D797B70}"/>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947F-6942-BD39-57CE3D797B70}"/>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947F-6942-BD39-57CE3D797B70}"/>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947F-6942-BD39-57CE3D797B70}"/>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947F-6942-BD39-57CE3D797B70}"/>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947F-6942-BD39-57CE3D797B70}"/>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947F-6942-BD39-57CE3D797B70}"/>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947F-6942-BD39-57CE3D797B70}"/>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947F-6942-BD39-57CE3D797B70}"/>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947F-6942-BD39-57CE3D797B70}"/>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947F-6942-BD39-57CE3D797B70}"/>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947F-6942-BD39-57CE3D797B70}"/>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947F-6942-BD39-57CE3D797B70}"/>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947F-6942-BD39-57CE3D797B70}"/>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947F-6942-BD39-57CE3D797B70}"/>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947F-6942-BD39-57CE3D797B70}"/>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947F-6942-BD39-57CE3D797B70}"/>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947F-6942-BD39-57CE3D797B70}"/>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947F-6942-BD39-57CE3D797B70}"/>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947F-6942-BD39-57CE3D797B70}"/>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B-947F-6942-BD39-57CE3D797B70}"/>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D35F-44D0-9245-0167B5559B15}"/>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D35F-44D0-9245-0167B5559B15}"/>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D35F-44D0-9245-0167B5559B15}"/>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D35F-44D0-9245-0167B5559B15}"/>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D35F-44D0-9245-0167B5559B15}"/>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D35F-44D0-9245-0167B5559B15}"/>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D35F-44D0-9245-0167B5559B15}"/>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D35F-44D0-9245-0167B5559B15}"/>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D35F-44D0-9245-0167B5559B15}"/>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D35F-44D0-9245-0167B5559B15}"/>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D35F-44D0-9245-0167B5559B15}"/>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D35F-44D0-9245-0167B5559B15}"/>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D35F-44D0-9245-0167B5559B15}"/>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D35F-44D0-9245-0167B5559B15}"/>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D35F-44D0-9245-0167B5559B15}"/>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D35F-44D0-9245-0167B5559B15}"/>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D35F-44D0-9245-0167B5559B15}"/>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D35F-44D0-9245-0167B5559B15}"/>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D35F-44D0-9245-0167B5559B15}"/>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D35F-44D0-9245-0167B5559B15}"/>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D35F-44D0-9245-0167B5559B1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D35F-44D0-9245-0167B5559B15}"/>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EC6A-4076-B84F-2538F94C4E73}"/>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EC6A-4076-B84F-2538F94C4E73}"/>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EC6A-4076-B84F-2538F94C4E73}"/>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EC6A-4076-B84F-2538F94C4E73}"/>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EC6A-4076-B84F-2538F94C4E73}"/>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EC6A-4076-B84F-2538F94C4E73}"/>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EC6A-4076-B84F-2538F94C4E73}"/>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EC6A-4076-B84F-2538F94C4E73}"/>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EC6A-4076-B84F-2538F94C4E73}"/>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EC6A-4076-B84F-2538F94C4E73}"/>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EC6A-4076-B84F-2538F94C4E73}"/>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EC6A-4076-B84F-2538F94C4E73}"/>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EC6A-4076-B84F-2538F94C4E73}"/>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EC6A-4076-B84F-2538F94C4E73}"/>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EC6A-4076-B84F-2538F94C4E73}"/>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EC6A-4076-B84F-2538F94C4E73}"/>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EC6A-4076-B84F-2538F94C4E7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EC6A-4076-B84F-2538F94C4E73}"/>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EC6A-4076-B84F-2538F94C4E73}"/>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EC6A-4076-B84F-2538F94C4E73}"/>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EC6A-4076-B84F-2538F94C4E73}"/>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EC6A-4076-B84F-2538F94C4E73}"/>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B152-4822-B0E8-5C05616B5F07}"/>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B152-4822-B0E8-5C05616B5F07}"/>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B152-4822-B0E8-5C05616B5F07}"/>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B152-4822-B0E8-5C05616B5F07}"/>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B152-4822-B0E8-5C05616B5F07}"/>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B152-4822-B0E8-5C05616B5F07}"/>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B152-4822-B0E8-5C05616B5F07}"/>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B152-4822-B0E8-5C05616B5F07}"/>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B152-4822-B0E8-5C05616B5F07}"/>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B152-4822-B0E8-5C05616B5F07}"/>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B152-4822-B0E8-5C05616B5F07}"/>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B152-4822-B0E8-5C05616B5F07}"/>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B152-4822-B0E8-5C05616B5F07}"/>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B152-4822-B0E8-5C05616B5F07}"/>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B152-4822-B0E8-5C05616B5F07}"/>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B152-4822-B0E8-5C05616B5F07}"/>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B152-4822-B0E8-5C05616B5F07}"/>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B152-4822-B0E8-5C05616B5F07}"/>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B152-4822-B0E8-5C05616B5F07}"/>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B152-4822-B0E8-5C05616B5F07}"/>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B152-4822-B0E8-5C05616B5F0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B152-4822-B0E8-5C05616B5F07}"/>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B8AC-40DD-80D5-925E56E0C126}"/>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B8AC-40DD-80D5-925E56E0C126}"/>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B8AC-40DD-80D5-925E56E0C126}"/>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B8AC-40DD-80D5-925E56E0C126}"/>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B8AC-40DD-80D5-925E56E0C126}"/>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B8AC-40DD-80D5-925E56E0C126}"/>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B8AC-40DD-80D5-925E56E0C126}"/>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B8AC-40DD-80D5-925E56E0C126}"/>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B8AC-40DD-80D5-925E56E0C126}"/>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B8AC-40DD-80D5-925E56E0C126}"/>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B8AC-40DD-80D5-925E56E0C126}"/>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B8AC-40DD-80D5-925E56E0C126}"/>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B8AC-40DD-80D5-925E56E0C126}"/>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B8AC-40DD-80D5-925E56E0C126}"/>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B8AC-40DD-80D5-925E56E0C126}"/>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B8AC-40DD-80D5-925E56E0C126}"/>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B8AC-40DD-80D5-925E56E0C12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B8AC-40DD-80D5-925E56E0C126}"/>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B8AC-40DD-80D5-925E56E0C126}"/>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B8AC-40DD-80D5-925E56E0C126}"/>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B8AC-40DD-80D5-925E56E0C126}"/>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B8AC-40DD-80D5-925E56E0C126}"/>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F379-4B97-9C0C-9F5752C9595C}"/>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F379-4B97-9C0C-9F5752C9595C}"/>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F379-4B97-9C0C-9F5752C9595C}"/>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F379-4B97-9C0C-9F5752C9595C}"/>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F379-4B97-9C0C-9F5752C9595C}"/>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F379-4B97-9C0C-9F5752C9595C}"/>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F379-4B97-9C0C-9F5752C9595C}"/>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F379-4B97-9C0C-9F5752C9595C}"/>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F379-4B97-9C0C-9F5752C9595C}"/>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F379-4B97-9C0C-9F5752C9595C}"/>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F379-4B97-9C0C-9F5752C9595C}"/>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F379-4B97-9C0C-9F5752C9595C}"/>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F379-4B97-9C0C-9F5752C9595C}"/>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F379-4B97-9C0C-9F5752C9595C}"/>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F379-4B97-9C0C-9F5752C9595C}"/>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F379-4B97-9C0C-9F5752C9595C}"/>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F379-4B97-9C0C-9F5752C9595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F379-4B97-9C0C-9F5752C9595C}"/>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F379-4B97-9C0C-9F5752C9595C}"/>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F379-4B97-9C0C-9F5752C9595C}"/>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F379-4B97-9C0C-9F5752C9595C}"/>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F379-4B97-9C0C-9F5752C9595C}"/>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8BBB27-465A-4331-8A52-04BDEFAE799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58B844C-1BD4-424F-AF68-C1852B4FE077}">
      <dgm:prSet phldrT="[Text]"/>
      <dgm:spPr>
        <a:solidFill>
          <a:srgbClr val="1D3C7C"/>
        </a:solidFill>
        <a:ln>
          <a:noFill/>
        </a:ln>
        <a:effectLst>
          <a:outerShdw blurRad="50800" dist="38100" dir="2700000" algn="tl" rotWithShape="0">
            <a:prstClr val="black">
              <a:alpha val="40000"/>
            </a:prstClr>
          </a:outerShdw>
        </a:effectLst>
      </dgm:spPr>
      <dgm:t>
        <a:bodyPr/>
        <a:lstStyle/>
        <a:p>
          <a:r>
            <a:rPr lang="en-US" b="1" i="1" dirty="0"/>
            <a:t>DSI Recommendation:</a:t>
          </a:r>
        </a:p>
        <a:p>
          <a:r>
            <a:rPr lang="en-US" b="1" i="1" dirty="0">
              <a:solidFill>
                <a:srgbClr val="009900"/>
              </a:solidFill>
            </a:rPr>
            <a:t>Primary – 50%</a:t>
          </a:r>
        </a:p>
        <a:p>
          <a:r>
            <a:rPr lang="en-US" b="1" i="1" dirty="0">
              <a:solidFill>
                <a:srgbClr val="7F7F7F"/>
              </a:solidFill>
            </a:rPr>
            <a:t>Secondary – 25%</a:t>
          </a:r>
        </a:p>
        <a:p>
          <a:r>
            <a:rPr lang="en-US" b="1" i="1" dirty="0">
              <a:solidFill>
                <a:srgbClr val="FF0000"/>
              </a:solidFill>
            </a:rPr>
            <a:t>Tertiary – 0%</a:t>
          </a:r>
          <a:endParaRPr lang="en-US" dirty="0"/>
        </a:p>
      </dgm:t>
    </dgm:pt>
    <dgm:pt modelId="{2CFEE7B6-751D-4C85-BACE-5624366413A9}" type="parTrans" cxnId="{F0589475-2E84-47B2-98A5-2C5D6F4EF24D}">
      <dgm:prSet/>
      <dgm:spPr/>
      <dgm:t>
        <a:bodyPr/>
        <a:lstStyle/>
        <a:p>
          <a:endParaRPr lang="en-US"/>
        </a:p>
      </dgm:t>
    </dgm:pt>
    <dgm:pt modelId="{76180398-00A8-47C9-A21E-AFF4C3A0D888}" type="sibTrans" cxnId="{F0589475-2E84-47B2-98A5-2C5D6F4EF24D}">
      <dgm:prSet/>
      <dgm:spPr/>
      <dgm:t>
        <a:bodyPr/>
        <a:lstStyle/>
        <a:p>
          <a:endParaRPr lang="en-US"/>
        </a:p>
      </dgm:t>
    </dgm:pt>
    <dgm:pt modelId="{C7214941-386E-4ABB-A089-EDD814B085CB}">
      <dgm:prSet phldrT="[Text]"/>
      <dgm:spPr>
        <a:solidFill>
          <a:srgbClr val="009DD9"/>
        </a:solidFill>
        <a:ln>
          <a:noFill/>
        </a:ln>
        <a:effectLst>
          <a:outerShdw blurRad="50800" dist="38100" dir="2700000" algn="tl" rotWithShape="0">
            <a:prstClr val="black">
              <a:alpha val="40000"/>
            </a:prstClr>
          </a:outerShdw>
        </a:effectLst>
      </dgm:spPr>
      <dgm:t>
        <a:bodyPr/>
        <a:lstStyle/>
        <a:p>
          <a:r>
            <a:rPr lang="en-US" b="1" i="1" dirty="0"/>
            <a:t>Fit to Concept</a:t>
          </a:r>
        </a:p>
        <a:p>
          <a:r>
            <a:rPr lang="en-US" b="1" i="1" dirty="0"/>
            <a:t>20%</a:t>
          </a:r>
          <a:endParaRPr lang="en-US" dirty="0"/>
        </a:p>
      </dgm:t>
    </dgm:pt>
    <dgm:pt modelId="{744450C2-6258-422E-9C76-32DE78BAAE7A}" type="parTrans" cxnId="{E49E3C5C-588F-4CAE-B8CD-DCE142C3A056}">
      <dgm:prSet/>
      <dgm:spPr/>
      <dgm:t>
        <a:bodyPr/>
        <a:lstStyle/>
        <a:p>
          <a:endParaRPr lang="en-US"/>
        </a:p>
      </dgm:t>
    </dgm:pt>
    <dgm:pt modelId="{24CDF422-0CF5-4FE5-9049-EB4E30D32C8F}" type="sibTrans" cxnId="{E49E3C5C-588F-4CAE-B8CD-DCE142C3A056}">
      <dgm:prSet/>
      <dgm:spPr/>
      <dgm:t>
        <a:bodyPr/>
        <a:lstStyle/>
        <a:p>
          <a:endParaRPr lang="en-US"/>
        </a:p>
      </dgm:t>
    </dgm:pt>
    <dgm:pt modelId="{143C60AF-A725-4E3E-80C2-EB6CCA0C2A88}">
      <dgm:prSet phldrT="[Text]"/>
      <dgm:spPr>
        <a:solidFill>
          <a:srgbClr val="0BD0D9"/>
        </a:solidFill>
        <a:ln>
          <a:noFill/>
        </a:ln>
        <a:effectLst>
          <a:outerShdw blurRad="50800" dist="38100" dir="2700000" algn="tl" rotWithShape="0">
            <a:prstClr val="black">
              <a:alpha val="40000"/>
            </a:prstClr>
          </a:outerShdw>
        </a:effectLst>
      </dgm:spPr>
      <dgm:t>
        <a:bodyPr/>
        <a:lstStyle/>
        <a:p>
          <a:r>
            <a:rPr lang="en-US" b="1" i="1" dirty="0"/>
            <a:t>Memorability</a:t>
          </a:r>
        </a:p>
        <a:p>
          <a:r>
            <a:rPr lang="en-US" b="1" i="1" dirty="0"/>
            <a:t>10%</a:t>
          </a:r>
          <a:endParaRPr lang="en-US" dirty="0"/>
        </a:p>
      </dgm:t>
    </dgm:pt>
    <dgm:pt modelId="{E978CBD8-3386-46CD-8D92-16B515FBC95E}" type="parTrans" cxnId="{F414871B-8A2E-45CE-BEF7-4F88D23EA417}">
      <dgm:prSet/>
      <dgm:spPr/>
      <dgm:t>
        <a:bodyPr/>
        <a:lstStyle/>
        <a:p>
          <a:endParaRPr lang="en-US"/>
        </a:p>
      </dgm:t>
    </dgm:pt>
    <dgm:pt modelId="{205132AB-2A2B-48CB-8ADC-B2E96238F587}" type="sibTrans" cxnId="{F414871B-8A2E-45CE-BEF7-4F88D23EA417}">
      <dgm:prSet/>
      <dgm:spPr/>
      <dgm:t>
        <a:bodyPr/>
        <a:lstStyle/>
        <a:p>
          <a:endParaRPr lang="en-US"/>
        </a:p>
      </dgm:t>
    </dgm:pt>
    <dgm:pt modelId="{9DDE4F2A-9D35-413C-A54A-38DA9B50E856}">
      <dgm:prSet phldrT="[Text]"/>
      <dgm:spPr>
        <a:solidFill>
          <a:srgbClr val="10CF9B"/>
        </a:solidFill>
        <a:ln>
          <a:noFill/>
        </a:ln>
        <a:effectLst>
          <a:outerShdw blurRad="50800" dist="38100" dir="2700000" algn="tl" rotWithShape="0">
            <a:prstClr val="black">
              <a:alpha val="40000"/>
            </a:prstClr>
          </a:outerShdw>
        </a:effectLst>
      </dgm:spPr>
      <dgm:t>
        <a:bodyPr/>
        <a:lstStyle/>
        <a:p>
          <a:r>
            <a:rPr lang="en-US" b="1" i="1" dirty="0"/>
            <a:t>Personal Preferences</a:t>
          </a:r>
        </a:p>
        <a:p>
          <a:r>
            <a:rPr lang="en-US" b="1" i="1" dirty="0"/>
            <a:t>10%</a:t>
          </a:r>
          <a:endParaRPr lang="en-US" dirty="0"/>
        </a:p>
      </dgm:t>
    </dgm:pt>
    <dgm:pt modelId="{55F50793-2693-4B7C-9773-2FDD8CBE98A8}" type="parTrans" cxnId="{6F0286A0-AD46-4E2C-A4FF-6150A4642B21}">
      <dgm:prSet/>
      <dgm:spPr/>
      <dgm:t>
        <a:bodyPr/>
        <a:lstStyle/>
        <a:p>
          <a:endParaRPr lang="en-US"/>
        </a:p>
      </dgm:t>
    </dgm:pt>
    <dgm:pt modelId="{5916AB81-E996-4B8D-99E2-FCB6F4F76C19}" type="sibTrans" cxnId="{6F0286A0-AD46-4E2C-A4FF-6150A4642B21}">
      <dgm:prSet/>
      <dgm:spPr/>
      <dgm:t>
        <a:bodyPr/>
        <a:lstStyle/>
        <a:p>
          <a:endParaRPr lang="en-US"/>
        </a:p>
      </dgm:t>
    </dgm:pt>
    <dgm:pt modelId="{E987AE95-0550-4734-9206-2A07B0BDD3CE}">
      <dgm:prSet phldrT="[Text]"/>
      <dgm:spPr>
        <a:solidFill>
          <a:srgbClr val="7CCA62"/>
        </a:solidFill>
        <a:ln>
          <a:noFill/>
        </a:ln>
        <a:effectLst>
          <a:outerShdw blurRad="50800" dist="38100" dir="2700000" algn="tl" rotWithShape="0">
            <a:prstClr val="black">
              <a:alpha val="40000"/>
            </a:prstClr>
          </a:outerShdw>
        </a:effectLst>
      </dgm:spPr>
      <dgm:t>
        <a:bodyPr/>
        <a:lstStyle/>
        <a:p>
          <a:r>
            <a:rPr lang="en-US" b="1" i="1" dirty="0"/>
            <a:t>Attribute Evaluations (Aggregate)</a:t>
          </a:r>
        </a:p>
        <a:p>
          <a:r>
            <a:rPr lang="en-US" b="1" i="1" dirty="0"/>
            <a:t>10%</a:t>
          </a:r>
          <a:endParaRPr lang="en-US" dirty="0"/>
        </a:p>
      </dgm:t>
    </dgm:pt>
    <dgm:pt modelId="{98B63E04-FE22-4F9D-B74A-9BE9135ED5EC}" type="parTrans" cxnId="{82D18C1E-C7B4-4A77-A815-A18F93F17062}">
      <dgm:prSet/>
      <dgm:spPr/>
      <dgm:t>
        <a:bodyPr/>
        <a:lstStyle/>
        <a:p>
          <a:endParaRPr lang="en-US"/>
        </a:p>
      </dgm:t>
    </dgm:pt>
    <dgm:pt modelId="{44294D0D-A006-4D14-B738-6121E7EC29F3}" type="sibTrans" cxnId="{82D18C1E-C7B4-4A77-A815-A18F93F17062}">
      <dgm:prSet/>
      <dgm:spPr/>
      <dgm:t>
        <a:bodyPr/>
        <a:lstStyle/>
        <a:p>
          <a:endParaRPr lang="en-US"/>
        </a:p>
      </dgm:t>
    </dgm:pt>
    <dgm:pt modelId="{B97B16EA-9EDF-4F1D-884B-6044DED05224}">
      <dgm:prSet phldrT="[Text]"/>
      <dgm:spPr>
        <a:ln>
          <a:noFill/>
        </a:ln>
        <a:effectLst>
          <a:outerShdw blurRad="50800" dist="38100" dir="2700000" algn="tl" rotWithShape="0">
            <a:prstClr val="black">
              <a:alpha val="40000"/>
            </a:prstClr>
          </a:outerShdw>
        </a:effectLst>
      </dgm:spPr>
      <dgm:t>
        <a:bodyPr/>
        <a:lstStyle/>
        <a:p>
          <a:endParaRPr lang="en-US" dirty="0"/>
        </a:p>
      </dgm:t>
    </dgm:pt>
    <dgm:pt modelId="{585ECC7C-BBBB-49CF-A696-B9122E8FD962}" type="parTrans" cxnId="{7D94162E-CD57-4542-A168-619196EC8CB1}">
      <dgm:prSet/>
      <dgm:spPr/>
      <dgm:t>
        <a:bodyPr/>
        <a:lstStyle/>
        <a:p>
          <a:endParaRPr lang="en-US"/>
        </a:p>
      </dgm:t>
    </dgm:pt>
    <dgm:pt modelId="{11B9069C-AE86-43B3-82BD-6A7E3D6A3B93}" type="sibTrans" cxnId="{7D94162E-CD57-4542-A168-619196EC8CB1}">
      <dgm:prSet/>
      <dgm:spPr/>
      <dgm:t>
        <a:bodyPr/>
        <a:lstStyle/>
        <a:p>
          <a:endParaRPr lang="en-US"/>
        </a:p>
      </dgm:t>
    </dgm:pt>
    <dgm:pt modelId="{43171B04-1034-4A9F-982A-FB5B759B7B28}" type="pres">
      <dgm:prSet presAssocID="{648BBB27-465A-4331-8A52-04BDEFAE7993}" presName="Name0" presStyleCnt="0">
        <dgm:presLayoutVars>
          <dgm:chMax val="1"/>
          <dgm:dir/>
          <dgm:animLvl val="ctr"/>
          <dgm:resizeHandles val="exact"/>
        </dgm:presLayoutVars>
      </dgm:prSet>
      <dgm:spPr/>
    </dgm:pt>
    <dgm:pt modelId="{40447545-A249-4962-9E4A-E39F1A11FA9D}" type="pres">
      <dgm:prSet presAssocID="{D58B844C-1BD4-424F-AF68-C1852B4FE077}" presName="centerShape" presStyleLbl="node0" presStyleIdx="0" presStyleCnt="1"/>
      <dgm:spPr/>
    </dgm:pt>
    <dgm:pt modelId="{940F1226-2022-4673-95AF-24832A6975E2}" type="pres">
      <dgm:prSet presAssocID="{C7214941-386E-4ABB-A089-EDD814B085CB}" presName="node" presStyleLbl="node1" presStyleIdx="0" presStyleCnt="4">
        <dgm:presLayoutVars>
          <dgm:bulletEnabled val="1"/>
        </dgm:presLayoutVars>
      </dgm:prSet>
      <dgm:spPr/>
    </dgm:pt>
    <dgm:pt modelId="{BD366972-65DE-4410-9D10-D32230B3E867}" type="pres">
      <dgm:prSet presAssocID="{C7214941-386E-4ABB-A089-EDD814B085CB}" presName="dummy" presStyleCnt="0"/>
      <dgm:spPr/>
    </dgm:pt>
    <dgm:pt modelId="{9BB7638E-ACD5-4AD1-8338-79A7BA9589DA}" type="pres">
      <dgm:prSet presAssocID="{24CDF422-0CF5-4FE5-9049-EB4E30D32C8F}" presName="sibTrans" presStyleLbl="sibTrans2D1" presStyleIdx="0" presStyleCnt="4"/>
      <dgm:spPr/>
    </dgm:pt>
    <dgm:pt modelId="{B82E234B-5836-4147-9FAB-E4EAF709B99E}" type="pres">
      <dgm:prSet presAssocID="{143C60AF-A725-4E3E-80C2-EB6CCA0C2A88}" presName="node" presStyleLbl="node1" presStyleIdx="1" presStyleCnt="4">
        <dgm:presLayoutVars>
          <dgm:bulletEnabled val="1"/>
        </dgm:presLayoutVars>
      </dgm:prSet>
      <dgm:spPr/>
    </dgm:pt>
    <dgm:pt modelId="{33B7C469-E69F-4E7A-A2A1-76AA6F2472EC}" type="pres">
      <dgm:prSet presAssocID="{143C60AF-A725-4E3E-80C2-EB6CCA0C2A88}" presName="dummy" presStyleCnt="0"/>
      <dgm:spPr/>
    </dgm:pt>
    <dgm:pt modelId="{538F547F-90C2-4903-95FF-B3DDFB150733}" type="pres">
      <dgm:prSet presAssocID="{205132AB-2A2B-48CB-8ADC-B2E96238F587}" presName="sibTrans" presStyleLbl="sibTrans2D1" presStyleIdx="1" presStyleCnt="4"/>
      <dgm:spPr/>
    </dgm:pt>
    <dgm:pt modelId="{763DEA63-B9DB-4AD3-B7CE-4D293A2E8DDF}" type="pres">
      <dgm:prSet presAssocID="{9DDE4F2A-9D35-413C-A54A-38DA9B50E856}" presName="node" presStyleLbl="node1" presStyleIdx="2" presStyleCnt="4">
        <dgm:presLayoutVars>
          <dgm:bulletEnabled val="1"/>
        </dgm:presLayoutVars>
      </dgm:prSet>
      <dgm:spPr/>
    </dgm:pt>
    <dgm:pt modelId="{919A7942-5052-4380-92FD-D9EF30500EB7}" type="pres">
      <dgm:prSet presAssocID="{9DDE4F2A-9D35-413C-A54A-38DA9B50E856}" presName="dummy" presStyleCnt="0"/>
      <dgm:spPr/>
    </dgm:pt>
    <dgm:pt modelId="{A96FFA6A-BE44-422B-90F7-7B6DC0BB3669}" type="pres">
      <dgm:prSet presAssocID="{5916AB81-E996-4B8D-99E2-FCB6F4F76C19}" presName="sibTrans" presStyleLbl="sibTrans2D1" presStyleIdx="2" presStyleCnt="4"/>
      <dgm:spPr/>
    </dgm:pt>
    <dgm:pt modelId="{CC82A852-BC50-4913-ACF5-524A4F9BA455}" type="pres">
      <dgm:prSet presAssocID="{E987AE95-0550-4734-9206-2A07B0BDD3CE}" presName="node" presStyleLbl="node1" presStyleIdx="3" presStyleCnt="4">
        <dgm:presLayoutVars>
          <dgm:bulletEnabled val="1"/>
        </dgm:presLayoutVars>
      </dgm:prSet>
      <dgm:spPr/>
    </dgm:pt>
    <dgm:pt modelId="{17427EAC-B9EF-41F6-8110-E8D9CD7F2C49}" type="pres">
      <dgm:prSet presAssocID="{E987AE95-0550-4734-9206-2A07B0BDD3CE}" presName="dummy" presStyleCnt="0"/>
      <dgm:spPr/>
    </dgm:pt>
    <dgm:pt modelId="{E4BF533C-2F62-456F-BCEC-502C24F766FF}" type="pres">
      <dgm:prSet presAssocID="{44294D0D-A006-4D14-B738-6121E7EC29F3}" presName="sibTrans" presStyleLbl="sibTrans2D1" presStyleIdx="3" presStyleCnt="4"/>
      <dgm:spPr/>
    </dgm:pt>
  </dgm:ptLst>
  <dgm:cxnLst>
    <dgm:cxn modelId="{F414871B-8A2E-45CE-BEF7-4F88D23EA417}" srcId="{D58B844C-1BD4-424F-AF68-C1852B4FE077}" destId="{143C60AF-A725-4E3E-80C2-EB6CCA0C2A88}" srcOrd="1" destOrd="0" parTransId="{E978CBD8-3386-46CD-8D92-16B515FBC95E}" sibTransId="{205132AB-2A2B-48CB-8ADC-B2E96238F587}"/>
    <dgm:cxn modelId="{82D18C1E-C7B4-4A77-A815-A18F93F17062}" srcId="{D58B844C-1BD4-424F-AF68-C1852B4FE077}" destId="{E987AE95-0550-4734-9206-2A07B0BDD3CE}" srcOrd="3" destOrd="0" parTransId="{98B63E04-FE22-4F9D-B74A-9BE9135ED5EC}" sibTransId="{44294D0D-A006-4D14-B738-6121E7EC29F3}"/>
    <dgm:cxn modelId="{7D94162E-CD57-4542-A168-619196EC8CB1}" srcId="{648BBB27-465A-4331-8A52-04BDEFAE7993}" destId="{B97B16EA-9EDF-4F1D-884B-6044DED05224}" srcOrd="1" destOrd="0" parTransId="{585ECC7C-BBBB-49CF-A696-B9122E8FD962}" sibTransId="{11B9069C-AE86-43B3-82BD-6A7E3D6A3B93}"/>
    <dgm:cxn modelId="{94DC6A3E-67F5-417D-91E0-F9A42BC445E4}" type="presOf" srcId="{24CDF422-0CF5-4FE5-9049-EB4E30D32C8F}" destId="{9BB7638E-ACD5-4AD1-8338-79A7BA9589DA}" srcOrd="0" destOrd="0" presId="urn:microsoft.com/office/officeart/2005/8/layout/radial6"/>
    <dgm:cxn modelId="{E49E3C5C-588F-4CAE-B8CD-DCE142C3A056}" srcId="{D58B844C-1BD4-424F-AF68-C1852B4FE077}" destId="{C7214941-386E-4ABB-A089-EDD814B085CB}" srcOrd="0" destOrd="0" parTransId="{744450C2-6258-422E-9C76-32DE78BAAE7A}" sibTransId="{24CDF422-0CF5-4FE5-9049-EB4E30D32C8F}"/>
    <dgm:cxn modelId="{F0589475-2E84-47B2-98A5-2C5D6F4EF24D}" srcId="{648BBB27-465A-4331-8A52-04BDEFAE7993}" destId="{D58B844C-1BD4-424F-AF68-C1852B4FE077}" srcOrd="0" destOrd="0" parTransId="{2CFEE7B6-751D-4C85-BACE-5624366413A9}" sibTransId="{76180398-00A8-47C9-A21E-AFF4C3A0D888}"/>
    <dgm:cxn modelId="{6F0286A0-AD46-4E2C-A4FF-6150A4642B21}" srcId="{D58B844C-1BD4-424F-AF68-C1852B4FE077}" destId="{9DDE4F2A-9D35-413C-A54A-38DA9B50E856}" srcOrd="2" destOrd="0" parTransId="{55F50793-2693-4B7C-9773-2FDD8CBE98A8}" sibTransId="{5916AB81-E996-4B8D-99E2-FCB6F4F76C19}"/>
    <dgm:cxn modelId="{39C8BCA4-913A-4A08-A700-C983FF319B70}" type="presOf" srcId="{44294D0D-A006-4D14-B738-6121E7EC29F3}" destId="{E4BF533C-2F62-456F-BCEC-502C24F766FF}" srcOrd="0" destOrd="0" presId="urn:microsoft.com/office/officeart/2005/8/layout/radial6"/>
    <dgm:cxn modelId="{AE9C43AB-9772-4F2F-B5D4-DED55DBDAB66}" type="presOf" srcId="{143C60AF-A725-4E3E-80C2-EB6CCA0C2A88}" destId="{B82E234B-5836-4147-9FAB-E4EAF709B99E}" srcOrd="0" destOrd="0" presId="urn:microsoft.com/office/officeart/2005/8/layout/radial6"/>
    <dgm:cxn modelId="{2A049DAE-098F-4FFE-A7A2-6B20E80523D6}" type="presOf" srcId="{E987AE95-0550-4734-9206-2A07B0BDD3CE}" destId="{CC82A852-BC50-4913-ACF5-524A4F9BA455}" srcOrd="0" destOrd="0" presId="urn:microsoft.com/office/officeart/2005/8/layout/radial6"/>
    <dgm:cxn modelId="{387FA7BA-3798-4F90-9C7E-F04C89861204}" type="presOf" srcId="{9DDE4F2A-9D35-413C-A54A-38DA9B50E856}" destId="{763DEA63-B9DB-4AD3-B7CE-4D293A2E8DDF}" srcOrd="0" destOrd="0" presId="urn:microsoft.com/office/officeart/2005/8/layout/radial6"/>
    <dgm:cxn modelId="{E3A054D3-E76F-41F4-AB8D-4BAA0D35AF2E}" type="presOf" srcId="{205132AB-2A2B-48CB-8ADC-B2E96238F587}" destId="{538F547F-90C2-4903-95FF-B3DDFB150733}" srcOrd="0" destOrd="0" presId="urn:microsoft.com/office/officeart/2005/8/layout/radial6"/>
    <dgm:cxn modelId="{172E16DD-64EC-459A-A0D0-D0BEE640D1A6}" type="presOf" srcId="{C7214941-386E-4ABB-A089-EDD814B085CB}" destId="{940F1226-2022-4673-95AF-24832A6975E2}" srcOrd="0" destOrd="0" presId="urn:microsoft.com/office/officeart/2005/8/layout/radial6"/>
    <dgm:cxn modelId="{2ADC1CE0-4ECF-42F8-A15E-5ADCBF408779}" type="presOf" srcId="{648BBB27-465A-4331-8A52-04BDEFAE7993}" destId="{43171B04-1034-4A9F-982A-FB5B759B7B28}" srcOrd="0" destOrd="0" presId="urn:microsoft.com/office/officeart/2005/8/layout/radial6"/>
    <dgm:cxn modelId="{31BCA6F3-3E3A-4A20-91DA-8123813EC673}" type="presOf" srcId="{D58B844C-1BD4-424F-AF68-C1852B4FE077}" destId="{40447545-A249-4962-9E4A-E39F1A11FA9D}" srcOrd="0" destOrd="0" presId="urn:microsoft.com/office/officeart/2005/8/layout/radial6"/>
    <dgm:cxn modelId="{E63382F9-CA81-4860-A010-7296403E23D4}" type="presOf" srcId="{5916AB81-E996-4B8D-99E2-FCB6F4F76C19}" destId="{A96FFA6A-BE44-422B-90F7-7B6DC0BB3669}" srcOrd="0" destOrd="0" presId="urn:microsoft.com/office/officeart/2005/8/layout/radial6"/>
    <dgm:cxn modelId="{D76E71DC-3A70-4E18-83D9-AE5A95E2716B}" type="presParOf" srcId="{43171B04-1034-4A9F-982A-FB5B759B7B28}" destId="{40447545-A249-4962-9E4A-E39F1A11FA9D}" srcOrd="0" destOrd="0" presId="urn:microsoft.com/office/officeart/2005/8/layout/radial6"/>
    <dgm:cxn modelId="{BD7517FF-A423-4E98-A49B-78012F078EB1}" type="presParOf" srcId="{43171B04-1034-4A9F-982A-FB5B759B7B28}" destId="{940F1226-2022-4673-95AF-24832A6975E2}" srcOrd="1" destOrd="0" presId="urn:microsoft.com/office/officeart/2005/8/layout/radial6"/>
    <dgm:cxn modelId="{99E71886-7785-4DBF-B135-4FBC7DE16B28}" type="presParOf" srcId="{43171B04-1034-4A9F-982A-FB5B759B7B28}" destId="{BD366972-65DE-4410-9D10-D32230B3E867}" srcOrd="2" destOrd="0" presId="urn:microsoft.com/office/officeart/2005/8/layout/radial6"/>
    <dgm:cxn modelId="{9E0D4A7E-096C-40A9-96ED-6CB87CAC290F}" type="presParOf" srcId="{43171B04-1034-4A9F-982A-FB5B759B7B28}" destId="{9BB7638E-ACD5-4AD1-8338-79A7BA9589DA}" srcOrd="3" destOrd="0" presId="urn:microsoft.com/office/officeart/2005/8/layout/radial6"/>
    <dgm:cxn modelId="{17640777-5478-4DCE-A528-94BE5B9CBC94}" type="presParOf" srcId="{43171B04-1034-4A9F-982A-FB5B759B7B28}" destId="{B82E234B-5836-4147-9FAB-E4EAF709B99E}" srcOrd="4" destOrd="0" presId="urn:microsoft.com/office/officeart/2005/8/layout/radial6"/>
    <dgm:cxn modelId="{BEF539E3-E243-46B4-B1C4-2976D60313C7}" type="presParOf" srcId="{43171B04-1034-4A9F-982A-FB5B759B7B28}" destId="{33B7C469-E69F-4E7A-A2A1-76AA6F2472EC}" srcOrd="5" destOrd="0" presId="urn:microsoft.com/office/officeart/2005/8/layout/radial6"/>
    <dgm:cxn modelId="{231AF7E6-FD57-46A4-B0D2-DB6996E2FCDD}" type="presParOf" srcId="{43171B04-1034-4A9F-982A-FB5B759B7B28}" destId="{538F547F-90C2-4903-95FF-B3DDFB150733}" srcOrd="6" destOrd="0" presId="urn:microsoft.com/office/officeart/2005/8/layout/radial6"/>
    <dgm:cxn modelId="{9EE92B62-0350-49F0-AF4A-88856BFA284E}" type="presParOf" srcId="{43171B04-1034-4A9F-982A-FB5B759B7B28}" destId="{763DEA63-B9DB-4AD3-B7CE-4D293A2E8DDF}" srcOrd="7" destOrd="0" presId="urn:microsoft.com/office/officeart/2005/8/layout/radial6"/>
    <dgm:cxn modelId="{0EDC53D4-11BF-481F-8E72-096442349D41}" type="presParOf" srcId="{43171B04-1034-4A9F-982A-FB5B759B7B28}" destId="{919A7942-5052-4380-92FD-D9EF30500EB7}" srcOrd="8" destOrd="0" presId="urn:microsoft.com/office/officeart/2005/8/layout/radial6"/>
    <dgm:cxn modelId="{D61D07DE-B426-4911-88F3-C4FD938889C8}" type="presParOf" srcId="{43171B04-1034-4A9F-982A-FB5B759B7B28}" destId="{A96FFA6A-BE44-422B-90F7-7B6DC0BB3669}" srcOrd="9" destOrd="0" presId="urn:microsoft.com/office/officeart/2005/8/layout/radial6"/>
    <dgm:cxn modelId="{93956016-9ACE-4037-ADDE-23A0F42E5277}" type="presParOf" srcId="{43171B04-1034-4A9F-982A-FB5B759B7B28}" destId="{CC82A852-BC50-4913-ACF5-524A4F9BA455}" srcOrd="10" destOrd="0" presId="urn:microsoft.com/office/officeart/2005/8/layout/radial6"/>
    <dgm:cxn modelId="{9CB7E235-2DF8-4186-BE97-59D3B4B91506}" type="presParOf" srcId="{43171B04-1034-4A9F-982A-FB5B759B7B28}" destId="{17427EAC-B9EF-41F6-8110-E8D9CD7F2C49}" srcOrd="11" destOrd="0" presId="urn:microsoft.com/office/officeart/2005/8/layout/radial6"/>
    <dgm:cxn modelId="{E30D1C98-7ED7-4271-B182-6B9EF4F11F68}" type="presParOf" srcId="{43171B04-1034-4A9F-982A-FB5B759B7B28}" destId="{E4BF533C-2F62-456F-BCEC-502C24F766FF}" srcOrd="12" destOrd="0" presId="urn:microsoft.com/office/officeart/2005/8/layout/radial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8DE736A-44D6-4D23-9B99-0793709BDBAB}"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BFCF29AA-FE7B-4034-9E12-1862F996C6AE}">
      <dgm:prSet phldrT="[Text]" custT="1"/>
      <dgm:spPr>
        <a:solidFill>
          <a:srgbClr val="009900"/>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Primary Tier Names</a:t>
          </a:r>
          <a:endParaRPr lang="en-US" sz="2200" u="none" dirty="0">
            <a:solidFill>
              <a:schemeClr val="bg1"/>
            </a:solidFill>
          </a:endParaRPr>
        </a:p>
      </dgm:t>
    </dgm:pt>
    <dgm:pt modelId="{7F0C09D6-0552-42C9-8F96-FF623FBCB2C0}" type="parTrans" cxnId="{43B785D2-63B4-4A88-B1C6-7E4CA8F3812E}">
      <dgm:prSet/>
      <dgm:spPr/>
      <dgm:t>
        <a:bodyPr/>
        <a:lstStyle/>
        <a:p>
          <a:endParaRPr lang="en-US"/>
        </a:p>
      </dgm:t>
    </dgm:pt>
    <dgm:pt modelId="{B8D38A1C-D368-4FC4-9CA5-53407AB175AB}" type="sibTrans" cxnId="{43B785D2-63B4-4A88-B1C6-7E4CA8F3812E}">
      <dgm:prSet/>
      <dgm:spPr/>
      <dgm:t>
        <a:bodyPr/>
        <a:lstStyle/>
        <a:p>
          <a:endParaRPr lang="en-US"/>
        </a:p>
      </dgm:t>
    </dgm:pt>
    <dgm:pt modelId="{875E2B3A-F846-42F1-8B5E-9FB286BD0D3F}">
      <dgm:prSet phldrT="[Text]" custT="1"/>
      <dgm:spPr>
        <a:solidFill>
          <a:srgbClr val="F2F2F2"/>
        </a:solidFill>
        <a:ln>
          <a:noFill/>
        </a:ln>
        <a:effectLst/>
      </dgm:spPr>
      <dgm:t>
        <a:bodyPr lIns="91440" anchor="ctr" anchorCtr="0"/>
        <a:lstStyle/>
        <a:p>
          <a:r>
            <a:rPr lang="en-US" sz="1800" dirty="0"/>
            <a:t>Names with low risk by DSI</a:t>
          </a:r>
        </a:p>
      </dgm:t>
    </dgm:pt>
    <dgm:pt modelId="{9765ADA1-33E8-45E5-B620-76571785C4F2}" type="parTrans" cxnId="{7552AD24-73E0-46B5-9975-1C7245A3A89A}">
      <dgm:prSet/>
      <dgm:spPr/>
      <dgm:t>
        <a:bodyPr/>
        <a:lstStyle/>
        <a:p>
          <a:endParaRPr lang="en-US"/>
        </a:p>
      </dgm:t>
    </dgm:pt>
    <dgm:pt modelId="{54161956-DC3C-44DD-9ECD-1BD3CDC1FBA2}" type="sibTrans" cxnId="{7552AD24-73E0-46B5-9975-1C7245A3A89A}">
      <dgm:prSet/>
      <dgm:spPr/>
      <dgm:t>
        <a:bodyPr/>
        <a:lstStyle/>
        <a:p>
          <a:endParaRPr lang="en-US"/>
        </a:p>
      </dgm:t>
    </dgm:pt>
    <dgm:pt modelId="{ED43BFF2-5559-4C19-8A69-B0546F910248}">
      <dgm:prSet phldrT="[Text]" custT="1"/>
      <dgm:spPr>
        <a:solidFill>
          <a:srgbClr val="F2F2F2"/>
        </a:solidFill>
        <a:ln>
          <a:noFill/>
        </a:ln>
        <a:effectLst/>
      </dgm:spPr>
      <dgm:t>
        <a:bodyPr lIns="91440" anchor="ctr" anchorCtr="0"/>
        <a:lstStyle/>
        <a:p>
          <a:r>
            <a:rPr lang="en-US" sz="1800" dirty="0"/>
            <a:t>Names should be considered for regulatory submission</a:t>
          </a:r>
        </a:p>
      </dgm:t>
    </dgm:pt>
    <dgm:pt modelId="{5952E7D3-D1DA-463D-A107-D41E642ACF7C}" type="parTrans" cxnId="{EA513DF6-FAAE-455C-8C38-A5F067066E51}">
      <dgm:prSet/>
      <dgm:spPr/>
      <dgm:t>
        <a:bodyPr/>
        <a:lstStyle/>
        <a:p>
          <a:endParaRPr lang="en-US"/>
        </a:p>
      </dgm:t>
    </dgm:pt>
    <dgm:pt modelId="{37A0C662-612C-4D53-BB28-FEB921AED3EE}" type="sibTrans" cxnId="{EA513DF6-FAAE-455C-8C38-A5F067066E51}">
      <dgm:prSet/>
      <dgm:spPr/>
      <dgm:t>
        <a:bodyPr/>
        <a:lstStyle/>
        <a:p>
          <a:endParaRPr lang="en-US"/>
        </a:p>
      </dgm:t>
    </dgm:pt>
    <dgm:pt modelId="{5779D681-3549-4717-AA86-60190F9BA2E5}">
      <dgm:prSet phldrT="[Text]" custT="1"/>
      <dgm:spPr>
        <a:solidFill>
          <a:srgbClr val="949494"/>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Secondary Tier Names</a:t>
          </a:r>
          <a:endParaRPr lang="en-US" sz="2200" u="none" dirty="0">
            <a:solidFill>
              <a:schemeClr val="bg1"/>
            </a:solidFill>
          </a:endParaRPr>
        </a:p>
      </dgm:t>
    </dgm:pt>
    <dgm:pt modelId="{66F7E00E-3579-47A6-B2DB-1600E5FA35FC}" type="parTrans" cxnId="{26FB43B4-8955-4AE8-8190-43321549237D}">
      <dgm:prSet/>
      <dgm:spPr/>
      <dgm:t>
        <a:bodyPr/>
        <a:lstStyle/>
        <a:p>
          <a:endParaRPr lang="en-US"/>
        </a:p>
      </dgm:t>
    </dgm:pt>
    <dgm:pt modelId="{4BA456C8-F8EC-4736-B4A5-9ABC6A159842}" type="sibTrans" cxnId="{26FB43B4-8955-4AE8-8190-43321549237D}">
      <dgm:prSet/>
      <dgm:spPr/>
      <dgm:t>
        <a:bodyPr/>
        <a:lstStyle/>
        <a:p>
          <a:endParaRPr lang="en-US"/>
        </a:p>
      </dgm:t>
    </dgm:pt>
    <dgm:pt modelId="{4663C77B-5310-4A8A-A1F3-437F13E92B45}">
      <dgm:prSet phldrT="[Text]" custT="1"/>
      <dgm:spPr>
        <a:solidFill>
          <a:srgbClr val="F2F2F2"/>
        </a:solidFill>
        <a:ln>
          <a:noFill/>
        </a:ln>
        <a:effectLst/>
      </dgm:spPr>
      <dgm:t>
        <a:bodyPr lIns="91440" anchor="ctr" anchorCtr="0"/>
        <a:lstStyle/>
        <a:p>
          <a:r>
            <a:rPr lang="en-US" sz="1800" dirty="0"/>
            <a:t>Names with moderate risk by DSI</a:t>
          </a:r>
        </a:p>
      </dgm:t>
    </dgm:pt>
    <dgm:pt modelId="{E82CDB30-855E-4FDB-8A85-859EBA99A135}" type="parTrans" cxnId="{E8E72534-FDD0-4F99-A7DA-E07729B47A9B}">
      <dgm:prSet/>
      <dgm:spPr/>
      <dgm:t>
        <a:bodyPr/>
        <a:lstStyle/>
        <a:p>
          <a:endParaRPr lang="en-US"/>
        </a:p>
      </dgm:t>
    </dgm:pt>
    <dgm:pt modelId="{A0B949DA-2045-4388-8B70-256DAAC0F674}" type="sibTrans" cxnId="{E8E72534-FDD0-4F99-A7DA-E07729B47A9B}">
      <dgm:prSet/>
      <dgm:spPr/>
      <dgm:t>
        <a:bodyPr/>
        <a:lstStyle/>
        <a:p>
          <a:endParaRPr lang="en-US"/>
        </a:p>
      </dgm:t>
    </dgm:pt>
    <dgm:pt modelId="{A1389B3A-E554-4F2C-9EEA-63162767332B}">
      <dgm:prSet phldrT="[Text]" custT="1"/>
      <dgm:spPr>
        <a:solidFill>
          <a:srgbClr val="F2F2F2"/>
        </a:solidFill>
        <a:ln>
          <a:noFill/>
        </a:ln>
        <a:effectLst/>
      </dgm:spPr>
      <dgm:t>
        <a:bodyPr lIns="91440" anchor="ctr" anchorCtr="0"/>
        <a:lstStyle/>
        <a:p>
          <a:r>
            <a:rPr lang="en-US" sz="1800" dirty="0"/>
            <a:t>Names also should be considered for regulatory submission</a:t>
          </a:r>
        </a:p>
      </dgm:t>
    </dgm:pt>
    <dgm:pt modelId="{F4626A1C-D464-4DD7-AFD1-CA5A678A1E7B}" type="parTrans" cxnId="{AE8C0081-E4CB-419B-A582-11A1FDB7242E}">
      <dgm:prSet/>
      <dgm:spPr/>
      <dgm:t>
        <a:bodyPr/>
        <a:lstStyle/>
        <a:p>
          <a:endParaRPr lang="en-US"/>
        </a:p>
      </dgm:t>
    </dgm:pt>
    <dgm:pt modelId="{4CEEC140-3189-4053-8C16-AAA849767D1E}" type="sibTrans" cxnId="{AE8C0081-E4CB-419B-A582-11A1FDB7242E}">
      <dgm:prSet/>
      <dgm:spPr/>
      <dgm:t>
        <a:bodyPr/>
        <a:lstStyle/>
        <a:p>
          <a:endParaRPr lang="en-US"/>
        </a:p>
      </dgm:t>
    </dgm:pt>
    <dgm:pt modelId="{92E99988-7F72-4D54-9A76-A571D194A4A0}">
      <dgm:prSet phldrT="[Text]" custT="1"/>
      <dgm:spPr>
        <a:solidFill>
          <a:srgbClr val="FF0000"/>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Tertiary Tier Names</a:t>
          </a:r>
          <a:endParaRPr lang="en-US" sz="2200" u="none" dirty="0">
            <a:solidFill>
              <a:schemeClr val="bg1"/>
            </a:solidFill>
          </a:endParaRPr>
        </a:p>
      </dgm:t>
    </dgm:pt>
    <dgm:pt modelId="{024282D8-5632-479F-AF57-EA14847F47B6}" type="parTrans" cxnId="{3F17BCA5-C77B-4C34-8D8A-E0E777359D8D}">
      <dgm:prSet/>
      <dgm:spPr/>
      <dgm:t>
        <a:bodyPr/>
        <a:lstStyle/>
        <a:p>
          <a:endParaRPr lang="en-US"/>
        </a:p>
      </dgm:t>
    </dgm:pt>
    <dgm:pt modelId="{9CAD945A-8070-4B8E-9220-716ECF972DFE}" type="sibTrans" cxnId="{3F17BCA5-C77B-4C34-8D8A-E0E777359D8D}">
      <dgm:prSet/>
      <dgm:spPr/>
      <dgm:t>
        <a:bodyPr/>
        <a:lstStyle/>
        <a:p>
          <a:endParaRPr lang="en-US"/>
        </a:p>
      </dgm:t>
    </dgm:pt>
    <dgm:pt modelId="{171A81D5-76FF-462B-8914-9E39DE2F00A9}">
      <dgm:prSet phldrT="[Text]" custT="1"/>
      <dgm:spPr>
        <a:solidFill>
          <a:srgbClr val="F2F2F2"/>
        </a:solidFill>
        <a:ln>
          <a:noFill/>
        </a:ln>
        <a:effectLst/>
      </dgm:spPr>
      <dgm:t>
        <a:bodyPr lIns="91440" anchor="ctr" anchorCtr="0"/>
        <a:lstStyle/>
        <a:p>
          <a:r>
            <a:rPr lang="en-US" sz="1800" dirty="0"/>
            <a:t>Names with high risk by DSI</a:t>
          </a:r>
          <a:endParaRPr lang="en-US" sz="1800" u="none" dirty="0"/>
        </a:p>
      </dgm:t>
    </dgm:pt>
    <dgm:pt modelId="{478B81CD-F18A-41E0-8732-14FDC671D366}" type="parTrans" cxnId="{80EB7C5A-4561-4819-89E8-96687E7EEB0C}">
      <dgm:prSet/>
      <dgm:spPr/>
      <dgm:t>
        <a:bodyPr/>
        <a:lstStyle/>
        <a:p>
          <a:endParaRPr lang="en-US"/>
        </a:p>
      </dgm:t>
    </dgm:pt>
    <dgm:pt modelId="{40DD2951-AD42-4FBB-8A66-BA7E33BF19EE}" type="sibTrans" cxnId="{80EB7C5A-4561-4819-89E8-96687E7EEB0C}">
      <dgm:prSet/>
      <dgm:spPr/>
      <dgm:t>
        <a:bodyPr/>
        <a:lstStyle/>
        <a:p>
          <a:endParaRPr lang="en-US"/>
        </a:p>
      </dgm:t>
    </dgm:pt>
    <dgm:pt modelId="{B54937D1-53BB-4F39-BD77-62CAE3581DAD}">
      <dgm:prSet phldrT="[Text]" custT="1"/>
      <dgm:spPr>
        <a:solidFill>
          <a:srgbClr val="F2F2F2"/>
        </a:solidFill>
        <a:ln>
          <a:noFill/>
        </a:ln>
        <a:effectLst/>
      </dgm:spPr>
      <dgm:t>
        <a:bodyPr lIns="91440" anchor="ctr" anchorCtr="0"/>
        <a:lstStyle/>
        <a:p>
          <a:r>
            <a:rPr lang="en-US" sz="1800" dirty="0"/>
            <a:t>These names could be considered for regulatory submission, depending upon the risk tolerance of the client</a:t>
          </a:r>
          <a:r>
            <a:rPr lang="en-US" sz="1800" dirty="0">
              <a:solidFill>
                <a:srgbClr val="FF0000"/>
              </a:solidFill>
            </a:rPr>
            <a:t> (Remove if Janssen)</a:t>
          </a:r>
          <a:endParaRPr lang="en-US" sz="1800" u="none" dirty="0"/>
        </a:p>
      </dgm:t>
    </dgm:pt>
    <dgm:pt modelId="{C7E76D07-244A-483B-B797-2017136A79FA}" type="parTrans" cxnId="{2E751193-3D7B-4A8F-845A-CF5E49736D2E}">
      <dgm:prSet/>
      <dgm:spPr/>
      <dgm:t>
        <a:bodyPr/>
        <a:lstStyle/>
        <a:p>
          <a:endParaRPr lang="en-US"/>
        </a:p>
      </dgm:t>
    </dgm:pt>
    <dgm:pt modelId="{4ACD17E6-453F-43C4-BAF1-677B8D97E412}" type="sibTrans" cxnId="{2E751193-3D7B-4A8F-845A-CF5E49736D2E}">
      <dgm:prSet/>
      <dgm:spPr/>
      <dgm:t>
        <a:bodyPr/>
        <a:lstStyle/>
        <a:p>
          <a:endParaRPr lang="en-US"/>
        </a:p>
      </dgm:t>
    </dgm:pt>
    <dgm:pt modelId="{B64A919E-4ECC-4A23-B0F6-ED00F0496BB8}">
      <dgm:prSet phldrT="[Text]" custT="1"/>
      <dgm:spPr>
        <a:solidFill>
          <a:srgbClr val="F2F2F2"/>
        </a:solidFill>
        <a:ln>
          <a:noFill/>
        </a:ln>
        <a:effectLst/>
      </dgm:spPr>
      <dgm:t>
        <a:bodyPr lIns="91440" anchor="ctr" anchorCtr="0"/>
        <a:lstStyle/>
        <a:p>
          <a:r>
            <a:rPr lang="en-US" sz="1800" dirty="0">
              <a:solidFill>
                <a:srgbClr val="FF0000"/>
              </a:solidFill>
            </a:rPr>
            <a:t>These names should not be considered for regulatory submission (Janssen)</a:t>
          </a:r>
          <a:endParaRPr lang="en-US" sz="1800" u="none" dirty="0"/>
        </a:p>
      </dgm:t>
    </dgm:pt>
    <dgm:pt modelId="{C13358C2-CBF1-4E36-B39F-E0B1C0BB3890}" type="parTrans" cxnId="{377FC0B9-B90E-4012-9371-9149464B9597}">
      <dgm:prSet/>
      <dgm:spPr/>
      <dgm:t>
        <a:bodyPr/>
        <a:lstStyle/>
        <a:p>
          <a:endParaRPr lang="en-US"/>
        </a:p>
      </dgm:t>
    </dgm:pt>
    <dgm:pt modelId="{D1228DB4-9B43-49EC-8806-40C53F0DEBDD}" type="sibTrans" cxnId="{377FC0B9-B90E-4012-9371-9149464B9597}">
      <dgm:prSet/>
      <dgm:spPr/>
      <dgm:t>
        <a:bodyPr/>
        <a:lstStyle/>
        <a:p>
          <a:endParaRPr lang="en-US"/>
        </a:p>
      </dgm:t>
    </dgm:pt>
    <dgm:pt modelId="{88DB0269-2214-4F1E-BC0A-D231EF5754ED}" type="pres">
      <dgm:prSet presAssocID="{C8DE736A-44D6-4D23-9B99-0793709BDBAB}" presName="Name0" presStyleCnt="0">
        <dgm:presLayoutVars>
          <dgm:dir/>
          <dgm:animLvl val="lvl"/>
          <dgm:resizeHandles/>
        </dgm:presLayoutVars>
      </dgm:prSet>
      <dgm:spPr/>
    </dgm:pt>
    <dgm:pt modelId="{73DA0923-8B11-49E7-997F-94370E5A2604}" type="pres">
      <dgm:prSet presAssocID="{BFCF29AA-FE7B-4034-9E12-1862F996C6AE}" presName="linNode" presStyleCnt="0"/>
      <dgm:spPr/>
    </dgm:pt>
    <dgm:pt modelId="{8103D445-57DE-42D5-8A80-1C554409D694}" type="pres">
      <dgm:prSet presAssocID="{BFCF29AA-FE7B-4034-9E12-1862F996C6AE}" presName="parentShp" presStyleLbl="node1" presStyleIdx="0" presStyleCnt="3" custScaleX="38221">
        <dgm:presLayoutVars>
          <dgm:bulletEnabled val="1"/>
        </dgm:presLayoutVars>
      </dgm:prSet>
      <dgm:spPr/>
    </dgm:pt>
    <dgm:pt modelId="{F4A0EAA3-2F25-42EE-9684-B377ECB1F8FB}" type="pres">
      <dgm:prSet presAssocID="{BFCF29AA-FE7B-4034-9E12-1862F996C6AE}" presName="childShp" presStyleLbl="bgAccFollowNode1" presStyleIdx="0" presStyleCnt="3" custScaleX="126010">
        <dgm:presLayoutVars>
          <dgm:bulletEnabled val="1"/>
        </dgm:presLayoutVars>
      </dgm:prSet>
      <dgm:spPr/>
    </dgm:pt>
    <dgm:pt modelId="{46308ACC-32D2-4B66-9310-BFCCA355AAE8}" type="pres">
      <dgm:prSet presAssocID="{B8D38A1C-D368-4FC4-9CA5-53407AB175AB}" presName="spacing" presStyleCnt="0"/>
      <dgm:spPr/>
    </dgm:pt>
    <dgm:pt modelId="{A7E8E2F0-5A8E-496D-8D5C-5E7C656AF280}" type="pres">
      <dgm:prSet presAssocID="{5779D681-3549-4717-AA86-60190F9BA2E5}" presName="linNode" presStyleCnt="0"/>
      <dgm:spPr/>
    </dgm:pt>
    <dgm:pt modelId="{90F7D332-EAB4-4FD2-B97F-7FD51A4BE86F}" type="pres">
      <dgm:prSet presAssocID="{5779D681-3549-4717-AA86-60190F9BA2E5}" presName="parentShp" presStyleLbl="node1" presStyleIdx="1" presStyleCnt="3" custScaleX="38221">
        <dgm:presLayoutVars>
          <dgm:bulletEnabled val="1"/>
        </dgm:presLayoutVars>
      </dgm:prSet>
      <dgm:spPr/>
    </dgm:pt>
    <dgm:pt modelId="{EE0ECDF5-53C9-4C30-A52D-D0DC75F9BA5F}" type="pres">
      <dgm:prSet presAssocID="{5779D681-3549-4717-AA86-60190F9BA2E5}" presName="childShp" presStyleLbl="bgAccFollowNode1" presStyleIdx="1" presStyleCnt="3" custScaleX="126010">
        <dgm:presLayoutVars>
          <dgm:bulletEnabled val="1"/>
        </dgm:presLayoutVars>
      </dgm:prSet>
      <dgm:spPr/>
    </dgm:pt>
    <dgm:pt modelId="{6B0B39AB-5068-4E86-BA2B-B903F26D0465}" type="pres">
      <dgm:prSet presAssocID="{4BA456C8-F8EC-4736-B4A5-9ABC6A159842}" presName="spacing" presStyleCnt="0"/>
      <dgm:spPr/>
    </dgm:pt>
    <dgm:pt modelId="{01B7B6CC-0D58-47E7-9B64-58B2D94A538B}" type="pres">
      <dgm:prSet presAssocID="{92E99988-7F72-4D54-9A76-A571D194A4A0}" presName="linNode" presStyleCnt="0"/>
      <dgm:spPr/>
    </dgm:pt>
    <dgm:pt modelId="{53E678D8-0E0A-4F85-9DFE-15E6538CC98E}" type="pres">
      <dgm:prSet presAssocID="{92E99988-7F72-4D54-9A76-A571D194A4A0}" presName="parentShp" presStyleLbl="node1" presStyleIdx="2" presStyleCnt="3" custScaleX="38221">
        <dgm:presLayoutVars>
          <dgm:bulletEnabled val="1"/>
        </dgm:presLayoutVars>
      </dgm:prSet>
      <dgm:spPr/>
    </dgm:pt>
    <dgm:pt modelId="{FFF8B543-5D97-4CF1-B652-35B7FC67A014}" type="pres">
      <dgm:prSet presAssocID="{92E99988-7F72-4D54-9A76-A571D194A4A0}" presName="childShp" presStyleLbl="bgAccFollowNode1" presStyleIdx="2" presStyleCnt="3" custScaleX="126010">
        <dgm:presLayoutVars>
          <dgm:bulletEnabled val="1"/>
        </dgm:presLayoutVars>
      </dgm:prSet>
      <dgm:spPr/>
    </dgm:pt>
  </dgm:ptLst>
  <dgm:cxnLst>
    <dgm:cxn modelId="{CB334413-8016-4872-A5B0-F2BCF18D487B}" type="presOf" srcId="{BFCF29AA-FE7B-4034-9E12-1862F996C6AE}" destId="{8103D445-57DE-42D5-8A80-1C554409D694}" srcOrd="0" destOrd="0" presId="urn:microsoft.com/office/officeart/2005/8/layout/vList6"/>
    <dgm:cxn modelId="{3C590917-707F-4373-B4D1-18313F99DC0F}" type="presOf" srcId="{5779D681-3549-4717-AA86-60190F9BA2E5}" destId="{90F7D332-EAB4-4FD2-B97F-7FD51A4BE86F}" srcOrd="0" destOrd="0" presId="urn:microsoft.com/office/officeart/2005/8/layout/vList6"/>
    <dgm:cxn modelId="{FBE08B1D-E21E-4E41-ABA9-FCFCB6478486}" type="presOf" srcId="{4663C77B-5310-4A8A-A1F3-437F13E92B45}" destId="{EE0ECDF5-53C9-4C30-A52D-D0DC75F9BA5F}" srcOrd="0" destOrd="0" presId="urn:microsoft.com/office/officeart/2005/8/layout/vList6"/>
    <dgm:cxn modelId="{7552AD24-73E0-46B5-9975-1C7245A3A89A}" srcId="{BFCF29AA-FE7B-4034-9E12-1862F996C6AE}" destId="{875E2B3A-F846-42F1-8B5E-9FB286BD0D3F}" srcOrd="0" destOrd="0" parTransId="{9765ADA1-33E8-45E5-B620-76571785C4F2}" sibTransId="{54161956-DC3C-44DD-9ECD-1BD3CDC1FBA2}"/>
    <dgm:cxn modelId="{A29C752E-48C1-4565-AF74-281F6004C2A6}" type="presOf" srcId="{ED43BFF2-5559-4C19-8A69-B0546F910248}" destId="{F4A0EAA3-2F25-42EE-9684-B377ECB1F8FB}" srcOrd="0" destOrd="1" presId="urn:microsoft.com/office/officeart/2005/8/layout/vList6"/>
    <dgm:cxn modelId="{E8E72534-FDD0-4F99-A7DA-E07729B47A9B}" srcId="{5779D681-3549-4717-AA86-60190F9BA2E5}" destId="{4663C77B-5310-4A8A-A1F3-437F13E92B45}" srcOrd="0" destOrd="0" parTransId="{E82CDB30-855E-4FDB-8A85-859EBA99A135}" sibTransId="{A0B949DA-2045-4388-8B70-256DAAC0F674}"/>
    <dgm:cxn modelId="{D92CC846-72B4-42BE-BA37-74BB6C71AB4F}" type="presOf" srcId="{B64A919E-4ECC-4A23-B0F6-ED00F0496BB8}" destId="{FFF8B543-5D97-4CF1-B652-35B7FC67A014}" srcOrd="0" destOrd="2" presId="urn:microsoft.com/office/officeart/2005/8/layout/vList6"/>
    <dgm:cxn modelId="{3E316847-DF0F-4F0E-AE38-B4A4FE6E514E}" type="presOf" srcId="{A1389B3A-E554-4F2C-9EEA-63162767332B}" destId="{EE0ECDF5-53C9-4C30-A52D-D0DC75F9BA5F}" srcOrd="0" destOrd="1" presId="urn:microsoft.com/office/officeart/2005/8/layout/vList6"/>
    <dgm:cxn modelId="{00CCBB67-DC76-428C-B4C3-13253C6E9F6E}" type="presOf" srcId="{875E2B3A-F846-42F1-8B5E-9FB286BD0D3F}" destId="{F4A0EAA3-2F25-42EE-9684-B377ECB1F8FB}" srcOrd="0" destOrd="0" presId="urn:microsoft.com/office/officeart/2005/8/layout/vList6"/>
    <dgm:cxn modelId="{D80E0E79-26E8-4868-BF33-8C271FC58E22}" type="presOf" srcId="{B54937D1-53BB-4F39-BD77-62CAE3581DAD}" destId="{FFF8B543-5D97-4CF1-B652-35B7FC67A014}" srcOrd="0" destOrd="1" presId="urn:microsoft.com/office/officeart/2005/8/layout/vList6"/>
    <dgm:cxn modelId="{80EB7C5A-4561-4819-89E8-96687E7EEB0C}" srcId="{92E99988-7F72-4D54-9A76-A571D194A4A0}" destId="{171A81D5-76FF-462B-8914-9E39DE2F00A9}" srcOrd="0" destOrd="0" parTransId="{478B81CD-F18A-41E0-8732-14FDC671D366}" sibTransId="{40DD2951-AD42-4FBB-8A66-BA7E33BF19EE}"/>
    <dgm:cxn modelId="{AE8C0081-E4CB-419B-A582-11A1FDB7242E}" srcId="{5779D681-3549-4717-AA86-60190F9BA2E5}" destId="{A1389B3A-E554-4F2C-9EEA-63162767332B}" srcOrd="1" destOrd="0" parTransId="{F4626A1C-D464-4DD7-AFD1-CA5A678A1E7B}" sibTransId="{4CEEC140-3189-4053-8C16-AAA849767D1E}"/>
    <dgm:cxn modelId="{2E751193-3D7B-4A8F-845A-CF5E49736D2E}" srcId="{92E99988-7F72-4D54-9A76-A571D194A4A0}" destId="{B54937D1-53BB-4F39-BD77-62CAE3581DAD}" srcOrd="1" destOrd="0" parTransId="{C7E76D07-244A-483B-B797-2017136A79FA}" sibTransId="{4ACD17E6-453F-43C4-BAF1-677B8D97E412}"/>
    <dgm:cxn modelId="{79E59DA1-324A-48A4-9024-60398378F08B}" type="presOf" srcId="{171A81D5-76FF-462B-8914-9E39DE2F00A9}" destId="{FFF8B543-5D97-4CF1-B652-35B7FC67A014}" srcOrd="0" destOrd="0" presId="urn:microsoft.com/office/officeart/2005/8/layout/vList6"/>
    <dgm:cxn modelId="{3F17BCA5-C77B-4C34-8D8A-E0E777359D8D}" srcId="{C8DE736A-44D6-4D23-9B99-0793709BDBAB}" destId="{92E99988-7F72-4D54-9A76-A571D194A4A0}" srcOrd="2" destOrd="0" parTransId="{024282D8-5632-479F-AF57-EA14847F47B6}" sibTransId="{9CAD945A-8070-4B8E-9220-716ECF972DFE}"/>
    <dgm:cxn modelId="{98D98FA6-4993-4A8B-9E06-89FA0CBAD44B}" type="presOf" srcId="{92E99988-7F72-4D54-9A76-A571D194A4A0}" destId="{53E678D8-0E0A-4F85-9DFE-15E6538CC98E}" srcOrd="0" destOrd="0" presId="urn:microsoft.com/office/officeart/2005/8/layout/vList6"/>
    <dgm:cxn modelId="{26FB43B4-8955-4AE8-8190-43321549237D}" srcId="{C8DE736A-44D6-4D23-9B99-0793709BDBAB}" destId="{5779D681-3549-4717-AA86-60190F9BA2E5}" srcOrd="1" destOrd="0" parTransId="{66F7E00E-3579-47A6-B2DB-1600E5FA35FC}" sibTransId="{4BA456C8-F8EC-4736-B4A5-9ABC6A159842}"/>
    <dgm:cxn modelId="{377FC0B9-B90E-4012-9371-9149464B9597}" srcId="{92E99988-7F72-4D54-9A76-A571D194A4A0}" destId="{B64A919E-4ECC-4A23-B0F6-ED00F0496BB8}" srcOrd="2" destOrd="0" parTransId="{C13358C2-CBF1-4E36-B39F-E0B1C0BB3890}" sibTransId="{D1228DB4-9B43-49EC-8806-40C53F0DEBDD}"/>
    <dgm:cxn modelId="{43B785D2-63B4-4A88-B1C6-7E4CA8F3812E}" srcId="{C8DE736A-44D6-4D23-9B99-0793709BDBAB}" destId="{BFCF29AA-FE7B-4034-9E12-1862F996C6AE}" srcOrd="0" destOrd="0" parTransId="{7F0C09D6-0552-42C9-8F96-FF623FBCB2C0}" sibTransId="{B8D38A1C-D368-4FC4-9CA5-53407AB175AB}"/>
    <dgm:cxn modelId="{27F18BD5-8BA4-42C6-A429-921CFC35BE9A}" type="presOf" srcId="{C8DE736A-44D6-4D23-9B99-0793709BDBAB}" destId="{88DB0269-2214-4F1E-BC0A-D231EF5754ED}" srcOrd="0" destOrd="0" presId="urn:microsoft.com/office/officeart/2005/8/layout/vList6"/>
    <dgm:cxn modelId="{EA513DF6-FAAE-455C-8C38-A5F067066E51}" srcId="{BFCF29AA-FE7B-4034-9E12-1862F996C6AE}" destId="{ED43BFF2-5559-4C19-8A69-B0546F910248}" srcOrd="1" destOrd="0" parTransId="{5952E7D3-D1DA-463D-A107-D41E642ACF7C}" sibTransId="{37A0C662-612C-4D53-BB28-FEB921AED3EE}"/>
    <dgm:cxn modelId="{16DBEAD9-8772-43FD-B876-DA216C0D89FE}" type="presParOf" srcId="{88DB0269-2214-4F1E-BC0A-D231EF5754ED}" destId="{73DA0923-8B11-49E7-997F-94370E5A2604}" srcOrd="0" destOrd="0" presId="urn:microsoft.com/office/officeart/2005/8/layout/vList6"/>
    <dgm:cxn modelId="{95D853E6-C753-4BCE-9A58-C1CBA2E3028B}" type="presParOf" srcId="{73DA0923-8B11-49E7-997F-94370E5A2604}" destId="{8103D445-57DE-42D5-8A80-1C554409D694}" srcOrd="0" destOrd="0" presId="urn:microsoft.com/office/officeart/2005/8/layout/vList6"/>
    <dgm:cxn modelId="{B06D34C9-7B49-41B8-BB01-8AA87B485A29}" type="presParOf" srcId="{73DA0923-8B11-49E7-997F-94370E5A2604}" destId="{F4A0EAA3-2F25-42EE-9684-B377ECB1F8FB}" srcOrd="1" destOrd="0" presId="urn:microsoft.com/office/officeart/2005/8/layout/vList6"/>
    <dgm:cxn modelId="{3CFA1B20-4121-4DC1-A50D-F8512D09D179}" type="presParOf" srcId="{88DB0269-2214-4F1E-BC0A-D231EF5754ED}" destId="{46308ACC-32D2-4B66-9310-BFCCA355AAE8}" srcOrd="1" destOrd="0" presId="urn:microsoft.com/office/officeart/2005/8/layout/vList6"/>
    <dgm:cxn modelId="{B4C7E2D2-AB20-4FD0-B601-7F7F364AEA5D}" type="presParOf" srcId="{88DB0269-2214-4F1E-BC0A-D231EF5754ED}" destId="{A7E8E2F0-5A8E-496D-8D5C-5E7C656AF280}" srcOrd="2" destOrd="0" presId="urn:microsoft.com/office/officeart/2005/8/layout/vList6"/>
    <dgm:cxn modelId="{C95AEA3E-AA3B-4152-9D18-AEB50BAB37F7}" type="presParOf" srcId="{A7E8E2F0-5A8E-496D-8D5C-5E7C656AF280}" destId="{90F7D332-EAB4-4FD2-B97F-7FD51A4BE86F}" srcOrd="0" destOrd="0" presId="urn:microsoft.com/office/officeart/2005/8/layout/vList6"/>
    <dgm:cxn modelId="{9CFF7CF4-E2AA-4839-922B-6641ACB32E37}" type="presParOf" srcId="{A7E8E2F0-5A8E-496D-8D5C-5E7C656AF280}" destId="{EE0ECDF5-53C9-4C30-A52D-D0DC75F9BA5F}" srcOrd="1" destOrd="0" presId="urn:microsoft.com/office/officeart/2005/8/layout/vList6"/>
    <dgm:cxn modelId="{78A5DCEB-D778-41D5-ABFA-981EAE4A411E}" type="presParOf" srcId="{88DB0269-2214-4F1E-BC0A-D231EF5754ED}" destId="{6B0B39AB-5068-4E86-BA2B-B903F26D0465}" srcOrd="3" destOrd="0" presId="urn:microsoft.com/office/officeart/2005/8/layout/vList6"/>
    <dgm:cxn modelId="{46345850-B04F-4205-90B7-4A4F42D95D92}" type="presParOf" srcId="{88DB0269-2214-4F1E-BC0A-D231EF5754ED}" destId="{01B7B6CC-0D58-47E7-9B64-58B2D94A538B}" srcOrd="4" destOrd="0" presId="urn:microsoft.com/office/officeart/2005/8/layout/vList6"/>
    <dgm:cxn modelId="{8B532941-C3D4-4C5A-BEEC-BB2F6D4C1D9D}" type="presParOf" srcId="{01B7B6CC-0D58-47E7-9B64-58B2D94A538B}" destId="{53E678D8-0E0A-4F85-9DFE-15E6538CC98E}" srcOrd="0" destOrd="0" presId="urn:microsoft.com/office/officeart/2005/8/layout/vList6"/>
    <dgm:cxn modelId="{A7E16BD0-2397-45F3-A35E-8C54BBBCF092}" type="presParOf" srcId="{01B7B6CC-0D58-47E7-9B64-58B2D94A538B}" destId="{FFF8B543-5D97-4CF1-B652-35B7FC67A014}" srcOrd="1" destOrd="0" presId="urn:microsoft.com/office/officeart/2005/8/layout/vList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8BBB27-465A-4331-8A52-04BDEFAE799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58B844C-1BD4-424F-AF68-C1852B4FE077}">
      <dgm:prSet phldrT="[Text]" custT="1"/>
      <dgm:spPr>
        <a:solidFill>
          <a:srgbClr val="2853AA"/>
        </a:solidFill>
        <a:ln>
          <a:noFill/>
        </a:ln>
        <a:effectLst>
          <a:outerShdw blurRad="50800" dist="38100" dir="2700000" algn="tl" rotWithShape="0">
            <a:prstClr val="black">
              <a:alpha val="40000"/>
            </a:prstClr>
          </a:outerShdw>
        </a:effectLst>
      </dgm:spPr>
      <dgm:t>
        <a:bodyPr/>
        <a:lstStyle/>
        <a:p>
          <a:r>
            <a:rPr lang="en-US" sz="1400" b="1" i="1" dirty="0"/>
            <a:t>Distinctiveness</a:t>
          </a:r>
          <a:endParaRPr lang="en-US" sz="1400" dirty="0"/>
        </a:p>
      </dgm:t>
    </dgm:pt>
    <dgm:pt modelId="{2CFEE7B6-751D-4C85-BACE-5624366413A9}" type="parTrans" cxnId="{F0589475-2E84-47B2-98A5-2C5D6F4EF24D}">
      <dgm:prSet/>
      <dgm:spPr/>
      <dgm:t>
        <a:bodyPr/>
        <a:lstStyle/>
        <a:p>
          <a:endParaRPr lang="en-US" sz="800"/>
        </a:p>
      </dgm:t>
    </dgm:pt>
    <dgm:pt modelId="{76180398-00A8-47C9-A21E-AFF4C3A0D888}" type="sibTrans" cxnId="{F0589475-2E84-47B2-98A5-2C5D6F4EF24D}">
      <dgm:prSet/>
      <dgm:spPr/>
      <dgm:t>
        <a:bodyPr/>
        <a:lstStyle/>
        <a:p>
          <a:endParaRPr lang="en-US" sz="800"/>
        </a:p>
      </dgm:t>
    </dgm:pt>
    <dgm:pt modelId="{C7214941-386E-4ABB-A089-EDD814B085CB}">
      <dgm:prSet phldrT="[Text]" custT="1"/>
      <dgm:spPr>
        <a:solidFill>
          <a:srgbClr val="1D3C7C"/>
        </a:solidFill>
        <a:ln>
          <a:noFill/>
        </a:ln>
        <a:effectLst>
          <a:outerShdw blurRad="50800" dist="38100" dir="2700000" algn="tl" rotWithShape="0">
            <a:prstClr val="black">
              <a:alpha val="40000"/>
            </a:prstClr>
          </a:outerShdw>
        </a:effectLst>
      </dgm:spPr>
      <dgm:t>
        <a:bodyPr/>
        <a:lstStyle/>
        <a:p>
          <a:r>
            <a:rPr lang="en-US" sz="1000" b="1" i="1" dirty="0"/>
            <a:t>Fit to Concept</a:t>
          </a:r>
        </a:p>
        <a:p>
          <a:r>
            <a:rPr lang="en-US" sz="1000" b="1" i="1" dirty="0"/>
            <a:t>10%</a:t>
          </a:r>
          <a:endParaRPr lang="en-US" sz="1000" dirty="0"/>
        </a:p>
      </dgm:t>
    </dgm:pt>
    <dgm:pt modelId="{744450C2-6258-422E-9C76-32DE78BAAE7A}" type="parTrans" cxnId="{E49E3C5C-588F-4CAE-B8CD-DCE142C3A056}">
      <dgm:prSet/>
      <dgm:spPr/>
      <dgm:t>
        <a:bodyPr/>
        <a:lstStyle/>
        <a:p>
          <a:endParaRPr lang="en-US" sz="800"/>
        </a:p>
      </dgm:t>
    </dgm:pt>
    <dgm:pt modelId="{24CDF422-0CF5-4FE5-9049-EB4E30D32C8F}" type="sibTrans" cxnId="{E49E3C5C-588F-4CAE-B8CD-DCE142C3A056}">
      <dgm:prSet/>
      <dgm:spPr/>
      <dgm:t>
        <a:bodyPr/>
        <a:lstStyle/>
        <a:p>
          <a:endParaRPr lang="en-US" sz="800"/>
        </a:p>
      </dgm:t>
    </dgm:pt>
    <dgm:pt modelId="{143C60AF-A725-4E3E-80C2-EB6CCA0C2A88}">
      <dgm:prSet phldrT="[Text]" custT="1"/>
      <dgm:spPr>
        <a:solidFill>
          <a:srgbClr val="009DD9"/>
        </a:solidFill>
        <a:ln>
          <a:noFill/>
        </a:ln>
        <a:effectLst>
          <a:outerShdw blurRad="50800" dist="38100" dir="2700000" algn="tl" rotWithShape="0">
            <a:prstClr val="black">
              <a:alpha val="40000"/>
            </a:prstClr>
          </a:outerShdw>
        </a:effectLst>
      </dgm:spPr>
      <dgm:t>
        <a:bodyPr/>
        <a:lstStyle/>
        <a:p>
          <a:r>
            <a:rPr lang="en-US" sz="1000" b="1" i="1" dirty="0"/>
            <a:t>Memorability</a:t>
          </a:r>
        </a:p>
        <a:p>
          <a:r>
            <a:rPr lang="en-US" sz="1000" b="1" i="1" dirty="0"/>
            <a:t>30%</a:t>
          </a:r>
          <a:endParaRPr lang="en-US" sz="1000" dirty="0"/>
        </a:p>
      </dgm:t>
    </dgm:pt>
    <dgm:pt modelId="{E978CBD8-3386-46CD-8D92-16B515FBC95E}" type="parTrans" cxnId="{F414871B-8A2E-45CE-BEF7-4F88D23EA417}">
      <dgm:prSet/>
      <dgm:spPr/>
      <dgm:t>
        <a:bodyPr/>
        <a:lstStyle/>
        <a:p>
          <a:endParaRPr lang="en-US" sz="800"/>
        </a:p>
      </dgm:t>
    </dgm:pt>
    <dgm:pt modelId="{205132AB-2A2B-48CB-8ADC-B2E96238F587}" type="sibTrans" cxnId="{F414871B-8A2E-45CE-BEF7-4F88D23EA417}">
      <dgm:prSet/>
      <dgm:spPr/>
      <dgm:t>
        <a:bodyPr/>
        <a:lstStyle/>
        <a:p>
          <a:endParaRPr lang="en-US" sz="800"/>
        </a:p>
      </dgm:t>
    </dgm:pt>
    <dgm:pt modelId="{9DDE4F2A-9D35-413C-A54A-38DA9B50E856}">
      <dgm:prSet phldrT="[Text]" custT="1"/>
      <dgm:spPr>
        <a:solidFill>
          <a:srgbClr val="0BD0D9"/>
        </a:solidFill>
        <a:ln>
          <a:noFill/>
        </a:ln>
        <a:effectLst>
          <a:outerShdw blurRad="50800" dist="38100" dir="2700000" algn="tl" rotWithShape="0">
            <a:prstClr val="black">
              <a:alpha val="40000"/>
            </a:prstClr>
          </a:outerShdw>
        </a:effectLst>
      </dgm:spPr>
      <dgm:t>
        <a:bodyPr/>
        <a:lstStyle/>
        <a:p>
          <a:r>
            <a:rPr lang="en-US" sz="1000" b="1" i="1" dirty="0"/>
            <a:t>Personal Preferences</a:t>
          </a:r>
        </a:p>
        <a:p>
          <a:r>
            <a:rPr lang="en-US" sz="1000" b="1" i="1" dirty="0"/>
            <a:t>40%</a:t>
          </a:r>
          <a:endParaRPr lang="en-US" sz="1000" dirty="0"/>
        </a:p>
      </dgm:t>
    </dgm:pt>
    <dgm:pt modelId="{55F50793-2693-4B7C-9773-2FDD8CBE98A8}" type="parTrans" cxnId="{6F0286A0-AD46-4E2C-A4FF-6150A4642B21}">
      <dgm:prSet/>
      <dgm:spPr/>
      <dgm:t>
        <a:bodyPr/>
        <a:lstStyle/>
        <a:p>
          <a:endParaRPr lang="en-US" sz="800"/>
        </a:p>
      </dgm:t>
    </dgm:pt>
    <dgm:pt modelId="{5916AB81-E996-4B8D-99E2-FCB6F4F76C19}" type="sibTrans" cxnId="{6F0286A0-AD46-4E2C-A4FF-6150A4642B21}">
      <dgm:prSet/>
      <dgm:spPr/>
      <dgm:t>
        <a:bodyPr/>
        <a:lstStyle/>
        <a:p>
          <a:endParaRPr lang="en-US" sz="800"/>
        </a:p>
      </dgm:t>
    </dgm:pt>
    <dgm:pt modelId="{E987AE95-0550-4734-9206-2A07B0BDD3CE}">
      <dgm:prSet phldrT="[Text]" custT="1"/>
      <dgm:spPr>
        <a:solidFill>
          <a:srgbClr val="10CF9B"/>
        </a:solidFill>
        <a:ln>
          <a:noFill/>
        </a:ln>
        <a:effectLst>
          <a:outerShdw blurRad="50800" dist="38100" dir="2700000" algn="tl" rotWithShape="0">
            <a:prstClr val="black">
              <a:alpha val="40000"/>
            </a:prstClr>
          </a:outerShdw>
        </a:effectLst>
      </dgm:spPr>
      <dgm:t>
        <a:bodyPr/>
        <a:lstStyle/>
        <a:p>
          <a:r>
            <a:rPr lang="en-US" sz="1000" b="1" i="1" dirty="0"/>
            <a:t>Attribute Evaluations (Aggregate)</a:t>
          </a:r>
        </a:p>
        <a:p>
          <a:r>
            <a:rPr lang="en-US" sz="1000" b="1" i="1" dirty="0"/>
            <a:t>20%</a:t>
          </a:r>
          <a:endParaRPr lang="en-US" sz="1000" dirty="0"/>
        </a:p>
      </dgm:t>
    </dgm:pt>
    <dgm:pt modelId="{98B63E04-FE22-4F9D-B74A-9BE9135ED5EC}" type="parTrans" cxnId="{82D18C1E-C7B4-4A77-A815-A18F93F17062}">
      <dgm:prSet/>
      <dgm:spPr/>
      <dgm:t>
        <a:bodyPr/>
        <a:lstStyle/>
        <a:p>
          <a:endParaRPr lang="en-US" sz="800"/>
        </a:p>
      </dgm:t>
    </dgm:pt>
    <dgm:pt modelId="{44294D0D-A006-4D14-B738-6121E7EC29F3}" type="sibTrans" cxnId="{82D18C1E-C7B4-4A77-A815-A18F93F17062}">
      <dgm:prSet/>
      <dgm:spPr/>
      <dgm:t>
        <a:bodyPr/>
        <a:lstStyle/>
        <a:p>
          <a:endParaRPr lang="en-US" sz="800"/>
        </a:p>
      </dgm:t>
    </dgm:pt>
    <dgm:pt modelId="{B97B16EA-9EDF-4F1D-884B-6044DED05224}">
      <dgm:prSet phldrT="[Text]"/>
      <dgm:spPr>
        <a:ln>
          <a:noFill/>
        </a:ln>
        <a:effectLst>
          <a:outerShdw blurRad="50800" dist="38100" dir="2700000" algn="tl" rotWithShape="0">
            <a:prstClr val="black">
              <a:alpha val="40000"/>
            </a:prstClr>
          </a:outerShdw>
        </a:effectLst>
      </dgm:spPr>
      <dgm:t>
        <a:bodyPr/>
        <a:lstStyle/>
        <a:p>
          <a:endParaRPr lang="en-US" sz="800" dirty="0"/>
        </a:p>
      </dgm:t>
    </dgm:pt>
    <dgm:pt modelId="{585ECC7C-BBBB-49CF-A696-B9122E8FD962}" type="parTrans" cxnId="{7D94162E-CD57-4542-A168-619196EC8CB1}">
      <dgm:prSet/>
      <dgm:spPr/>
      <dgm:t>
        <a:bodyPr/>
        <a:lstStyle/>
        <a:p>
          <a:endParaRPr lang="en-US" sz="800"/>
        </a:p>
      </dgm:t>
    </dgm:pt>
    <dgm:pt modelId="{11B9069C-AE86-43B3-82BD-6A7E3D6A3B93}" type="sibTrans" cxnId="{7D94162E-CD57-4542-A168-619196EC8CB1}">
      <dgm:prSet/>
      <dgm:spPr/>
      <dgm:t>
        <a:bodyPr/>
        <a:lstStyle/>
        <a:p>
          <a:endParaRPr lang="en-US" sz="800"/>
        </a:p>
      </dgm:t>
    </dgm:pt>
    <dgm:pt modelId="{E2CBE823-B164-4A5B-9E17-AFF452843C25}">
      <dgm:prSet phldrT="[Text]" custT="1"/>
      <dgm:spPr>
        <a:ln>
          <a:noFill/>
        </a:ln>
        <a:effectLst>
          <a:outerShdw blurRad="50800" dist="38100" dir="2700000" algn="tl" rotWithShape="0">
            <a:prstClr val="black">
              <a:alpha val="40000"/>
            </a:prstClr>
          </a:outerShdw>
        </a:effectLst>
      </dgm:spPr>
      <dgm:t>
        <a:bodyPr/>
        <a:lstStyle/>
        <a:p>
          <a:endParaRPr lang="en-US" sz="800" dirty="0"/>
        </a:p>
      </dgm:t>
    </dgm:pt>
    <dgm:pt modelId="{6A1B31FE-7C64-470E-BFAB-AD7BCCFD9A7A}" type="parTrans" cxnId="{98A5FB61-E8FA-4B91-BE35-A7DC364ED76E}">
      <dgm:prSet/>
      <dgm:spPr/>
      <dgm:t>
        <a:bodyPr/>
        <a:lstStyle/>
        <a:p>
          <a:endParaRPr lang="en-US"/>
        </a:p>
      </dgm:t>
    </dgm:pt>
    <dgm:pt modelId="{67798B86-2063-4F83-9E82-978EE0946723}" type="sibTrans" cxnId="{98A5FB61-E8FA-4B91-BE35-A7DC364ED76E}">
      <dgm:prSet/>
      <dgm:spPr/>
      <dgm:t>
        <a:bodyPr/>
        <a:lstStyle/>
        <a:p>
          <a:endParaRPr lang="en-US"/>
        </a:p>
      </dgm:t>
    </dgm:pt>
    <dgm:pt modelId="{6E2B501D-94D8-42A3-AEDB-110724D3723D}">
      <dgm:prSet phldrT="[Text]" custT="1"/>
      <dgm:spPr>
        <a:ln>
          <a:noFill/>
        </a:ln>
        <a:effectLst>
          <a:outerShdw blurRad="50800" dist="38100" dir="2700000" algn="tl" rotWithShape="0">
            <a:prstClr val="black">
              <a:alpha val="40000"/>
            </a:prstClr>
          </a:outerShdw>
        </a:effectLst>
      </dgm:spPr>
      <dgm:t>
        <a:bodyPr/>
        <a:lstStyle/>
        <a:p>
          <a:endParaRPr lang="en-US" sz="800" dirty="0"/>
        </a:p>
      </dgm:t>
    </dgm:pt>
    <dgm:pt modelId="{9B1377B0-107B-467F-894B-11CE5DC2FB88}" type="parTrans" cxnId="{8BA708E1-765B-4222-BFAC-DFEF3FC29C40}">
      <dgm:prSet/>
      <dgm:spPr/>
      <dgm:t>
        <a:bodyPr/>
        <a:lstStyle/>
        <a:p>
          <a:endParaRPr lang="en-US"/>
        </a:p>
      </dgm:t>
    </dgm:pt>
    <dgm:pt modelId="{71FDA13E-A4F9-4C17-AC2F-E1734A7FCACF}" type="sibTrans" cxnId="{8BA708E1-765B-4222-BFAC-DFEF3FC29C40}">
      <dgm:prSet/>
      <dgm:spPr/>
      <dgm:t>
        <a:bodyPr/>
        <a:lstStyle/>
        <a:p>
          <a:endParaRPr lang="en-US"/>
        </a:p>
      </dgm:t>
    </dgm:pt>
    <dgm:pt modelId="{43171B04-1034-4A9F-982A-FB5B759B7B28}" type="pres">
      <dgm:prSet presAssocID="{648BBB27-465A-4331-8A52-04BDEFAE7993}" presName="Name0" presStyleCnt="0">
        <dgm:presLayoutVars>
          <dgm:chMax val="1"/>
          <dgm:dir/>
          <dgm:animLvl val="ctr"/>
          <dgm:resizeHandles val="exact"/>
        </dgm:presLayoutVars>
      </dgm:prSet>
      <dgm:spPr/>
    </dgm:pt>
    <dgm:pt modelId="{40447545-A249-4962-9E4A-E39F1A11FA9D}" type="pres">
      <dgm:prSet presAssocID="{D58B844C-1BD4-424F-AF68-C1852B4FE077}" presName="centerShape" presStyleLbl="node0" presStyleIdx="0" presStyleCnt="1" custScaleX="121658" custScaleY="121658"/>
      <dgm:spPr/>
    </dgm:pt>
    <dgm:pt modelId="{940F1226-2022-4673-95AF-24832A6975E2}" type="pres">
      <dgm:prSet presAssocID="{C7214941-386E-4ABB-A089-EDD814B085CB}" presName="node" presStyleLbl="node1" presStyleIdx="0" presStyleCnt="4" custScaleX="120005" custScaleY="120005">
        <dgm:presLayoutVars>
          <dgm:bulletEnabled val="1"/>
        </dgm:presLayoutVars>
      </dgm:prSet>
      <dgm:spPr/>
    </dgm:pt>
    <dgm:pt modelId="{BD366972-65DE-4410-9D10-D32230B3E867}" type="pres">
      <dgm:prSet presAssocID="{C7214941-386E-4ABB-A089-EDD814B085CB}" presName="dummy" presStyleCnt="0"/>
      <dgm:spPr/>
    </dgm:pt>
    <dgm:pt modelId="{9BB7638E-ACD5-4AD1-8338-79A7BA9589DA}" type="pres">
      <dgm:prSet presAssocID="{24CDF422-0CF5-4FE5-9049-EB4E30D32C8F}" presName="sibTrans" presStyleLbl="sibTrans2D1" presStyleIdx="0" presStyleCnt="4"/>
      <dgm:spPr/>
    </dgm:pt>
    <dgm:pt modelId="{B82E234B-5836-4147-9FAB-E4EAF709B99E}" type="pres">
      <dgm:prSet presAssocID="{143C60AF-A725-4E3E-80C2-EB6CCA0C2A88}" presName="node" presStyleLbl="node1" presStyleIdx="1" presStyleCnt="4" custScaleX="120094" custScaleY="120094">
        <dgm:presLayoutVars>
          <dgm:bulletEnabled val="1"/>
        </dgm:presLayoutVars>
      </dgm:prSet>
      <dgm:spPr/>
    </dgm:pt>
    <dgm:pt modelId="{33B7C469-E69F-4E7A-A2A1-76AA6F2472EC}" type="pres">
      <dgm:prSet presAssocID="{143C60AF-A725-4E3E-80C2-EB6CCA0C2A88}" presName="dummy" presStyleCnt="0"/>
      <dgm:spPr/>
    </dgm:pt>
    <dgm:pt modelId="{538F547F-90C2-4903-95FF-B3DDFB150733}" type="pres">
      <dgm:prSet presAssocID="{205132AB-2A2B-48CB-8ADC-B2E96238F587}" presName="sibTrans" presStyleLbl="sibTrans2D1" presStyleIdx="1" presStyleCnt="4"/>
      <dgm:spPr/>
    </dgm:pt>
    <dgm:pt modelId="{763DEA63-B9DB-4AD3-B7CE-4D293A2E8DDF}" type="pres">
      <dgm:prSet presAssocID="{9DDE4F2A-9D35-413C-A54A-38DA9B50E856}" presName="node" presStyleLbl="node1" presStyleIdx="2" presStyleCnt="4" custScaleX="120005" custScaleY="120005">
        <dgm:presLayoutVars>
          <dgm:bulletEnabled val="1"/>
        </dgm:presLayoutVars>
      </dgm:prSet>
      <dgm:spPr/>
    </dgm:pt>
    <dgm:pt modelId="{919A7942-5052-4380-92FD-D9EF30500EB7}" type="pres">
      <dgm:prSet presAssocID="{9DDE4F2A-9D35-413C-A54A-38DA9B50E856}" presName="dummy" presStyleCnt="0"/>
      <dgm:spPr/>
    </dgm:pt>
    <dgm:pt modelId="{A96FFA6A-BE44-422B-90F7-7B6DC0BB3669}" type="pres">
      <dgm:prSet presAssocID="{5916AB81-E996-4B8D-99E2-FCB6F4F76C19}" presName="sibTrans" presStyleLbl="sibTrans2D1" presStyleIdx="2" presStyleCnt="4"/>
      <dgm:spPr/>
    </dgm:pt>
    <dgm:pt modelId="{CC82A852-BC50-4913-ACF5-524A4F9BA455}" type="pres">
      <dgm:prSet presAssocID="{E987AE95-0550-4734-9206-2A07B0BDD3CE}" presName="node" presStyleLbl="node1" presStyleIdx="3" presStyleCnt="4" custScaleX="120005" custScaleY="120005">
        <dgm:presLayoutVars>
          <dgm:bulletEnabled val="1"/>
        </dgm:presLayoutVars>
      </dgm:prSet>
      <dgm:spPr/>
    </dgm:pt>
    <dgm:pt modelId="{17427EAC-B9EF-41F6-8110-E8D9CD7F2C49}" type="pres">
      <dgm:prSet presAssocID="{E987AE95-0550-4734-9206-2A07B0BDD3CE}" presName="dummy" presStyleCnt="0"/>
      <dgm:spPr/>
    </dgm:pt>
    <dgm:pt modelId="{E4BF533C-2F62-456F-BCEC-502C24F766FF}" type="pres">
      <dgm:prSet presAssocID="{44294D0D-A006-4D14-B738-6121E7EC29F3}" presName="sibTrans" presStyleLbl="sibTrans2D1" presStyleIdx="3" presStyleCnt="4"/>
      <dgm:spPr/>
    </dgm:pt>
  </dgm:ptLst>
  <dgm:cxnLst>
    <dgm:cxn modelId="{F414871B-8A2E-45CE-BEF7-4F88D23EA417}" srcId="{D58B844C-1BD4-424F-AF68-C1852B4FE077}" destId="{143C60AF-A725-4E3E-80C2-EB6CCA0C2A88}" srcOrd="1" destOrd="0" parTransId="{E978CBD8-3386-46CD-8D92-16B515FBC95E}" sibTransId="{205132AB-2A2B-48CB-8ADC-B2E96238F587}"/>
    <dgm:cxn modelId="{82D18C1E-C7B4-4A77-A815-A18F93F17062}" srcId="{D58B844C-1BD4-424F-AF68-C1852B4FE077}" destId="{E987AE95-0550-4734-9206-2A07B0BDD3CE}" srcOrd="3" destOrd="0" parTransId="{98B63E04-FE22-4F9D-B74A-9BE9135ED5EC}" sibTransId="{44294D0D-A006-4D14-B738-6121E7EC29F3}"/>
    <dgm:cxn modelId="{7D94162E-CD57-4542-A168-619196EC8CB1}" srcId="{648BBB27-465A-4331-8A52-04BDEFAE7993}" destId="{B97B16EA-9EDF-4F1D-884B-6044DED05224}" srcOrd="3" destOrd="0" parTransId="{585ECC7C-BBBB-49CF-A696-B9122E8FD962}" sibTransId="{11B9069C-AE86-43B3-82BD-6A7E3D6A3B93}"/>
    <dgm:cxn modelId="{94DC6A3E-67F5-417D-91E0-F9A42BC445E4}" type="presOf" srcId="{24CDF422-0CF5-4FE5-9049-EB4E30D32C8F}" destId="{9BB7638E-ACD5-4AD1-8338-79A7BA9589DA}" srcOrd="0" destOrd="0" presId="urn:microsoft.com/office/officeart/2005/8/layout/radial6"/>
    <dgm:cxn modelId="{E49E3C5C-588F-4CAE-B8CD-DCE142C3A056}" srcId="{D58B844C-1BD4-424F-AF68-C1852B4FE077}" destId="{C7214941-386E-4ABB-A089-EDD814B085CB}" srcOrd="0" destOrd="0" parTransId="{744450C2-6258-422E-9C76-32DE78BAAE7A}" sibTransId="{24CDF422-0CF5-4FE5-9049-EB4E30D32C8F}"/>
    <dgm:cxn modelId="{98A5FB61-E8FA-4B91-BE35-A7DC364ED76E}" srcId="{648BBB27-465A-4331-8A52-04BDEFAE7993}" destId="{E2CBE823-B164-4A5B-9E17-AFF452843C25}" srcOrd="2" destOrd="0" parTransId="{6A1B31FE-7C64-470E-BFAB-AD7BCCFD9A7A}" sibTransId="{67798B86-2063-4F83-9E82-978EE0946723}"/>
    <dgm:cxn modelId="{F0589475-2E84-47B2-98A5-2C5D6F4EF24D}" srcId="{648BBB27-465A-4331-8A52-04BDEFAE7993}" destId="{D58B844C-1BD4-424F-AF68-C1852B4FE077}" srcOrd="0" destOrd="0" parTransId="{2CFEE7B6-751D-4C85-BACE-5624366413A9}" sibTransId="{76180398-00A8-47C9-A21E-AFF4C3A0D888}"/>
    <dgm:cxn modelId="{6F0286A0-AD46-4E2C-A4FF-6150A4642B21}" srcId="{D58B844C-1BD4-424F-AF68-C1852B4FE077}" destId="{9DDE4F2A-9D35-413C-A54A-38DA9B50E856}" srcOrd="2" destOrd="0" parTransId="{55F50793-2693-4B7C-9773-2FDD8CBE98A8}" sibTransId="{5916AB81-E996-4B8D-99E2-FCB6F4F76C19}"/>
    <dgm:cxn modelId="{39C8BCA4-913A-4A08-A700-C983FF319B70}" type="presOf" srcId="{44294D0D-A006-4D14-B738-6121E7EC29F3}" destId="{E4BF533C-2F62-456F-BCEC-502C24F766FF}" srcOrd="0" destOrd="0" presId="urn:microsoft.com/office/officeart/2005/8/layout/radial6"/>
    <dgm:cxn modelId="{AE9C43AB-9772-4F2F-B5D4-DED55DBDAB66}" type="presOf" srcId="{143C60AF-A725-4E3E-80C2-EB6CCA0C2A88}" destId="{B82E234B-5836-4147-9FAB-E4EAF709B99E}" srcOrd="0" destOrd="0" presId="urn:microsoft.com/office/officeart/2005/8/layout/radial6"/>
    <dgm:cxn modelId="{2A049DAE-098F-4FFE-A7A2-6B20E80523D6}" type="presOf" srcId="{E987AE95-0550-4734-9206-2A07B0BDD3CE}" destId="{CC82A852-BC50-4913-ACF5-524A4F9BA455}" srcOrd="0" destOrd="0" presId="urn:microsoft.com/office/officeart/2005/8/layout/radial6"/>
    <dgm:cxn modelId="{387FA7BA-3798-4F90-9C7E-F04C89861204}" type="presOf" srcId="{9DDE4F2A-9D35-413C-A54A-38DA9B50E856}" destId="{763DEA63-B9DB-4AD3-B7CE-4D293A2E8DDF}" srcOrd="0" destOrd="0" presId="urn:microsoft.com/office/officeart/2005/8/layout/radial6"/>
    <dgm:cxn modelId="{E3A054D3-E76F-41F4-AB8D-4BAA0D35AF2E}" type="presOf" srcId="{205132AB-2A2B-48CB-8ADC-B2E96238F587}" destId="{538F547F-90C2-4903-95FF-B3DDFB150733}" srcOrd="0" destOrd="0" presId="urn:microsoft.com/office/officeart/2005/8/layout/radial6"/>
    <dgm:cxn modelId="{172E16DD-64EC-459A-A0D0-D0BEE640D1A6}" type="presOf" srcId="{C7214941-386E-4ABB-A089-EDD814B085CB}" destId="{940F1226-2022-4673-95AF-24832A6975E2}" srcOrd="0" destOrd="0" presId="urn:microsoft.com/office/officeart/2005/8/layout/radial6"/>
    <dgm:cxn modelId="{2ADC1CE0-4ECF-42F8-A15E-5ADCBF408779}" type="presOf" srcId="{648BBB27-465A-4331-8A52-04BDEFAE7993}" destId="{43171B04-1034-4A9F-982A-FB5B759B7B28}" srcOrd="0" destOrd="0" presId="urn:microsoft.com/office/officeart/2005/8/layout/radial6"/>
    <dgm:cxn modelId="{8BA708E1-765B-4222-BFAC-DFEF3FC29C40}" srcId="{648BBB27-465A-4331-8A52-04BDEFAE7993}" destId="{6E2B501D-94D8-42A3-AEDB-110724D3723D}" srcOrd="1" destOrd="0" parTransId="{9B1377B0-107B-467F-894B-11CE5DC2FB88}" sibTransId="{71FDA13E-A4F9-4C17-AC2F-E1734A7FCACF}"/>
    <dgm:cxn modelId="{31BCA6F3-3E3A-4A20-91DA-8123813EC673}" type="presOf" srcId="{D58B844C-1BD4-424F-AF68-C1852B4FE077}" destId="{40447545-A249-4962-9E4A-E39F1A11FA9D}" srcOrd="0" destOrd="0" presId="urn:microsoft.com/office/officeart/2005/8/layout/radial6"/>
    <dgm:cxn modelId="{E63382F9-CA81-4860-A010-7296403E23D4}" type="presOf" srcId="{5916AB81-E996-4B8D-99E2-FCB6F4F76C19}" destId="{A96FFA6A-BE44-422B-90F7-7B6DC0BB3669}" srcOrd="0" destOrd="0" presId="urn:microsoft.com/office/officeart/2005/8/layout/radial6"/>
    <dgm:cxn modelId="{D76E71DC-3A70-4E18-83D9-AE5A95E2716B}" type="presParOf" srcId="{43171B04-1034-4A9F-982A-FB5B759B7B28}" destId="{40447545-A249-4962-9E4A-E39F1A11FA9D}" srcOrd="0" destOrd="0" presId="urn:microsoft.com/office/officeart/2005/8/layout/radial6"/>
    <dgm:cxn modelId="{BD7517FF-A423-4E98-A49B-78012F078EB1}" type="presParOf" srcId="{43171B04-1034-4A9F-982A-FB5B759B7B28}" destId="{940F1226-2022-4673-95AF-24832A6975E2}" srcOrd="1" destOrd="0" presId="urn:microsoft.com/office/officeart/2005/8/layout/radial6"/>
    <dgm:cxn modelId="{99E71886-7785-4DBF-B135-4FBC7DE16B28}" type="presParOf" srcId="{43171B04-1034-4A9F-982A-FB5B759B7B28}" destId="{BD366972-65DE-4410-9D10-D32230B3E867}" srcOrd="2" destOrd="0" presId="urn:microsoft.com/office/officeart/2005/8/layout/radial6"/>
    <dgm:cxn modelId="{9E0D4A7E-096C-40A9-96ED-6CB87CAC290F}" type="presParOf" srcId="{43171B04-1034-4A9F-982A-FB5B759B7B28}" destId="{9BB7638E-ACD5-4AD1-8338-79A7BA9589DA}" srcOrd="3" destOrd="0" presId="urn:microsoft.com/office/officeart/2005/8/layout/radial6"/>
    <dgm:cxn modelId="{17640777-5478-4DCE-A528-94BE5B9CBC94}" type="presParOf" srcId="{43171B04-1034-4A9F-982A-FB5B759B7B28}" destId="{B82E234B-5836-4147-9FAB-E4EAF709B99E}" srcOrd="4" destOrd="0" presId="urn:microsoft.com/office/officeart/2005/8/layout/radial6"/>
    <dgm:cxn modelId="{BEF539E3-E243-46B4-B1C4-2976D60313C7}" type="presParOf" srcId="{43171B04-1034-4A9F-982A-FB5B759B7B28}" destId="{33B7C469-E69F-4E7A-A2A1-76AA6F2472EC}" srcOrd="5" destOrd="0" presId="urn:microsoft.com/office/officeart/2005/8/layout/radial6"/>
    <dgm:cxn modelId="{231AF7E6-FD57-46A4-B0D2-DB6996E2FCDD}" type="presParOf" srcId="{43171B04-1034-4A9F-982A-FB5B759B7B28}" destId="{538F547F-90C2-4903-95FF-B3DDFB150733}" srcOrd="6" destOrd="0" presId="urn:microsoft.com/office/officeart/2005/8/layout/radial6"/>
    <dgm:cxn modelId="{9EE92B62-0350-49F0-AF4A-88856BFA284E}" type="presParOf" srcId="{43171B04-1034-4A9F-982A-FB5B759B7B28}" destId="{763DEA63-B9DB-4AD3-B7CE-4D293A2E8DDF}" srcOrd="7" destOrd="0" presId="urn:microsoft.com/office/officeart/2005/8/layout/radial6"/>
    <dgm:cxn modelId="{0EDC53D4-11BF-481F-8E72-096442349D41}" type="presParOf" srcId="{43171B04-1034-4A9F-982A-FB5B759B7B28}" destId="{919A7942-5052-4380-92FD-D9EF30500EB7}" srcOrd="8" destOrd="0" presId="urn:microsoft.com/office/officeart/2005/8/layout/radial6"/>
    <dgm:cxn modelId="{D61D07DE-B426-4911-88F3-C4FD938889C8}" type="presParOf" srcId="{43171B04-1034-4A9F-982A-FB5B759B7B28}" destId="{A96FFA6A-BE44-422B-90F7-7B6DC0BB3669}" srcOrd="9" destOrd="0" presId="urn:microsoft.com/office/officeart/2005/8/layout/radial6"/>
    <dgm:cxn modelId="{93956016-9ACE-4037-ADDE-23A0F42E5277}" type="presParOf" srcId="{43171B04-1034-4A9F-982A-FB5B759B7B28}" destId="{CC82A852-BC50-4913-ACF5-524A4F9BA455}" srcOrd="10" destOrd="0" presId="urn:microsoft.com/office/officeart/2005/8/layout/radial6"/>
    <dgm:cxn modelId="{9CB7E235-2DF8-4186-BE97-59D3B4B91506}" type="presParOf" srcId="{43171B04-1034-4A9F-982A-FB5B759B7B28}" destId="{17427EAC-B9EF-41F6-8110-E8D9CD7F2C49}" srcOrd="11" destOrd="0" presId="urn:microsoft.com/office/officeart/2005/8/layout/radial6"/>
    <dgm:cxn modelId="{E30D1C98-7ED7-4271-B182-6B9EF4F11F68}" type="presParOf" srcId="{43171B04-1034-4A9F-982A-FB5B759B7B28}" destId="{E4BF533C-2F62-456F-BCEC-502C24F766FF}" srcOrd="12" destOrd="0" presId="urn:microsoft.com/office/officeart/2005/8/layout/radial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48BBB27-465A-4331-8A52-04BDEFAE799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58B844C-1BD4-424F-AF68-C1852B4FE077}">
      <dgm:prSet phldrT="[Text]" custT="1"/>
      <dgm:spPr>
        <a:ln>
          <a:noFill/>
        </a:ln>
        <a:effectLst>
          <a:outerShdw blurRad="50800" dist="38100" dir="2700000" algn="tl" rotWithShape="0">
            <a:prstClr val="black">
              <a:alpha val="40000"/>
            </a:prstClr>
          </a:outerShdw>
        </a:effectLst>
      </dgm:spPr>
      <dgm:t>
        <a:bodyPr/>
        <a:lstStyle/>
        <a:p>
          <a:r>
            <a:rPr lang="en-US" sz="1400" b="1" i="1" dirty="0"/>
            <a:t>Strategic/</a:t>
          </a:r>
        </a:p>
        <a:p>
          <a:r>
            <a:rPr lang="en-US" sz="1400" b="1" i="1" dirty="0"/>
            <a:t>Marketing</a:t>
          </a:r>
          <a:endParaRPr lang="en-US" sz="1400" dirty="0"/>
        </a:p>
      </dgm:t>
    </dgm:pt>
    <dgm:pt modelId="{2CFEE7B6-751D-4C85-BACE-5624366413A9}" type="parTrans" cxnId="{F0589475-2E84-47B2-98A5-2C5D6F4EF24D}">
      <dgm:prSet/>
      <dgm:spPr/>
      <dgm:t>
        <a:bodyPr/>
        <a:lstStyle/>
        <a:p>
          <a:endParaRPr lang="en-US" sz="800"/>
        </a:p>
      </dgm:t>
    </dgm:pt>
    <dgm:pt modelId="{76180398-00A8-47C9-A21E-AFF4C3A0D888}" type="sibTrans" cxnId="{F0589475-2E84-47B2-98A5-2C5D6F4EF24D}">
      <dgm:prSet/>
      <dgm:spPr/>
      <dgm:t>
        <a:bodyPr/>
        <a:lstStyle/>
        <a:p>
          <a:endParaRPr lang="en-US" sz="800"/>
        </a:p>
      </dgm:t>
    </dgm:pt>
    <dgm:pt modelId="{C7214941-386E-4ABB-A089-EDD814B085CB}">
      <dgm:prSet phldrT="[Text]" custT="1"/>
      <dgm:spPr>
        <a:solidFill>
          <a:srgbClr val="1D3C7C"/>
        </a:solidFill>
        <a:ln>
          <a:noFill/>
        </a:ln>
        <a:effectLst>
          <a:outerShdw blurRad="50800" dist="38100" dir="2700000" algn="tl" rotWithShape="0">
            <a:prstClr val="black">
              <a:alpha val="40000"/>
            </a:prstClr>
          </a:outerShdw>
        </a:effectLst>
      </dgm:spPr>
      <dgm:t>
        <a:bodyPr/>
        <a:lstStyle/>
        <a:p>
          <a:r>
            <a:rPr lang="en-US" sz="1000" b="1" i="1" dirty="0"/>
            <a:t>Fit to Concept</a:t>
          </a:r>
        </a:p>
        <a:p>
          <a:r>
            <a:rPr lang="en-US" sz="1000" b="1" i="1" dirty="0"/>
            <a:t>40%</a:t>
          </a:r>
          <a:endParaRPr lang="en-US" sz="1000" dirty="0"/>
        </a:p>
      </dgm:t>
    </dgm:pt>
    <dgm:pt modelId="{744450C2-6258-422E-9C76-32DE78BAAE7A}" type="parTrans" cxnId="{E49E3C5C-588F-4CAE-B8CD-DCE142C3A056}">
      <dgm:prSet/>
      <dgm:spPr/>
      <dgm:t>
        <a:bodyPr/>
        <a:lstStyle/>
        <a:p>
          <a:endParaRPr lang="en-US" sz="800"/>
        </a:p>
      </dgm:t>
    </dgm:pt>
    <dgm:pt modelId="{24CDF422-0CF5-4FE5-9049-EB4E30D32C8F}" type="sibTrans" cxnId="{E49E3C5C-588F-4CAE-B8CD-DCE142C3A056}">
      <dgm:prSet/>
      <dgm:spPr/>
      <dgm:t>
        <a:bodyPr/>
        <a:lstStyle/>
        <a:p>
          <a:endParaRPr lang="en-US" sz="800"/>
        </a:p>
      </dgm:t>
    </dgm:pt>
    <dgm:pt modelId="{143C60AF-A725-4E3E-80C2-EB6CCA0C2A88}">
      <dgm:prSet phldrT="[Text]" custT="1"/>
      <dgm:spPr>
        <a:solidFill>
          <a:srgbClr val="009DD9"/>
        </a:solidFill>
        <a:ln>
          <a:noFill/>
        </a:ln>
        <a:effectLst>
          <a:outerShdw blurRad="50800" dist="38100" dir="2700000" algn="tl" rotWithShape="0">
            <a:prstClr val="black">
              <a:alpha val="40000"/>
            </a:prstClr>
          </a:outerShdw>
        </a:effectLst>
      </dgm:spPr>
      <dgm:t>
        <a:bodyPr/>
        <a:lstStyle/>
        <a:p>
          <a:r>
            <a:rPr lang="en-US" sz="1000" b="1" i="1" dirty="0"/>
            <a:t>Memorability</a:t>
          </a:r>
        </a:p>
        <a:p>
          <a:r>
            <a:rPr lang="en-US" sz="1000" b="1" i="1" dirty="0"/>
            <a:t>15%</a:t>
          </a:r>
          <a:endParaRPr lang="en-US" sz="1000" dirty="0"/>
        </a:p>
      </dgm:t>
    </dgm:pt>
    <dgm:pt modelId="{E978CBD8-3386-46CD-8D92-16B515FBC95E}" type="parTrans" cxnId="{F414871B-8A2E-45CE-BEF7-4F88D23EA417}">
      <dgm:prSet/>
      <dgm:spPr/>
      <dgm:t>
        <a:bodyPr/>
        <a:lstStyle/>
        <a:p>
          <a:endParaRPr lang="en-US" sz="800"/>
        </a:p>
      </dgm:t>
    </dgm:pt>
    <dgm:pt modelId="{205132AB-2A2B-48CB-8ADC-B2E96238F587}" type="sibTrans" cxnId="{F414871B-8A2E-45CE-BEF7-4F88D23EA417}">
      <dgm:prSet/>
      <dgm:spPr/>
      <dgm:t>
        <a:bodyPr/>
        <a:lstStyle/>
        <a:p>
          <a:endParaRPr lang="en-US" sz="800"/>
        </a:p>
      </dgm:t>
    </dgm:pt>
    <dgm:pt modelId="{9DDE4F2A-9D35-413C-A54A-38DA9B50E856}">
      <dgm:prSet phldrT="[Text]" custT="1"/>
      <dgm:spPr>
        <a:solidFill>
          <a:srgbClr val="0BD0D9"/>
        </a:solidFill>
        <a:ln>
          <a:noFill/>
        </a:ln>
        <a:effectLst>
          <a:outerShdw blurRad="50800" dist="38100" dir="2700000" algn="tl" rotWithShape="0">
            <a:prstClr val="black">
              <a:alpha val="40000"/>
            </a:prstClr>
          </a:outerShdw>
        </a:effectLst>
      </dgm:spPr>
      <dgm:t>
        <a:bodyPr/>
        <a:lstStyle/>
        <a:p>
          <a:r>
            <a:rPr lang="en-US" sz="1000" b="1" i="1" dirty="0"/>
            <a:t>Personal Preferences</a:t>
          </a:r>
        </a:p>
        <a:p>
          <a:r>
            <a:rPr lang="en-US" sz="1000" b="1" i="1" dirty="0"/>
            <a:t>15%</a:t>
          </a:r>
          <a:endParaRPr lang="en-US" sz="1000" dirty="0"/>
        </a:p>
      </dgm:t>
    </dgm:pt>
    <dgm:pt modelId="{55F50793-2693-4B7C-9773-2FDD8CBE98A8}" type="parTrans" cxnId="{6F0286A0-AD46-4E2C-A4FF-6150A4642B21}">
      <dgm:prSet/>
      <dgm:spPr/>
      <dgm:t>
        <a:bodyPr/>
        <a:lstStyle/>
        <a:p>
          <a:endParaRPr lang="en-US" sz="800"/>
        </a:p>
      </dgm:t>
    </dgm:pt>
    <dgm:pt modelId="{5916AB81-E996-4B8D-99E2-FCB6F4F76C19}" type="sibTrans" cxnId="{6F0286A0-AD46-4E2C-A4FF-6150A4642B21}">
      <dgm:prSet/>
      <dgm:spPr/>
      <dgm:t>
        <a:bodyPr/>
        <a:lstStyle/>
        <a:p>
          <a:endParaRPr lang="en-US" sz="800"/>
        </a:p>
      </dgm:t>
    </dgm:pt>
    <dgm:pt modelId="{E987AE95-0550-4734-9206-2A07B0BDD3CE}">
      <dgm:prSet phldrT="[Text]" custT="1"/>
      <dgm:spPr>
        <a:solidFill>
          <a:srgbClr val="10CF9B"/>
        </a:solidFill>
        <a:ln>
          <a:noFill/>
        </a:ln>
        <a:effectLst>
          <a:outerShdw blurRad="50800" dist="38100" dir="2700000" algn="tl" rotWithShape="0">
            <a:prstClr val="black">
              <a:alpha val="40000"/>
            </a:prstClr>
          </a:outerShdw>
        </a:effectLst>
      </dgm:spPr>
      <dgm:t>
        <a:bodyPr/>
        <a:lstStyle/>
        <a:p>
          <a:r>
            <a:rPr lang="en-US" sz="1000" b="1" i="1" dirty="0"/>
            <a:t>Attribute Evaluations (Aggregate)</a:t>
          </a:r>
        </a:p>
        <a:p>
          <a:r>
            <a:rPr lang="en-US" sz="1000" b="1" i="1" dirty="0"/>
            <a:t>30%</a:t>
          </a:r>
          <a:endParaRPr lang="en-US" sz="1000" dirty="0"/>
        </a:p>
      </dgm:t>
    </dgm:pt>
    <dgm:pt modelId="{98B63E04-FE22-4F9D-B74A-9BE9135ED5EC}" type="parTrans" cxnId="{82D18C1E-C7B4-4A77-A815-A18F93F17062}">
      <dgm:prSet/>
      <dgm:spPr/>
      <dgm:t>
        <a:bodyPr/>
        <a:lstStyle/>
        <a:p>
          <a:endParaRPr lang="en-US" sz="800"/>
        </a:p>
      </dgm:t>
    </dgm:pt>
    <dgm:pt modelId="{44294D0D-A006-4D14-B738-6121E7EC29F3}" type="sibTrans" cxnId="{82D18C1E-C7B4-4A77-A815-A18F93F17062}">
      <dgm:prSet/>
      <dgm:spPr/>
      <dgm:t>
        <a:bodyPr/>
        <a:lstStyle/>
        <a:p>
          <a:endParaRPr lang="en-US" sz="800"/>
        </a:p>
      </dgm:t>
    </dgm:pt>
    <dgm:pt modelId="{B97B16EA-9EDF-4F1D-884B-6044DED05224}">
      <dgm:prSet phldrT="[Text]"/>
      <dgm:spPr>
        <a:ln>
          <a:noFill/>
        </a:ln>
        <a:effectLst>
          <a:outerShdw blurRad="50800" dist="38100" dir="2700000" algn="tl" rotWithShape="0">
            <a:prstClr val="black">
              <a:alpha val="40000"/>
            </a:prstClr>
          </a:outerShdw>
        </a:effectLst>
      </dgm:spPr>
      <dgm:t>
        <a:bodyPr/>
        <a:lstStyle/>
        <a:p>
          <a:endParaRPr lang="en-US" sz="800" dirty="0"/>
        </a:p>
      </dgm:t>
    </dgm:pt>
    <dgm:pt modelId="{585ECC7C-BBBB-49CF-A696-B9122E8FD962}" type="parTrans" cxnId="{7D94162E-CD57-4542-A168-619196EC8CB1}">
      <dgm:prSet/>
      <dgm:spPr/>
      <dgm:t>
        <a:bodyPr/>
        <a:lstStyle/>
        <a:p>
          <a:endParaRPr lang="en-US" sz="800"/>
        </a:p>
      </dgm:t>
    </dgm:pt>
    <dgm:pt modelId="{11B9069C-AE86-43B3-82BD-6A7E3D6A3B93}" type="sibTrans" cxnId="{7D94162E-CD57-4542-A168-619196EC8CB1}">
      <dgm:prSet/>
      <dgm:spPr/>
      <dgm:t>
        <a:bodyPr/>
        <a:lstStyle/>
        <a:p>
          <a:endParaRPr lang="en-US" sz="800"/>
        </a:p>
      </dgm:t>
    </dgm:pt>
    <dgm:pt modelId="{E2CBE823-B164-4A5B-9E17-AFF452843C25}">
      <dgm:prSet phldrT="[Text]" custT="1"/>
      <dgm:spPr>
        <a:ln>
          <a:noFill/>
        </a:ln>
        <a:effectLst>
          <a:outerShdw blurRad="50800" dist="38100" dir="2700000" algn="tl" rotWithShape="0">
            <a:prstClr val="black">
              <a:alpha val="40000"/>
            </a:prstClr>
          </a:outerShdw>
        </a:effectLst>
      </dgm:spPr>
      <dgm:t>
        <a:bodyPr/>
        <a:lstStyle/>
        <a:p>
          <a:endParaRPr lang="en-US" sz="800" dirty="0"/>
        </a:p>
      </dgm:t>
    </dgm:pt>
    <dgm:pt modelId="{6A1B31FE-7C64-470E-BFAB-AD7BCCFD9A7A}" type="parTrans" cxnId="{98A5FB61-E8FA-4B91-BE35-A7DC364ED76E}">
      <dgm:prSet/>
      <dgm:spPr/>
      <dgm:t>
        <a:bodyPr/>
        <a:lstStyle/>
        <a:p>
          <a:endParaRPr lang="en-US"/>
        </a:p>
      </dgm:t>
    </dgm:pt>
    <dgm:pt modelId="{67798B86-2063-4F83-9E82-978EE0946723}" type="sibTrans" cxnId="{98A5FB61-E8FA-4B91-BE35-A7DC364ED76E}">
      <dgm:prSet/>
      <dgm:spPr/>
      <dgm:t>
        <a:bodyPr/>
        <a:lstStyle/>
        <a:p>
          <a:endParaRPr lang="en-US"/>
        </a:p>
      </dgm:t>
    </dgm:pt>
    <dgm:pt modelId="{6E2B501D-94D8-42A3-AEDB-110724D3723D}">
      <dgm:prSet phldrT="[Text]" custT="1"/>
      <dgm:spPr>
        <a:ln>
          <a:noFill/>
        </a:ln>
        <a:effectLst>
          <a:outerShdw blurRad="50800" dist="38100" dir="2700000" algn="tl" rotWithShape="0">
            <a:prstClr val="black">
              <a:alpha val="40000"/>
            </a:prstClr>
          </a:outerShdw>
        </a:effectLst>
      </dgm:spPr>
      <dgm:t>
        <a:bodyPr/>
        <a:lstStyle/>
        <a:p>
          <a:endParaRPr lang="en-US" sz="800" dirty="0"/>
        </a:p>
      </dgm:t>
    </dgm:pt>
    <dgm:pt modelId="{9B1377B0-107B-467F-894B-11CE5DC2FB88}" type="parTrans" cxnId="{8BA708E1-765B-4222-BFAC-DFEF3FC29C40}">
      <dgm:prSet/>
      <dgm:spPr/>
      <dgm:t>
        <a:bodyPr/>
        <a:lstStyle/>
        <a:p>
          <a:endParaRPr lang="en-US"/>
        </a:p>
      </dgm:t>
    </dgm:pt>
    <dgm:pt modelId="{71FDA13E-A4F9-4C17-AC2F-E1734A7FCACF}" type="sibTrans" cxnId="{8BA708E1-765B-4222-BFAC-DFEF3FC29C40}">
      <dgm:prSet/>
      <dgm:spPr/>
      <dgm:t>
        <a:bodyPr/>
        <a:lstStyle/>
        <a:p>
          <a:endParaRPr lang="en-US"/>
        </a:p>
      </dgm:t>
    </dgm:pt>
    <dgm:pt modelId="{43171B04-1034-4A9F-982A-FB5B759B7B28}" type="pres">
      <dgm:prSet presAssocID="{648BBB27-465A-4331-8A52-04BDEFAE7993}" presName="Name0" presStyleCnt="0">
        <dgm:presLayoutVars>
          <dgm:chMax val="1"/>
          <dgm:dir/>
          <dgm:animLvl val="ctr"/>
          <dgm:resizeHandles val="exact"/>
        </dgm:presLayoutVars>
      </dgm:prSet>
      <dgm:spPr/>
    </dgm:pt>
    <dgm:pt modelId="{40447545-A249-4962-9E4A-E39F1A11FA9D}" type="pres">
      <dgm:prSet presAssocID="{D58B844C-1BD4-424F-AF68-C1852B4FE077}" presName="centerShape" presStyleLbl="node0" presStyleIdx="0" presStyleCnt="1" custScaleX="121473" custScaleY="121473"/>
      <dgm:spPr/>
    </dgm:pt>
    <dgm:pt modelId="{940F1226-2022-4673-95AF-24832A6975E2}" type="pres">
      <dgm:prSet presAssocID="{C7214941-386E-4ABB-A089-EDD814B085CB}" presName="node" presStyleLbl="node1" presStyleIdx="0" presStyleCnt="4" custScaleX="120005" custScaleY="120005">
        <dgm:presLayoutVars>
          <dgm:bulletEnabled val="1"/>
        </dgm:presLayoutVars>
      </dgm:prSet>
      <dgm:spPr/>
    </dgm:pt>
    <dgm:pt modelId="{BD366972-65DE-4410-9D10-D32230B3E867}" type="pres">
      <dgm:prSet presAssocID="{C7214941-386E-4ABB-A089-EDD814B085CB}" presName="dummy" presStyleCnt="0"/>
      <dgm:spPr/>
    </dgm:pt>
    <dgm:pt modelId="{9BB7638E-ACD5-4AD1-8338-79A7BA9589DA}" type="pres">
      <dgm:prSet presAssocID="{24CDF422-0CF5-4FE5-9049-EB4E30D32C8F}" presName="sibTrans" presStyleLbl="sibTrans2D1" presStyleIdx="0" presStyleCnt="4"/>
      <dgm:spPr/>
    </dgm:pt>
    <dgm:pt modelId="{B82E234B-5836-4147-9FAB-E4EAF709B99E}" type="pres">
      <dgm:prSet presAssocID="{143C60AF-A725-4E3E-80C2-EB6CCA0C2A88}" presName="node" presStyleLbl="node1" presStyleIdx="1" presStyleCnt="4" custScaleX="120094" custScaleY="120094">
        <dgm:presLayoutVars>
          <dgm:bulletEnabled val="1"/>
        </dgm:presLayoutVars>
      </dgm:prSet>
      <dgm:spPr/>
    </dgm:pt>
    <dgm:pt modelId="{33B7C469-E69F-4E7A-A2A1-76AA6F2472EC}" type="pres">
      <dgm:prSet presAssocID="{143C60AF-A725-4E3E-80C2-EB6CCA0C2A88}" presName="dummy" presStyleCnt="0"/>
      <dgm:spPr/>
    </dgm:pt>
    <dgm:pt modelId="{538F547F-90C2-4903-95FF-B3DDFB150733}" type="pres">
      <dgm:prSet presAssocID="{205132AB-2A2B-48CB-8ADC-B2E96238F587}" presName="sibTrans" presStyleLbl="sibTrans2D1" presStyleIdx="1" presStyleCnt="4"/>
      <dgm:spPr/>
    </dgm:pt>
    <dgm:pt modelId="{763DEA63-B9DB-4AD3-B7CE-4D293A2E8DDF}" type="pres">
      <dgm:prSet presAssocID="{9DDE4F2A-9D35-413C-A54A-38DA9B50E856}" presName="node" presStyleLbl="node1" presStyleIdx="2" presStyleCnt="4" custScaleX="120005" custScaleY="120005">
        <dgm:presLayoutVars>
          <dgm:bulletEnabled val="1"/>
        </dgm:presLayoutVars>
      </dgm:prSet>
      <dgm:spPr/>
    </dgm:pt>
    <dgm:pt modelId="{919A7942-5052-4380-92FD-D9EF30500EB7}" type="pres">
      <dgm:prSet presAssocID="{9DDE4F2A-9D35-413C-A54A-38DA9B50E856}" presName="dummy" presStyleCnt="0"/>
      <dgm:spPr/>
    </dgm:pt>
    <dgm:pt modelId="{A96FFA6A-BE44-422B-90F7-7B6DC0BB3669}" type="pres">
      <dgm:prSet presAssocID="{5916AB81-E996-4B8D-99E2-FCB6F4F76C19}" presName="sibTrans" presStyleLbl="sibTrans2D1" presStyleIdx="2" presStyleCnt="4"/>
      <dgm:spPr/>
    </dgm:pt>
    <dgm:pt modelId="{CC82A852-BC50-4913-ACF5-524A4F9BA455}" type="pres">
      <dgm:prSet presAssocID="{E987AE95-0550-4734-9206-2A07B0BDD3CE}" presName="node" presStyleLbl="node1" presStyleIdx="3" presStyleCnt="4" custScaleX="120005" custScaleY="120005">
        <dgm:presLayoutVars>
          <dgm:bulletEnabled val="1"/>
        </dgm:presLayoutVars>
      </dgm:prSet>
      <dgm:spPr/>
    </dgm:pt>
    <dgm:pt modelId="{17427EAC-B9EF-41F6-8110-E8D9CD7F2C49}" type="pres">
      <dgm:prSet presAssocID="{E987AE95-0550-4734-9206-2A07B0BDD3CE}" presName="dummy" presStyleCnt="0"/>
      <dgm:spPr/>
    </dgm:pt>
    <dgm:pt modelId="{E4BF533C-2F62-456F-BCEC-502C24F766FF}" type="pres">
      <dgm:prSet presAssocID="{44294D0D-A006-4D14-B738-6121E7EC29F3}" presName="sibTrans" presStyleLbl="sibTrans2D1" presStyleIdx="3" presStyleCnt="4"/>
      <dgm:spPr/>
    </dgm:pt>
  </dgm:ptLst>
  <dgm:cxnLst>
    <dgm:cxn modelId="{F414871B-8A2E-45CE-BEF7-4F88D23EA417}" srcId="{D58B844C-1BD4-424F-AF68-C1852B4FE077}" destId="{143C60AF-A725-4E3E-80C2-EB6CCA0C2A88}" srcOrd="1" destOrd="0" parTransId="{E978CBD8-3386-46CD-8D92-16B515FBC95E}" sibTransId="{205132AB-2A2B-48CB-8ADC-B2E96238F587}"/>
    <dgm:cxn modelId="{82D18C1E-C7B4-4A77-A815-A18F93F17062}" srcId="{D58B844C-1BD4-424F-AF68-C1852B4FE077}" destId="{E987AE95-0550-4734-9206-2A07B0BDD3CE}" srcOrd="3" destOrd="0" parTransId="{98B63E04-FE22-4F9D-B74A-9BE9135ED5EC}" sibTransId="{44294D0D-A006-4D14-B738-6121E7EC29F3}"/>
    <dgm:cxn modelId="{7D94162E-CD57-4542-A168-619196EC8CB1}" srcId="{648BBB27-465A-4331-8A52-04BDEFAE7993}" destId="{B97B16EA-9EDF-4F1D-884B-6044DED05224}" srcOrd="3" destOrd="0" parTransId="{585ECC7C-BBBB-49CF-A696-B9122E8FD962}" sibTransId="{11B9069C-AE86-43B3-82BD-6A7E3D6A3B93}"/>
    <dgm:cxn modelId="{94DC6A3E-67F5-417D-91E0-F9A42BC445E4}" type="presOf" srcId="{24CDF422-0CF5-4FE5-9049-EB4E30D32C8F}" destId="{9BB7638E-ACD5-4AD1-8338-79A7BA9589DA}" srcOrd="0" destOrd="0" presId="urn:microsoft.com/office/officeart/2005/8/layout/radial6"/>
    <dgm:cxn modelId="{E49E3C5C-588F-4CAE-B8CD-DCE142C3A056}" srcId="{D58B844C-1BD4-424F-AF68-C1852B4FE077}" destId="{C7214941-386E-4ABB-A089-EDD814B085CB}" srcOrd="0" destOrd="0" parTransId="{744450C2-6258-422E-9C76-32DE78BAAE7A}" sibTransId="{24CDF422-0CF5-4FE5-9049-EB4E30D32C8F}"/>
    <dgm:cxn modelId="{98A5FB61-E8FA-4B91-BE35-A7DC364ED76E}" srcId="{648BBB27-465A-4331-8A52-04BDEFAE7993}" destId="{E2CBE823-B164-4A5B-9E17-AFF452843C25}" srcOrd="2" destOrd="0" parTransId="{6A1B31FE-7C64-470E-BFAB-AD7BCCFD9A7A}" sibTransId="{67798B86-2063-4F83-9E82-978EE0946723}"/>
    <dgm:cxn modelId="{F0589475-2E84-47B2-98A5-2C5D6F4EF24D}" srcId="{648BBB27-465A-4331-8A52-04BDEFAE7993}" destId="{D58B844C-1BD4-424F-AF68-C1852B4FE077}" srcOrd="0" destOrd="0" parTransId="{2CFEE7B6-751D-4C85-BACE-5624366413A9}" sibTransId="{76180398-00A8-47C9-A21E-AFF4C3A0D888}"/>
    <dgm:cxn modelId="{6F0286A0-AD46-4E2C-A4FF-6150A4642B21}" srcId="{D58B844C-1BD4-424F-AF68-C1852B4FE077}" destId="{9DDE4F2A-9D35-413C-A54A-38DA9B50E856}" srcOrd="2" destOrd="0" parTransId="{55F50793-2693-4B7C-9773-2FDD8CBE98A8}" sibTransId="{5916AB81-E996-4B8D-99E2-FCB6F4F76C19}"/>
    <dgm:cxn modelId="{39C8BCA4-913A-4A08-A700-C983FF319B70}" type="presOf" srcId="{44294D0D-A006-4D14-B738-6121E7EC29F3}" destId="{E4BF533C-2F62-456F-BCEC-502C24F766FF}" srcOrd="0" destOrd="0" presId="urn:microsoft.com/office/officeart/2005/8/layout/radial6"/>
    <dgm:cxn modelId="{AE9C43AB-9772-4F2F-B5D4-DED55DBDAB66}" type="presOf" srcId="{143C60AF-A725-4E3E-80C2-EB6CCA0C2A88}" destId="{B82E234B-5836-4147-9FAB-E4EAF709B99E}" srcOrd="0" destOrd="0" presId="urn:microsoft.com/office/officeart/2005/8/layout/radial6"/>
    <dgm:cxn modelId="{2A049DAE-098F-4FFE-A7A2-6B20E80523D6}" type="presOf" srcId="{E987AE95-0550-4734-9206-2A07B0BDD3CE}" destId="{CC82A852-BC50-4913-ACF5-524A4F9BA455}" srcOrd="0" destOrd="0" presId="urn:microsoft.com/office/officeart/2005/8/layout/radial6"/>
    <dgm:cxn modelId="{387FA7BA-3798-4F90-9C7E-F04C89861204}" type="presOf" srcId="{9DDE4F2A-9D35-413C-A54A-38DA9B50E856}" destId="{763DEA63-B9DB-4AD3-B7CE-4D293A2E8DDF}" srcOrd="0" destOrd="0" presId="urn:microsoft.com/office/officeart/2005/8/layout/radial6"/>
    <dgm:cxn modelId="{E3A054D3-E76F-41F4-AB8D-4BAA0D35AF2E}" type="presOf" srcId="{205132AB-2A2B-48CB-8ADC-B2E96238F587}" destId="{538F547F-90C2-4903-95FF-B3DDFB150733}" srcOrd="0" destOrd="0" presId="urn:microsoft.com/office/officeart/2005/8/layout/radial6"/>
    <dgm:cxn modelId="{172E16DD-64EC-459A-A0D0-D0BEE640D1A6}" type="presOf" srcId="{C7214941-386E-4ABB-A089-EDD814B085CB}" destId="{940F1226-2022-4673-95AF-24832A6975E2}" srcOrd="0" destOrd="0" presId="urn:microsoft.com/office/officeart/2005/8/layout/radial6"/>
    <dgm:cxn modelId="{2ADC1CE0-4ECF-42F8-A15E-5ADCBF408779}" type="presOf" srcId="{648BBB27-465A-4331-8A52-04BDEFAE7993}" destId="{43171B04-1034-4A9F-982A-FB5B759B7B28}" srcOrd="0" destOrd="0" presId="urn:microsoft.com/office/officeart/2005/8/layout/radial6"/>
    <dgm:cxn modelId="{8BA708E1-765B-4222-BFAC-DFEF3FC29C40}" srcId="{648BBB27-465A-4331-8A52-04BDEFAE7993}" destId="{6E2B501D-94D8-42A3-AEDB-110724D3723D}" srcOrd="1" destOrd="0" parTransId="{9B1377B0-107B-467F-894B-11CE5DC2FB88}" sibTransId="{71FDA13E-A4F9-4C17-AC2F-E1734A7FCACF}"/>
    <dgm:cxn modelId="{31BCA6F3-3E3A-4A20-91DA-8123813EC673}" type="presOf" srcId="{D58B844C-1BD4-424F-AF68-C1852B4FE077}" destId="{40447545-A249-4962-9E4A-E39F1A11FA9D}" srcOrd="0" destOrd="0" presId="urn:microsoft.com/office/officeart/2005/8/layout/radial6"/>
    <dgm:cxn modelId="{E63382F9-CA81-4860-A010-7296403E23D4}" type="presOf" srcId="{5916AB81-E996-4B8D-99E2-FCB6F4F76C19}" destId="{A96FFA6A-BE44-422B-90F7-7B6DC0BB3669}" srcOrd="0" destOrd="0" presId="urn:microsoft.com/office/officeart/2005/8/layout/radial6"/>
    <dgm:cxn modelId="{D76E71DC-3A70-4E18-83D9-AE5A95E2716B}" type="presParOf" srcId="{43171B04-1034-4A9F-982A-FB5B759B7B28}" destId="{40447545-A249-4962-9E4A-E39F1A11FA9D}" srcOrd="0" destOrd="0" presId="urn:microsoft.com/office/officeart/2005/8/layout/radial6"/>
    <dgm:cxn modelId="{BD7517FF-A423-4E98-A49B-78012F078EB1}" type="presParOf" srcId="{43171B04-1034-4A9F-982A-FB5B759B7B28}" destId="{940F1226-2022-4673-95AF-24832A6975E2}" srcOrd="1" destOrd="0" presId="urn:microsoft.com/office/officeart/2005/8/layout/radial6"/>
    <dgm:cxn modelId="{99E71886-7785-4DBF-B135-4FBC7DE16B28}" type="presParOf" srcId="{43171B04-1034-4A9F-982A-FB5B759B7B28}" destId="{BD366972-65DE-4410-9D10-D32230B3E867}" srcOrd="2" destOrd="0" presId="urn:microsoft.com/office/officeart/2005/8/layout/radial6"/>
    <dgm:cxn modelId="{9E0D4A7E-096C-40A9-96ED-6CB87CAC290F}" type="presParOf" srcId="{43171B04-1034-4A9F-982A-FB5B759B7B28}" destId="{9BB7638E-ACD5-4AD1-8338-79A7BA9589DA}" srcOrd="3" destOrd="0" presId="urn:microsoft.com/office/officeart/2005/8/layout/radial6"/>
    <dgm:cxn modelId="{17640777-5478-4DCE-A528-94BE5B9CBC94}" type="presParOf" srcId="{43171B04-1034-4A9F-982A-FB5B759B7B28}" destId="{B82E234B-5836-4147-9FAB-E4EAF709B99E}" srcOrd="4" destOrd="0" presId="urn:microsoft.com/office/officeart/2005/8/layout/radial6"/>
    <dgm:cxn modelId="{BEF539E3-E243-46B4-B1C4-2976D60313C7}" type="presParOf" srcId="{43171B04-1034-4A9F-982A-FB5B759B7B28}" destId="{33B7C469-E69F-4E7A-A2A1-76AA6F2472EC}" srcOrd="5" destOrd="0" presId="urn:microsoft.com/office/officeart/2005/8/layout/radial6"/>
    <dgm:cxn modelId="{231AF7E6-FD57-46A4-B0D2-DB6996E2FCDD}" type="presParOf" srcId="{43171B04-1034-4A9F-982A-FB5B759B7B28}" destId="{538F547F-90C2-4903-95FF-B3DDFB150733}" srcOrd="6" destOrd="0" presId="urn:microsoft.com/office/officeart/2005/8/layout/radial6"/>
    <dgm:cxn modelId="{9EE92B62-0350-49F0-AF4A-88856BFA284E}" type="presParOf" srcId="{43171B04-1034-4A9F-982A-FB5B759B7B28}" destId="{763DEA63-B9DB-4AD3-B7CE-4D293A2E8DDF}" srcOrd="7" destOrd="0" presId="urn:microsoft.com/office/officeart/2005/8/layout/radial6"/>
    <dgm:cxn modelId="{0EDC53D4-11BF-481F-8E72-096442349D41}" type="presParOf" srcId="{43171B04-1034-4A9F-982A-FB5B759B7B28}" destId="{919A7942-5052-4380-92FD-D9EF30500EB7}" srcOrd="8" destOrd="0" presId="urn:microsoft.com/office/officeart/2005/8/layout/radial6"/>
    <dgm:cxn modelId="{D61D07DE-B426-4911-88F3-C4FD938889C8}" type="presParOf" srcId="{43171B04-1034-4A9F-982A-FB5B759B7B28}" destId="{A96FFA6A-BE44-422B-90F7-7B6DC0BB3669}" srcOrd="9" destOrd="0" presId="urn:microsoft.com/office/officeart/2005/8/layout/radial6"/>
    <dgm:cxn modelId="{93956016-9ACE-4037-ADDE-23A0F42E5277}" type="presParOf" srcId="{43171B04-1034-4A9F-982A-FB5B759B7B28}" destId="{CC82A852-BC50-4913-ACF5-524A4F9BA455}" srcOrd="10" destOrd="0" presId="urn:microsoft.com/office/officeart/2005/8/layout/radial6"/>
    <dgm:cxn modelId="{9CB7E235-2DF8-4186-BE97-59D3B4B91506}" type="presParOf" srcId="{43171B04-1034-4A9F-982A-FB5B759B7B28}" destId="{17427EAC-B9EF-41F6-8110-E8D9CD7F2C49}" srcOrd="11" destOrd="0" presId="urn:microsoft.com/office/officeart/2005/8/layout/radial6"/>
    <dgm:cxn modelId="{E30D1C98-7ED7-4271-B182-6B9EF4F11F68}" type="presParOf" srcId="{43171B04-1034-4A9F-982A-FB5B759B7B28}" destId="{E4BF533C-2F62-456F-BCEC-502C24F766FF}" srcOrd="12" destOrd="0" presId="urn:microsoft.com/office/officeart/2005/8/layout/radial6"/>
  </dgm:cxnLst>
  <dgm:bg>
    <a:effect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4ACA66-DD83-41D9-8364-939E6C8C770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7C8FC3C2-3875-4026-B353-8D7706C8F03E}">
      <dgm:prSet phldrT="[Text]" custT="1"/>
      <dgm:spPr>
        <a:ln>
          <a:noFill/>
        </a:ln>
        <a:effectLst>
          <a:outerShdw blurRad="50800" dist="38100" dir="2700000" algn="tl" rotWithShape="0">
            <a:prstClr val="black">
              <a:alpha val="40000"/>
            </a:prstClr>
          </a:outerShdw>
        </a:effectLst>
      </dgm:spPr>
      <dgm:t>
        <a:bodyPr/>
        <a:lstStyle/>
        <a:p>
          <a:pPr algn="ctr"/>
          <a:r>
            <a:rPr lang="en-US" sz="1800" b="1" dirty="0"/>
            <a:t>Attribute #1</a:t>
          </a:r>
        </a:p>
      </dgm:t>
    </dgm:pt>
    <dgm:pt modelId="{6936EF7F-9FD0-4B80-9F94-AC763F885B54}" type="parTrans" cxnId="{B5B1EDC5-4514-4187-904E-2923DE302ABD}">
      <dgm:prSet/>
      <dgm:spPr/>
      <dgm:t>
        <a:bodyPr/>
        <a:lstStyle/>
        <a:p>
          <a:endParaRPr lang="en-US" sz="1800"/>
        </a:p>
      </dgm:t>
    </dgm:pt>
    <dgm:pt modelId="{C2A18253-D322-4C6E-B3AC-5F188B3C2F8B}" type="sibTrans" cxnId="{B5B1EDC5-4514-4187-904E-2923DE302ABD}">
      <dgm:prSet/>
      <dgm:spPr/>
      <dgm:t>
        <a:bodyPr/>
        <a:lstStyle/>
        <a:p>
          <a:endParaRPr lang="en-US" sz="1800"/>
        </a:p>
      </dgm:t>
    </dgm:pt>
    <dgm:pt modelId="{05AAA746-B728-4C23-8882-2611B42E8FCB}">
      <dgm:prSet phldrT="[Text]" custT="1"/>
      <dgm:spPr/>
      <dgm:t>
        <a:bodyPr anchor="ctr" anchorCtr="0"/>
        <a:lstStyle/>
        <a:p>
          <a:pPr algn="ctr">
            <a:buFontTx/>
            <a:buNone/>
          </a:pPr>
          <a:endParaRPr lang="en-US" sz="1800" dirty="0"/>
        </a:p>
      </dgm:t>
    </dgm:pt>
    <dgm:pt modelId="{45196153-0ACC-4B6C-9952-FB7E55D8B0C0}" type="parTrans" cxnId="{D142F9C7-5136-4BC5-B791-E82EF21F62CC}">
      <dgm:prSet/>
      <dgm:spPr/>
      <dgm:t>
        <a:bodyPr/>
        <a:lstStyle/>
        <a:p>
          <a:endParaRPr lang="en-US" sz="1800"/>
        </a:p>
      </dgm:t>
    </dgm:pt>
    <dgm:pt modelId="{DCA6DA7B-3276-4C95-B108-75F5B7D3D945}" type="sibTrans" cxnId="{D142F9C7-5136-4BC5-B791-E82EF21F62CC}">
      <dgm:prSet/>
      <dgm:spPr/>
      <dgm:t>
        <a:bodyPr/>
        <a:lstStyle/>
        <a:p>
          <a:endParaRPr lang="en-US" sz="1800"/>
        </a:p>
      </dgm:t>
    </dgm:pt>
    <dgm:pt modelId="{CE03CEB1-E7AF-446C-BBFB-95AB611F2CF6}">
      <dgm:prSet phldrT="[Text]" custT="1"/>
      <dgm:spPr>
        <a:ln>
          <a:noFill/>
        </a:ln>
        <a:effectLst>
          <a:outerShdw blurRad="50800" dist="38100" dir="2700000" algn="tl" rotWithShape="0">
            <a:prstClr val="black">
              <a:alpha val="40000"/>
            </a:prstClr>
          </a:outerShdw>
        </a:effectLst>
      </dgm:spPr>
      <dgm:t>
        <a:bodyPr/>
        <a:lstStyle/>
        <a:p>
          <a:pPr algn="ctr"/>
          <a:r>
            <a:rPr lang="en-US" sz="1800" b="1" dirty="0"/>
            <a:t>Attribute #2</a:t>
          </a:r>
        </a:p>
      </dgm:t>
    </dgm:pt>
    <dgm:pt modelId="{74F8990A-3DEA-4B0E-AE21-A12F0AA875D4}" type="parTrans" cxnId="{0BA177DD-B8CF-4E57-862B-6180681BDF30}">
      <dgm:prSet/>
      <dgm:spPr/>
      <dgm:t>
        <a:bodyPr/>
        <a:lstStyle/>
        <a:p>
          <a:endParaRPr lang="en-US" sz="1800"/>
        </a:p>
      </dgm:t>
    </dgm:pt>
    <dgm:pt modelId="{755E582F-2CF6-4BE6-AAA5-C761BD7B91CE}" type="sibTrans" cxnId="{0BA177DD-B8CF-4E57-862B-6180681BDF30}">
      <dgm:prSet/>
      <dgm:spPr/>
      <dgm:t>
        <a:bodyPr/>
        <a:lstStyle/>
        <a:p>
          <a:endParaRPr lang="en-US" sz="1800"/>
        </a:p>
      </dgm:t>
    </dgm:pt>
    <dgm:pt modelId="{AF11D1AA-2221-420E-8E05-D3967010DE11}">
      <dgm:prSet phldrT="[Text]" custT="1"/>
      <dgm:spPr/>
      <dgm:t>
        <a:bodyPr anchor="ctr" anchorCtr="0"/>
        <a:lstStyle/>
        <a:p>
          <a:pPr algn="ctr">
            <a:buFontTx/>
            <a:buNone/>
          </a:pPr>
          <a:endParaRPr lang="en-US" sz="1800" dirty="0"/>
        </a:p>
      </dgm:t>
    </dgm:pt>
    <dgm:pt modelId="{F7959840-759B-4D97-BF7F-24056C35170B}" type="parTrans" cxnId="{B32688A4-C2DC-4D39-909B-5BD82AFA8C1F}">
      <dgm:prSet/>
      <dgm:spPr/>
      <dgm:t>
        <a:bodyPr/>
        <a:lstStyle/>
        <a:p>
          <a:endParaRPr lang="en-US" sz="1800"/>
        </a:p>
      </dgm:t>
    </dgm:pt>
    <dgm:pt modelId="{6BF7BF1E-32F3-491C-B66F-C790C6E70790}" type="sibTrans" cxnId="{B32688A4-C2DC-4D39-909B-5BD82AFA8C1F}">
      <dgm:prSet/>
      <dgm:spPr/>
      <dgm:t>
        <a:bodyPr/>
        <a:lstStyle/>
        <a:p>
          <a:endParaRPr lang="en-US" sz="1800"/>
        </a:p>
      </dgm:t>
    </dgm:pt>
    <dgm:pt modelId="{64BC4BD7-EB8B-4C3A-B051-6634628681E0}">
      <dgm:prSet phldrT="[Text]" custT="1"/>
      <dgm:spPr>
        <a:ln>
          <a:noFill/>
        </a:ln>
        <a:effectLst>
          <a:outerShdw blurRad="50800" dist="38100" dir="2700000" algn="tl" rotWithShape="0">
            <a:prstClr val="black">
              <a:alpha val="40000"/>
            </a:prstClr>
          </a:outerShdw>
        </a:effectLst>
      </dgm:spPr>
      <dgm:t>
        <a:bodyPr/>
        <a:lstStyle/>
        <a:p>
          <a:pPr algn="ctr"/>
          <a:r>
            <a:rPr lang="en-US" sz="1800" b="1" dirty="0"/>
            <a:t>Attribute #3</a:t>
          </a:r>
        </a:p>
      </dgm:t>
    </dgm:pt>
    <dgm:pt modelId="{E380B914-75F6-4299-8D69-E1DFD2395823}" type="parTrans" cxnId="{63D31FAC-5246-45AE-93F1-1A8B7D0A1FDF}">
      <dgm:prSet/>
      <dgm:spPr/>
      <dgm:t>
        <a:bodyPr/>
        <a:lstStyle/>
        <a:p>
          <a:endParaRPr lang="en-US" sz="1800"/>
        </a:p>
      </dgm:t>
    </dgm:pt>
    <dgm:pt modelId="{261110C8-E3B2-4046-BCDB-5ED5A981DC93}" type="sibTrans" cxnId="{63D31FAC-5246-45AE-93F1-1A8B7D0A1FDF}">
      <dgm:prSet/>
      <dgm:spPr/>
      <dgm:t>
        <a:bodyPr/>
        <a:lstStyle/>
        <a:p>
          <a:endParaRPr lang="en-US" sz="1800"/>
        </a:p>
      </dgm:t>
    </dgm:pt>
    <dgm:pt modelId="{03483567-5F07-47D7-B08A-F13DBC4119FE}">
      <dgm:prSet phldrT="[Text]" custT="1"/>
      <dgm:spPr/>
      <dgm:t>
        <a:bodyPr anchor="ctr" anchorCtr="0"/>
        <a:lstStyle/>
        <a:p>
          <a:pPr algn="ctr">
            <a:buFontTx/>
            <a:buNone/>
          </a:pPr>
          <a:endParaRPr lang="en-US" sz="1800" dirty="0"/>
        </a:p>
      </dgm:t>
    </dgm:pt>
    <dgm:pt modelId="{EEFF3A7B-BB8D-4718-8737-B4BA87BCDE82}" type="parTrans" cxnId="{0FB5171A-B265-4683-954E-26BE7AE3AF63}">
      <dgm:prSet/>
      <dgm:spPr/>
      <dgm:t>
        <a:bodyPr/>
        <a:lstStyle/>
        <a:p>
          <a:endParaRPr lang="en-US" sz="1800"/>
        </a:p>
      </dgm:t>
    </dgm:pt>
    <dgm:pt modelId="{17EA43A0-4C76-4B02-B5D1-27802080B584}" type="sibTrans" cxnId="{0FB5171A-B265-4683-954E-26BE7AE3AF63}">
      <dgm:prSet/>
      <dgm:spPr/>
      <dgm:t>
        <a:bodyPr/>
        <a:lstStyle/>
        <a:p>
          <a:endParaRPr lang="en-US" sz="1800"/>
        </a:p>
      </dgm:t>
    </dgm:pt>
    <dgm:pt modelId="{E318F6A5-5B2B-4F7A-AB93-2EEE6532BB9B}">
      <dgm:prSet phldrT="[Text]" custT="1"/>
      <dgm:spPr>
        <a:ln>
          <a:noFill/>
        </a:ln>
        <a:effectLst>
          <a:outerShdw blurRad="50800" dist="38100" dir="2700000" algn="tl" rotWithShape="0">
            <a:prstClr val="black">
              <a:alpha val="40000"/>
            </a:prstClr>
          </a:outerShdw>
        </a:effectLst>
      </dgm:spPr>
      <dgm:t>
        <a:bodyPr/>
        <a:lstStyle/>
        <a:p>
          <a:pPr algn="ctr"/>
          <a:r>
            <a:rPr lang="en-US" sz="1800" b="1" dirty="0"/>
            <a:t>Attribute #4</a:t>
          </a:r>
        </a:p>
      </dgm:t>
    </dgm:pt>
    <dgm:pt modelId="{35D41D95-1627-4EEA-9414-9175F4331578}" type="parTrans" cxnId="{FEC585D6-2F90-4082-B75D-8B40BF5D04D2}">
      <dgm:prSet/>
      <dgm:spPr/>
      <dgm:t>
        <a:bodyPr/>
        <a:lstStyle/>
        <a:p>
          <a:endParaRPr lang="en-US" sz="1800"/>
        </a:p>
      </dgm:t>
    </dgm:pt>
    <dgm:pt modelId="{2BF78C07-213A-4082-A8A2-A3E5CF1B9250}" type="sibTrans" cxnId="{FEC585D6-2F90-4082-B75D-8B40BF5D04D2}">
      <dgm:prSet/>
      <dgm:spPr/>
      <dgm:t>
        <a:bodyPr/>
        <a:lstStyle/>
        <a:p>
          <a:endParaRPr lang="en-US" sz="1800"/>
        </a:p>
      </dgm:t>
    </dgm:pt>
    <dgm:pt modelId="{8BB45C67-36D1-4688-82B4-E47270CB021C}">
      <dgm:prSet phldrT="[Text]" custT="1"/>
      <dgm:spPr/>
      <dgm:t>
        <a:bodyPr anchor="ctr" anchorCtr="0"/>
        <a:lstStyle/>
        <a:p>
          <a:pPr algn="ctr">
            <a:buFontTx/>
            <a:buNone/>
          </a:pPr>
          <a:endParaRPr lang="en-US" sz="1800" dirty="0"/>
        </a:p>
      </dgm:t>
    </dgm:pt>
    <dgm:pt modelId="{B7AFCEC1-D46E-4781-ADBC-13BCC99120E0}" type="parTrans" cxnId="{96ADECF9-4878-47C6-9FEA-E2A89E4A9966}">
      <dgm:prSet/>
      <dgm:spPr/>
      <dgm:t>
        <a:bodyPr/>
        <a:lstStyle/>
        <a:p>
          <a:endParaRPr lang="en-US" sz="1800"/>
        </a:p>
      </dgm:t>
    </dgm:pt>
    <dgm:pt modelId="{3AFDBB5F-3E51-4261-BD64-4F2B68ED940D}" type="sibTrans" cxnId="{96ADECF9-4878-47C6-9FEA-E2A89E4A9966}">
      <dgm:prSet/>
      <dgm:spPr/>
      <dgm:t>
        <a:bodyPr/>
        <a:lstStyle/>
        <a:p>
          <a:endParaRPr lang="en-US" sz="1800"/>
        </a:p>
      </dgm:t>
    </dgm:pt>
    <dgm:pt modelId="{6CA1C56E-BC65-42E5-87BD-54AD67694CB7}" type="pres">
      <dgm:prSet presAssocID="{6E4ACA66-DD83-41D9-8364-939E6C8C7704}" presName="Name0" presStyleCnt="0">
        <dgm:presLayoutVars>
          <dgm:dir/>
          <dgm:animLvl val="lvl"/>
          <dgm:resizeHandles val="exact"/>
        </dgm:presLayoutVars>
      </dgm:prSet>
      <dgm:spPr/>
    </dgm:pt>
    <dgm:pt modelId="{AC939464-2696-4DF2-89A6-67BCDC151A27}" type="pres">
      <dgm:prSet presAssocID="{7C8FC3C2-3875-4026-B353-8D7706C8F03E}" presName="linNode" presStyleCnt="0"/>
      <dgm:spPr/>
    </dgm:pt>
    <dgm:pt modelId="{8659E486-D5F3-4457-92E2-6312D37B428C}" type="pres">
      <dgm:prSet presAssocID="{7C8FC3C2-3875-4026-B353-8D7706C8F03E}" presName="parentText" presStyleLbl="node1" presStyleIdx="0" presStyleCnt="4" custScaleX="44890">
        <dgm:presLayoutVars>
          <dgm:chMax val="1"/>
          <dgm:bulletEnabled val="1"/>
        </dgm:presLayoutVars>
      </dgm:prSet>
      <dgm:spPr/>
    </dgm:pt>
    <dgm:pt modelId="{836890A5-54EC-465E-9141-5D5E08C8E0F9}" type="pres">
      <dgm:prSet presAssocID="{7C8FC3C2-3875-4026-B353-8D7706C8F03E}" presName="descendantText" presStyleLbl="alignAccFollowNode1" presStyleIdx="0" presStyleCnt="4">
        <dgm:presLayoutVars>
          <dgm:bulletEnabled val="1"/>
        </dgm:presLayoutVars>
      </dgm:prSet>
      <dgm:spPr/>
    </dgm:pt>
    <dgm:pt modelId="{8C81B680-26F3-42E0-B281-A79BA5943D01}" type="pres">
      <dgm:prSet presAssocID="{C2A18253-D322-4C6E-B3AC-5F188B3C2F8B}" presName="sp" presStyleCnt="0"/>
      <dgm:spPr/>
    </dgm:pt>
    <dgm:pt modelId="{84E01AA9-0239-4FC3-92F9-C8BEB44F5C85}" type="pres">
      <dgm:prSet presAssocID="{CE03CEB1-E7AF-446C-BBFB-95AB611F2CF6}" presName="linNode" presStyleCnt="0"/>
      <dgm:spPr/>
    </dgm:pt>
    <dgm:pt modelId="{042FEE4A-5787-4DD3-93F7-43761C04A715}" type="pres">
      <dgm:prSet presAssocID="{CE03CEB1-E7AF-446C-BBFB-95AB611F2CF6}" presName="parentText" presStyleLbl="node1" presStyleIdx="1" presStyleCnt="4" custScaleX="44890">
        <dgm:presLayoutVars>
          <dgm:chMax val="1"/>
          <dgm:bulletEnabled val="1"/>
        </dgm:presLayoutVars>
      </dgm:prSet>
      <dgm:spPr/>
    </dgm:pt>
    <dgm:pt modelId="{76334FB1-1DE6-48BC-9269-487348C70E72}" type="pres">
      <dgm:prSet presAssocID="{CE03CEB1-E7AF-446C-BBFB-95AB611F2CF6}" presName="descendantText" presStyleLbl="alignAccFollowNode1" presStyleIdx="1" presStyleCnt="4">
        <dgm:presLayoutVars>
          <dgm:bulletEnabled val="1"/>
        </dgm:presLayoutVars>
      </dgm:prSet>
      <dgm:spPr/>
    </dgm:pt>
    <dgm:pt modelId="{F5573B55-C895-4768-8519-6D56901B33C4}" type="pres">
      <dgm:prSet presAssocID="{755E582F-2CF6-4BE6-AAA5-C761BD7B91CE}" presName="sp" presStyleCnt="0"/>
      <dgm:spPr/>
    </dgm:pt>
    <dgm:pt modelId="{010F19E6-B480-4880-B5FF-F2465A9F560A}" type="pres">
      <dgm:prSet presAssocID="{64BC4BD7-EB8B-4C3A-B051-6634628681E0}" presName="linNode" presStyleCnt="0"/>
      <dgm:spPr/>
    </dgm:pt>
    <dgm:pt modelId="{82904290-4735-4EC2-BD3D-4608B58995E0}" type="pres">
      <dgm:prSet presAssocID="{64BC4BD7-EB8B-4C3A-B051-6634628681E0}" presName="parentText" presStyleLbl="node1" presStyleIdx="2" presStyleCnt="4" custScaleX="44890">
        <dgm:presLayoutVars>
          <dgm:chMax val="1"/>
          <dgm:bulletEnabled val="1"/>
        </dgm:presLayoutVars>
      </dgm:prSet>
      <dgm:spPr/>
    </dgm:pt>
    <dgm:pt modelId="{0DCC9954-5477-4827-BB56-01E8CB6C5EB7}" type="pres">
      <dgm:prSet presAssocID="{64BC4BD7-EB8B-4C3A-B051-6634628681E0}" presName="descendantText" presStyleLbl="alignAccFollowNode1" presStyleIdx="2" presStyleCnt="4">
        <dgm:presLayoutVars>
          <dgm:bulletEnabled val="1"/>
        </dgm:presLayoutVars>
      </dgm:prSet>
      <dgm:spPr/>
    </dgm:pt>
    <dgm:pt modelId="{906821A2-E2E8-4C7D-8071-21A479A4FA6D}" type="pres">
      <dgm:prSet presAssocID="{261110C8-E3B2-4046-BCDB-5ED5A981DC93}" presName="sp" presStyleCnt="0"/>
      <dgm:spPr/>
    </dgm:pt>
    <dgm:pt modelId="{90E814B0-C5EA-4879-8527-76D32131BA15}" type="pres">
      <dgm:prSet presAssocID="{E318F6A5-5B2B-4F7A-AB93-2EEE6532BB9B}" presName="linNode" presStyleCnt="0"/>
      <dgm:spPr/>
    </dgm:pt>
    <dgm:pt modelId="{D90EE059-3141-43A0-A47B-02BCD67A9E49}" type="pres">
      <dgm:prSet presAssocID="{E318F6A5-5B2B-4F7A-AB93-2EEE6532BB9B}" presName="parentText" presStyleLbl="node1" presStyleIdx="3" presStyleCnt="4" custScaleX="44890">
        <dgm:presLayoutVars>
          <dgm:chMax val="1"/>
          <dgm:bulletEnabled val="1"/>
        </dgm:presLayoutVars>
      </dgm:prSet>
      <dgm:spPr/>
    </dgm:pt>
    <dgm:pt modelId="{6BD7444A-971D-4C3D-8BDD-80F0AD50B34B}" type="pres">
      <dgm:prSet presAssocID="{E318F6A5-5B2B-4F7A-AB93-2EEE6532BB9B}" presName="descendantText" presStyleLbl="alignAccFollowNode1" presStyleIdx="3" presStyleCnt="4">
        <dgm:presLayoutVars>
          <dgm:bulletEnabled val="1"/>
        </dgm:presLayoutVars>
      </dgm:prSet>
      <dgm:spPr/>
    </dgm:pt>
  </dgm:ptLst>
  <dgm:cxnLst>
    <dgm:cxn modelId="{0FB5171A-B265-4683-954E-26BE7AE3AF63}" srcId="{64BC4BD7-EB8B-4C3A-B051-6634628681E0}" destId="{03483567-5F07-47D7-B08A-F13DBC4119FE}" srcOrd="0" destOrd="0" parTransId="{EEFF3A7B-BB8D-4718-8737-B4BA87BCDE82}" sibTransId="{17EA43A0-4C76-4B02-B5D1-27802080B584}"/>
    <dgm:cxn modelId="{27F7AB33-B5EB-4B7B-AE16-00C8BBF82A79}" type="presOf" srcId="{E318F6A5-5B2B-4F7A-AB93-2EEE6532BB9B}" destId="{D90EE059-3141-43A0-A47B-02BCD67A9E49}" srcOrd="0" destOrd="0" presId="urn:microsoft.com/office/officeart/2005/8/layout/vList5"/>
    <dgm:cxn modelId="{B814645D-43BC-441B-826D-1396B537B33C}" type="presOf" srcId="{7C8FC3C2-3875-4026-B353-8D7706C8F03E}" destId="{8659E486-D5F3-4457-92E2-6312D37B428C}" srcOrd="0" destOrd="0" presId="urn:microsoft.com/office/officeart/2005/8/layout/vList5"/>
    <dgm:cxn modelId="{C44A7F7F-81B2-4CF4-9B7D-4233954031EB}" type="presOf" srcId="{CE03CEB1-E7AF-446C-BBFB-95AB611F2CF6}" destId="{042FEE4A-5787-4DD3-93F7-43761C04A715}" srcOrd="0" destOrd="0" presId="urn:microsoft.com/office/officeart/2005/8/layout/vList5"/>
    <dgm:cxn modelId="{E7B9219B-932A-4008-B682-CF2FB29C2F8D}" type="presOf" srcId="{64BC4BD7-EB8B-4C3A-B051-6634628681E0}" destId="{82904290-4735-4EC2-BD3D-4608B58995E0}" srcOrd="0" destOrd="0" presId="urn:microsoft.com/office/officeart/2005/8/layout/vList5"/>
    <dgm:cxn modelId="{FE4028A1-1DED-4FD4-BA49-9974803A205A}" type="presOf" srcId="{03483567-5F07-47D7-B08A-F13DBC4119FE}" destId="{0DCC9954-5477-4827-BB56-01E8CB6C5EB7}" srcOrd="0" destOrd="0" presId="urn:microsoft.com/office/officeart/2005/8/layout/vList5"/>
    <dgm:cxn modelId="{B32688A4-C2DC-4D39-909B-5BD82AFA8C1F}" srcId="{CE03CEB1-E7AF-446C-BBFB-95AB611F2CF6}" destId="{AF11D1AA-2221-420E-8E05-D3967010DE11}" srcOrd="0" destOrd="0" parTransId="{F7959840-759B-4D97-BF7F-24056C35170B}" sibTransId="{6BF7BF1E-32F3-491C-B66F-C790C6E70790}"/>
    <dgm:cxn modelId="{3F70C7A7-A38E-4C3D-93D1-9C500EF76F4F}" type="presOf" srcId="{6E4ACA66-DD83-41D9-8364-939E6C8C7704}" destId="{6CA1C56E-BC65-42E5-87BD-54AD67694CB7}" srcOrd="0" destOrd="0" presId="urn:microsoft.com/office/officeart/2005/8/layout/vList5"/>
    <dgm:cxn modelId="{63D31FAC-5246-45AE-93F1-1A8B7D0A1FDF}" srcId="{6E4ACA66-DD83-41D9-8364-939E6C8C7704}" destId="{64BC4BD7-EB8B-4C3A-B051-6634628681E0}" srcOrd="2" destOrd="0" parTransId="{E380B914-75F6-4299-8D69-E1DFD2395823}" sibTransId="{261110C8-E3B2-4046-BCDB-5ED5A981DC93}"/>
    <dgm:cxn modelId="{014777BE-E4DF-428A-A4E8-49F70AD1A581}" type="presOf" srcId="{05AAA746-B728-4C23-8882-2611B42E8FCB}" destId="{836890A5-54EC-465E-9141-5D5E08C8E0F9}" srcOrd="0" destOrd="0" presId="urn:microsoft.com/office/officeart/2005/8/layout/vList5"/>
    <dgm:cxn modelId="{B5B1EDC5-4514-4187-904E-2923DE302ABD}" srcId="{6E4ACA66-DD83-41D9-8364-939E6C8C7704}" destId="{7C8FC3C2-3875-4026-B353-8D7706C8F03E}" srcOrd="0" destOrd="0" parTransId="{6936EF7F-9FD0-4B80-9F94-AC763F885B54}" sibTransId="{C2A18253-D322-4C6E-B3AC-5F188B3C2F8B}"/>
    <dgm:cxn modelId="{D142F9C7-5136-4BC5-B791-E82EF21F62CC}" srcId="{7C8FC3C2-3875-4026-B353-8D7706C8F03E}" destId="{05AAA746-B728-4C23-8882-2611B42E8FCB}" srcOrd="0" destOrd="0" parTransId="{45196153-0ACC-4B6C-9952-FB7E55D8B0C0}" sibTransId="{DCA6DA7B-3276-4C95-B108-75F5B7D3D945}"/>
    <dgm:cxn modelId="{FEC585D6-2F90-4082-B75D-8B40BF5D04D2}" srcId="{6E4ACA66-DD83-41D9-8364-939E6C8C7704}" destId="{E318F6A5-5B2B-4F7A-AB93-2EEE6532BB9B}" srcOrd="3" destOrd="0" parTransId="{35D41D95-1627-4EEA-9414-9175F4331578}" sibTransId="{2BF78C07-213A-4082-A8A2-A3E5CF1B9250}"/>
    <dgm:cxn modelId="{0BA177DD-B8CF-4E57-862B-6180681BDF30}" srcId="{6E4ACA66-DD83-41D9-8364-939E6C8C7704}" destId="{CE03CEB1-E7AF-446C-BBFB-95AB611F2CF6}" srcOrd="1" destOrd="0" parTransId="{74F8990A-3DEA-4B0E-AE21-A12F0AA875D4}" sibTransId="{755E582F-2CF6-4BE6-AAA5-C761BD7B91CE}"/>
    <dgm:cxn modelId="{3BC329F5-73A3-4729-957A-6C0FA83C0226}" type="presOf" srcId="{8BB45C67-36D1-4688-82B4-E47270CB021C}" destId="{6BD7444A-971D-4C3D-8BDD-80F0AD50B34B}" srcOrd="0" destOrd="0" presId="urn:microsoft.com/office/officeart/2005/8/layout/vList5"/>
    <dgm:cxn modelId="{96ADECF9-4878-47C6-9FEA-E2A89E4A9966}" srcId="{E318F6A5-5B2B-4F7A-AB93-2EEE6532BB9B}" destId="{8BB45C67-36D1-4688-82B4-E47270CB021C}" srcOrd="0" destOrd="0" parTransId="{B7AFCEC1-D46E-4781-ADBC-13BCC99120E0}" sibTransId="{3AFDBB5F-3E51-4261-BD64-4F2B68ED940D}"/>
    <dgm:cxn modelId="{C1578AFB-4825-4B0F-BF1E-5194181AD02C}" type="presOf" srcId="{AF11D1AA-2221-420E-8E05-D3967010DE11}" destId="{76334FB1-1DE6-48BC-9269-487348C70E72}" srcOrd="0" destOrd="0" presId="urn:microsoft.com/office/officeart/2005/8/layout/vList5"/>
    <dgm:cxn modelId="{242EDC1A-0260-4134-B58E-073350BB8406}" type="presParOf" srcId="{6CA1C56E-BC65-42E5-87BD-54AD67694CB7}" destId="{AC939464-2696-4DF2-89A6-67BCDC151A27}" srcOrd="0" destOrd="0" presId="urn:microsoft.com/office/officeart/2005/8/layout/vList5"/>
    <dgm:cxn modelId="{E4389785-26D3-48D9-8AE8-4A12D8B8BA09}" type="presParOf" srcId="{AC939464-2696-4DF2-89A6-67BCDC151A27}" destId="{8659E486-D5F3-4457-92E2-6312D37B428C}" srcOrd="0" destOrd="0" presId="urn:microsoft.com/office/officeart/2005/8/layout/vList5"/>
    <dgm:cxn modelId="{1B67698F-4EFE-438E-8EAE-25511FA6B96C}" type="presParOf" srcId="{AC939464-2696-4DF2-89A6-67BCDC151A27}" destId="{836890A5-54EC-465E-9141-5D5E08C8E0F9}" srcOrd="1" destOrd="0" presId="urn:microsoft.com/office/officeart/2005/8/layout/vList5"/>
    <dgm:cxn modelId="{BA0F705D-E640-4D0B-9246-F366181372DE}" type="presParOf" srcId="{6CA1C56E-BC65-42E5-87BD-54AD67694CB7}" destId="{8C81B680-26F3-42E0-B281-A79BA5943D01}" srcOrd="1" destOrd="0" presId="urn:microsoft.com/office/officeart/2005/8/layout/vList5"/>
    <dgm:cxn modelId="{A63FB565-6B02-488D-A494-9EBDFA001ACB}" type="presParOf" srcId="{6CA1C56E-BC65-42E5-87BD-54AD67694CB7}" destId="{84E01AA9-0239-4FC3-92F9-C8BEB44F5C85}" srcOrd="2" destOrd="0" presId="urn:microsoft.com/office/officeart/2005/8/layout/vList5"/>
    <dgm:cxn modelId="{1BD10345-05BF-4194-B4E3-571DDE9955BD}" type="presParOf" srcId="{84E01AA9-0239-4FC3-92F9-C8BEB44F5C85}" destId="{042FEE4A-5787-4DD3-93F7-43761C04A715}" srcOrd="0" destOrd="0" presId="urn:microsoft.com/office/officeart/2005/8/layout/vList5"/>
    <dgm:cxn modelId="{68E906D7-1F0E-485D-BFF1-9DF6734B859B}" type="presParOf" srcId="{84E01AA9-0239-4FC3-92F9-C8BEB44F5C85}" destId="{76334FB1-1DE6-48BC-9269-487348C70E72}" srcOrd="1" destOrd="0" presId="urn:microsoft.com/office/officeart/2005/8/layout/vList5"/>
    <dgm:cxn modelId="{88EDC2CC-EBC7-400F-B024-59166A36709C}" type="presParOf" srcId="{6CA1C56E-BC65-42E5-87BD-54AD67694CB7}" destId="{F5573B55-C895-4768-8519-6D56901B33C4}" srcOrd="3" destOrd="0" presId="urn:microsoft.com/office/officeart/2005/8/layout/vList5"/>
    <dgm:cxn modelId="{2611E529-8CFF-4352-8CAD-12A811F87AEB}" type="presParOf" srcId="{6CA1C56E-BC65-42E5-87BD-54AD67694CB7}" destId="{010F19E6-B480-4880-B5FF-F2465A9F560A}" srcOrd="4" destOrd="0" presId="urn:microsoft.com/office/officeart/2005/8/layout/vList5"/>
    <dgm:cxn modelId="{E7208589-AD76-45B2-8033-3CC7131551DD}" type="presParOf" srcId="{010F19E6-B480-4880-B5FF-F2465A9F560A}" destId="{82904290-4735-4EC2-BD3D-4608B58995E0}" srcOrd="0" destOrd="0" presId="urn:microsoft.com/office/officeart/2005/8/layout/vList5"/>
    <dgm:cxn modelId="{8BE30062-3073-45EC-AAF7-5EB091D799CA}" type="presParOf" srcId="{010F19E6-B480-4880-B5FF-F2465A9F560A}" destId="{0DCC9954-5477-4827-BB56-01E8CB6C5EB7}" srcOrd="1" destOrd="0" presId="urn:microsoft.com/office/officeart/2005/8/layout/vList5"/>
    <dgm:cxn modelId="{50166A15-2F35-43CE-A749-0862B083C48A}" type="presParOf" srcId="{6CA1C56E-BC65-42E5-87BD-54AD67694CB7}" destId="{906821A2-E2E8-4C7D-8071-21A479A4FA6D}" srcOrd="5" destOrd="0" presId="urn:microsoft.com/office/officeart/2005/8/layout/vList5"/>
    <dgm:cxn modelId="{98E6C2DA-5D21-4D1D-8204-B2AF29DD60C4}" type="presParOf" srcId="{6CA1C56E-BC65-42E5-87BD-54AD67694CB7}" destId="{90E814B0-C5EA-4879-8527-76D32131BA15}" srcOrd="6" destOrd="0" presId="urn:microsoft.com/office/officeart/2005/8/layout/vList5"/>
    <dgm:cxn modelId="{AB7CD090-8799-4F03-881E-457C0BCF91EF}" type="presParOf" srcId="{90E814B0-C5EA-4879-8527-76D32131BA15}" destId="{D90EE059-3141-43A0-A47B-02BCD67A9E49}" srcOrd="0" destOrd="0" presId="urn:microsoft.com/office/officeart/2005/8/layout/vList5"/>
    <dgm:cxn modelId="{88C0E37D-6907-42CC-8F3B-D91A52E025D8}" type="presParOf" srcId="{90E814B0-C5EA-4879-8527-76D32131BA15}" destId="{6BD7444A-971D-4C3D-8BDD-80F0AD50B34B}"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F533C-2F62-456F-BCEC-502C24F766FF}">
      <dsp:nvSpPr>
        <dsp:cNvPr id="0" name=""/>
        <dsp:cNvSpPr/>
      </dsp:nvSpPr>
      <dsp:spPr>
        <a:xfrm>
          <a:off x="1742587" y="664073"/>
          <a:ext cx="4427200" cy="4427200"/>
        </a:xfrm>
        <a:prstGeom prst="blockArc">
          <a:avLst>
            <a:gd name="adj1" fmla="val 108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6FFA6A-BE44-422B-90F7-7B6DC0BB3669}">
      <dsp:nvSpPr>
        <dsp:cNvPr id="0" name=""/>
        <dsp:cNvSpPr/>
      </dsp:nvSpPr>
      <dsp:spPr>
        <a:xfrm>
          <a:off x="1742587" y="664073"/>
          <a:ext cx="4427200" cy="4427200"/>
        </a:xfrm>
        <a:prstGeom prst="blockArc">
          <a:avLst>
            <a:gd name="adj1" fmla="val 5400000"/>
            <a:gd name="adj2" fmla="val 108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38F547F-90C2-4903-95FF-B3DDFB150733}">
      <dsp:nvSpPr>
        <dsp:cNvPr id="0" name=""/>
        <dsp:cNvSpPr/>
      </dsp:nvSpPr>
      <dsp:spPr>
        <a:xfrm>
          <a:off x="1742587" y="664073"/>
          <a:ext cx="4427200" cy="4427200"/>
        </a:xfrm>
        <a:prstGeom prst="blockArc">
          <a:avLst>
            <a:gd name="adj1" fmla="val 0"/>
            <a:gd name="adj2" fmla="val 54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B7638E-ACD5-4AD1-8338-79A7BA9589DA}">
      <dsp:nvSpPr>
        <dsp:cNvPr id="0" name=""/>
        <dsp:cNvSpPr/>
      </dsp:nvSpPr>
      <dsp:spPr>
        <a:xfrm>
          <a:off x="1742587" y="664073"/>
          <a:ext cx="4427200" cy="4427200"/>
        </a:xfrm>
        <a:prstGeom prst="blockArc">
          <a:avLst>
            <a:gd name="adj1" fmla="val 16200000"/>
            <a:gd name="adj2" fmla="val 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447545-A249-4962-9E4A-E39F1A11FA9D}">
      <dsp:nvSpPr>
        <dsp:cNvPr id="0" name=""/>
        <dsp:cNvSpPr/>
      </dsp:nvSpPr>
      <dsp:spPr>
        <a:xfrm>
          <a:off x="2938165" y="1859650"/>
          <a:ext cx="2036045" cy="2036045"/>
        </a:xfrm>
        <a:prstGeom prst="ellipse">
          <a:avLst/>
        </a:prstGeom>
        <a:solidFill>
          <a:srgbClr val="1D3C7C"/>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DSI Recommendation:</a:t>
          </a:r>
        </a:p>
        <a:p>
          <a:pPr marL="0" lvl="0" indent="0" algn="ctr" defTabSz="533400">
            <a:lnSpc>
              <a:spcPct val="90000"/>
            </a:lnSpc>
            <a:spcBef>
              <a:spcPct val="0"/>
            </a:spcBef>
            <a:spcAft>
              <a:spcPct val="35000"/>
            </a:spcAft>
            <a:buNone/>
          </a:pPr>
          <a:r>
            <a:rPr lang="en-US" sz="1200" b="1" i="1" kern="1200" dirty="0">
              <a:solidFill>
                <a:srgbClr val="009900"/>
              </a:solidFill>
            </a:rPr>
            <a:t>Primary – 50%</a:t>
          </a:r>
        </a:p>
        <a:p>
          <a:pPr marL="0" lvl="0" indent="0" algn="ctr" defTabSz="533400">
            <a:lnSpc>
              <a:spcPct val="90000"/>
            </a:lnSpc>
            <a:spcBef>
              <a:spcPct val="0"/>
            </a:spcBef>
            <a:spcAft>
              <a:spcPct val="35000"/>
            </a:spcAft>
            <a:buNone/>
          </a:pPr>
          <a:r>
            <a:rPr lang="en-US" sz="1200" b="1" i="1" kern="1200" dirty="0">
              <a:solidFill>
                <a:srgbClr val="7F7F7F"/>
              </a:solidFill>
            </a:rPr>
            <a:t>Secondary – 25%</a:t>
          </a:r>
        </a:p>
        <a:p>
          <a:pPr marL="0" lvl="0" indent="0" algn="ctr" defTabSz="533400">
            <a:lnSpc>
              <a:spcPct val="90000"/>
            </a:lnSpc>
            <a:spcBef>
              <a:spcPct val="0"/>
            </a:spcBef>
            <a:spcAft>
              <a:spcPct val="35000"/>
            </a:spcAft>
            <a:buNone/>
          </a:pPr>
          <a:r>
            <a:rPr lang="en-US" sz="1200" b="1" i="1" kern="1200" dirty="0">
              <a:solidFill>
                <a:srgbClr val="FF0000"/>
              </a:solidFill>
            </a:rPr>
            <a:t>Tertiary – 0%</a:t>
          </a:r>
          <a:endParaRPr lang="en-US" sz="1200" kern="1200" dirty="0"/>
        </a:p>
      </dsp:txBody>
      <dsp:txXfrm>
        <a:off x="3236337" y="2157822"/>
        <a:ext cx="1439701" cy="1439701"/>
      </dsp:txXfrm>
    </dsp:sp>
    <dsp:sp modelId="{940F1226-2022-4673-95AF-24832A6975E2}">
      <dsp:nvSpPr>
        <dsp:cNvPr id="0" name=""/>
        <dsp:cNvSpPr/>
      </dsp:nvSpPr>
      <dsp:spPr>
        <a:xfrm>
          <a:off x="3243571" y="2765"/>
          <a:ext cx="1425232" cy="1425232"/>
        </a:xfrm>
        <a:prstGeom prst="ellipse">
          <a:avLst/>
        </a:prstGeom>
        <a:solidFill>
          <a:srgbClr val="009D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i="1" kern="1200" dirty="0"/>
            <a:t>Fit to Concept</a:t>
          </a:r>
        </a:p>
        <a:p>
          <a:pPr marL="0" lvl="0" indent="0" algn="ctr" defTabSz="488950">
            <a:lnSpc>
              <a:spcPct val="90000"/>
            </a:lnSpc>
            <a:spcBef>
              <a:spcPct val="0"/>
            </a:spcBef>
            <a:spcAft>
              <a:spcPct val="35000"/>
            </a:spcAft>
            <a:buNone/>
          </a:pPr>
          <a:r>
            <a:rPr lang="en-US" sz="1100" b="1" i="1" kern="1200" dirty="0"/>
            <a:t>20%</a:t>
          </a:r>
          <a:endParaRPr lang="en-US" sz="1100" kern="1200" dirty="0"/>
        </a:p>
      </dsp:txBody>
      <dsp:txXfrm>
        <a:off x="3452291" y="211485"/>
        <a:ext cx="1007792" cy="1007792"/>
      </dsp:txXfrm>
    </dsp:sp>
    <dsp:sp modelId="{B82E234B-5836-4147-9FAB-E4EAF709B99E}">
      <dsp:nvSpPr>
        <dsp:cNvPr id="0" name=""/>
        <dsp:cNvSpPr/>
      </dsp:nvSpPr>
      <dsp:spPr>
        <a:xfrm>
          <a:off x="5405864" y="2165057"/>
          <a:ext cx="1425232" cy="1425232"/>
        </a:xfrm>
        <a:prstGeom prst="ellipse">
          <a:avLst/>
        </a:prstGeom>
        <a:solidFill>
          <a:srgbClr val="0BD0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i="1" kern="1200" dirty="0"/>
            <a:t>Memorability</a:t>
          </a:r>
        </a:p>
        <a:p>
          <a:pPr marL="0" lvl="0" indent="0" algn="ctr" defTabSz="488950">
            <a:lnSpc>
              <a:spcPct val="90000"/>
            </a:lnSpc>
            <a:spcBef>
              <a:spcPct val="0"/>
            </a:spcBef>
            <a:spcAft>
              <a:spcPct val="35000"/>
            </a:spcAft>
            <a:buNone/>
          </a:pPr>
          <a:r>
            <a:rPr lang="en-US" sz="1100" b="1" i="1" kern="1200" dirty="0"/>
            <a:t>10%</a:t>
          </a:r>
          <a:endParaRPr lang="en-US" sz="1100" kern="1200" dirty="0"/>
        </a:p>
      </dsp:txBody>
      <dsp:txXfrm>
        <a:off x="5614584" y="2373777"/>
        <a:ext cx="1007792" cy="1007792"/>
      </dsp:txXfrm>
    </dsp:sp>
    <dsp:sp modelId="{763DEA63-B9DB-4AD3-B7CE-4D293A2E8DDF}">
      <dsp:nvSpPr>
        <dsp:cNvPr id="0" name=""/>
        <dsp:cNvSpPr/>
      </dsp:nvSpPr>
      <dsp:spPr>
        <a:xfrm>
          <a:off x="3243571" y="4327349"/>
          <a:ext cx="1425232" cy="1425232"/>
        </a:xfrm>
        <a:prstGeom prst="ellipse">
          <a:avLst/>
        </a:prstGeom>
        <a:solidFill>
          <a:srgbClr val="10CF9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i="1" kern="1200" dirty="0"/>
            <a:t>Personal Preferences</a:t>
          </a:r>
        </a:p>
        <a:p>
          <a:pPr marL="0" lvl="0" indent="0" algn="ctr" defTabSz="488950">
            <a:lnSpc>
              <a:spcPct val="90000"/>
            </a:lnSpc>
            <a:spcBef>
              <a:spcPct val="0"/>
            </a:spcBef>
            <a:spcAft>
              <a:spcPct val="35000"/>
            </a:spcAft>
            <a:buNone/>
          </a:pPr>
          <a:r>
            <a:rPr lang="en-US" sz="1100" b="1" i="1" kern="1200" dirty="0"/>
            <a:t>10%</a:t>
          </a:r>
          <a:endParaRPr lang="en-US" sz="1100" kern="1200" dirty="0"/>
        </a:p>
      </dsp:txBody>
      <dsp:txXfrm>
        <a:off x="3452291" y="4536069"/>
        <a:ext cx="1007792" cy="1007792"/>
      </dsp:txXfrm>
    </dsp:sp>
    <dsp:sp modelId="{CC82A852-BC50-4913-ACF5-524A4F9BA455}">
      <dsp:nvSpPr>
        <dsp:cNvPr id="0" name=""/>
        <dsp:cNvSpPr/>
      </dsp:nvSpPr>
      <dsp:spPr>
        <a:xfrm>
          <a:off x="1081279" y="2165057"/>
          <a:ext cx="1425232" cy="1425232"/>
        </a:xfrm>
        <a:prstGeom prst="ellipse">
          <a:avLst/>
        </a:prstGeom>
        <a:solidFill>
          <a:srgbClr val="7CCA62"/>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i="1" kern="1200" dirty="0"/>
            <a:t>Attribute Evaluations (Aggregate)</a:t>
          </a:r>
        </a:p>
        <a:p>
          <a:pPr marL="0" lvl="0" indent="0" algn="ctr" defTabSz="488950">
            <a:lnSpc>
              <a:spcPct val="90000"/>
            </a:lnSpc>
            <a:spcBef>
              <a:spcPct val="0"/>
            </a:spcBef>
            <a:spcAft>
              <a:spcPct val="35000"/>
            </a:spcAft>
            <a:buNone/>
          </a:pPr>
          <a:r>
            <a:rPr lang="en-US" sz="1100" b="1" i="1" kern="1200" dirty="0"/>
            <a:t>10%</a:t>
          </a:r>
          <a:endParaRPr lang="en-US" sz="1100" kern="1200" dirty="0"/>
        </a:p>
      </dsp:txBody>
      <dsp:txXfrm>
        <a:off x="1289999" y="2373777"/>
        <a:ext cx="1007792" cy="10077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A0EAA3-2F25-42EE-9684-B377ECB1F8FB}">
      <dsp:nvSpPr>
        <dsp:cNvPr id="0" name=""/>
        <dsp:cNvSpPr/>
      </dsp:nvSpPr>
      <dsp:spPr>
        <a:xfrm>
          <a:off x="2418464" y="0"/>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Names with low risk by DSI</a:t>
          </a:r>
        </a:p>
        <a:p>
          <a:pPr marL="171450" lvl="1" indent="-171450" algn="l" defTabSz="800100">
            <a:lnSpc>
              <a:spcPct val="90000"/>
            </a:lnSpc>
            <a:spcBef>
              <a:spcPct val="0"/>
            </a:spcBef>
            <a:spcAft>
              <a:spcPct val="15000"/>
            </a:spcAft>
            <a:buChar char="•"/>
          </a:pPr>
          <a:r>
            <a:rPr lang="en-US" sz="1800" kern="1200" dirty="0"/>
            <a:t>Names should be considered for regulatory submission</a:t>
          </a:r>
        </a:p>
      </dsp:txBody>
      <dsp:txXfrm>
        <a:off x="2418464" y="180619"/>
        <a:ext cx="8673835" cy="1083713"/>
      </dsp:txXfrm>
    </dsp:sp>
    <dsp:sp modelId="{8103D445-57DE-42D5-8A80-1C554409D694}">
      <dsp:nvSpPr>
        <dsp:cNvPr id="0" name=""/>
        <dsp:cNvSpPr/>
      </dsp:nvSpPr>
      <dsp:spPr>
        <a:xfrm>
          <a:off x="554945" y="0"/>
          <a:ext cx="1863518" cy="1444951"/>
        </a:xfrm>
        <a:prstGeom prst="roundRect">
          <a:avLst/>
        </a:prstGeom>
        <a:solidFill>
          <a:srgbClr val="009900"/>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Primary Tier Names</a:t>
          </a:r>
          <a:endParaRPr lang="en-US" sz="2200" u="none" kern="1200" dirty="0">
            <a:solidFill>
              <a:schemeClr val="bg1"/>
            </a:solidFill>
          </a:endParaRPr>
        </a:p>
      </dsp:txBody>
      <dsp:txXfrm>
        <a:off x="625482" y="70537"/>
        <a:ext cx="1722444" cy="1303877"/>
      </dsp:txXfrm>
    </dsp:sp>
    <dsp:sp modelId="{EE0ECDF5-53C9-4C30-A52D-D0DC75F9BA5F}">
      <dsp:nvSpPr>
        <dsp:cNvPr id="0" name=""/>
        <dsp:cNvSpPr/>
      </dsp:nvSpPr>
      <dsp:spPr>
        <a:xfrm>
          <a:off x="2418464" y="1589446"/>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Names with moderate risk by DSI</a:t>
          </a:r>
        </a:p>
        <a:p>
          <a:pPr marL="171450" lvl="1" indent="-171450" algn="l" defTabSz="800100">
            <a:lnSpc>
              <a:spcPct val="90000"/>
            </a:lnSpc>
            <a:spcBef>
              <a:spcPct val="0"/>
            </a:spcBef>
            <a:spcAft>
              <a:spcPct val="15000"/>
            </a:spcAft>
            <a:buChar char="•"/>
          </a:pPr>
          <a:r>
            <a:rPr lang="en-US" sz="1800" kern="1200" dirty="0"/>
            <a:t>Names also should be considered for regulatory submission</a:t>
          </a:r>
        </a:p>
      </dsp:txBody>
      <dsp:txXfrm>
        <a:off x="2418464" y="1770065"/>
        <a:ext cx="8673835" cy="1083713"/>
      </dsp:txXfrm>
    </dsp:sp>
    <dsp:sp modelId="{90F7D332-EAB4-4FD2-B97F-7FD51A4BE86F}">
      <dsp:nvSpPr>
        <dsp:cNvPr id="0" name=""/>
        <dsp:cNvSpPr/>
      </dsp:nvSpPr>
      <dsp:spPr>
        <a:xfrm>
          <a:off x="554945" y="1589446"/>
          <a:ext cx="1863518" cy="1444951"/>
        </a:xfrm>
        <a:prstGeom prst="roundRect">
          <a:avLst/>
        </a:prstGeom>
        <a:solidFill>
          <a:srgbClr val="949494"/>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Secondary Tier Names</a:t>
          </a:r>
          <a:endParaRPr lang="en-US" sz="2200" u="none" kern="1200" dirty="0">
            <a:solidFill>
              <a:schemeClr val="bg1"/>
            </a:solidFill>
          </a:endParaRPr>
        </a:p>
      </dsp:txBody>
      <dsp:txXfrm>
        <a:off x="625482" y="1659983"/>
        <a:ext cx="1722444" cy="1303877"/>
      </dsp:txXfrm>
    </dsp:sp>
    <dsp:sp modelId="{FFF8B543-5D97-4CF1-B652-35B7FC67A014}">
      <dsp:nvSpPr>
        <dsp:cNvPr id="0" name=""/>
        <dsp:cNvSpPr/>
      </dsp:nvSpPr>
      <dsp:spPr>
        <a:xfrm>
          <a:off x="2418464" y="3178892"/>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Names with high risk by DSI</a:t>
          </a:r>
          <a:endParaRPr lang="en-US" sz="1800" u="none" kern="1200" dirty="0"/>
        </a:p>
        <a:p>
          <a:pPr marL="171450" lvl="1" indent="-171450" algn="l" defTabSz="800100">
            <a:lnSpc>
              <a:spcPct val="90000"/>
            </a:lnSpc>
            <a:spcBef>
              <a:spcPct val="0"/>
            </a:spcBef>
            <a:spcAft>
              <a:spcPct val="15000"/>
            </a:spcAft>
            <a:buChar char="•"/>
          </a:pPr>
          <a:r>
            <a:rPr lang="en-US" sz="1800" kern="1200" dirty="0"/>
            <a:t>These names could be considered for regulatory submission, depending upon the risk tolerance of the client</a:t>
          </a:r>
          <a:r>
            <a:rPr lang="en-US" sz="1800" kern="1200" dirty="0">
              <a:solidFill>
                <a:srgbClr val="FF0000"/>
              </a:solidFill>
            </a:rPr>
            <a:t> (Remove if Janssen)</a:t>
          </a:r>
          <a:endParaRPr lang="en-US" sz="1800" u="none" kern="1200" dirty="0"/>
        </a:p>
        <a:p>
          <a:pPr marL="171450" lvl="1" indent="-171450" algn="l" defTabSz="800100">
            <a:lnSpc>
              <a:spcPct val="90000"/>
            </a:lnSpc>
            <a:spcBef>
              <a:spcPct val="0"/>
            </a:spcBef>
            <a:spcAft>
              <a:spcPct val="15000"/>
            </a:spcAft>
            <a:buChar char="•"/>
          </a:pPr>
          <a:r>
            <a:rPr lang="en-US" sz="1800" kern="1200" dirty="0">
              <a:solidFill>
                <a:srgbClr val="FF0000"/>
              </a:solidFill>
            </a:rPr>
            <a:t>These names should not be considered for regulatory submission (Janssen)</a:t>
          </a:r>
          <a:endParaRPr lang="en-US" sz="1800" u="none" kern="1200" dirty="0"/>
        </a:p>
      </dsp:txBody>
      <dsp:txXfrm>
        <a:off x="2418464" y="3359511"/>
        <a:ext cx="8673835" cy="1083713"/>
      </dsp:txXfrm>
    </dsp:sp>
    <dsp:sp modelId="{53E678D8-0E0A-4F85-9DFE-15E6538CC98E}">
      <dsp:nvSpPr>
        <dsp:cNvPr id="0" name=""/>
        <dsp:cNvSpPr/>
      </dsp:nvSpPr>
      <dsp:spPr>
        <a:xfrm>
          <a:off x="554945" y="3178892"/>
          <a:ext cx="1863518" cy="1444951"/>
        </a:xfrm>
        <a:prstGeom prst="roundRect">
          <a:avLst/>
        </a:prstGeom>
        <a:solidFill>
          <a:srgbClr val="FF0000"/>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Tertiary Tier Names</a:t>
          </a:r>
          <a:endParaRPr lang="en-US" sz="2200" u="none" kern="1200" dirty="0">
            <a:solidFill>
              <a:schemeClr val="bg1"/>
            </a:solidFill>
          </a:endParaRPr>
        </a:p>
      </dsp:txBody>
      <dsp:txXfrm>
        <a:off x="625482" y="3249429"/>
        <a:ext cx="1722444" cy="13038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F533C-2F62-456F-BCEC-502C24F766FF}">
      <dsp:nvSpPr>
        <dsp:cNvPr id="0" name=""/>
        <dsp:cNvSpPr/>
      </dsp:nvSpPr>
      <dsp:spPr>
        <a:xfrm>
          <a:off x="1778412" y="506606"/>
          <a:ext cx="3381793" cy="3381793"/>
        </a:xfrm>
        <a:prstGeom prst="blockArc">
          <a:avLst>
            <a:gd name="adj1" fmla="val 108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6FFA6A-BE44-422B-90F7-7B6DC0BB3669}">
      <dsp:nvSpPr>
        <dsp:cNvPr id="0" name=""/>
        <dsp:cNvSpPr/>
      </dsp:nvSpPr>
      <dsp:spPr>
        <a:xfrm>
          <a:off x="1778412" y="506606"/>
          <a:ext cx="3381793" cy="3381793"/>
        </a:xfrm>
        <a:prstGeom prst="blockArc">
          <a:avLst>
            <a:gd name="adj1" fmla="val 5400000"/>
            <a:gd name="adj2" fmla="val 108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38F547F-90C2-4903-95FF-B3DDFB150733}">
      <dsp:nvSpPr>
        <dsp:cNvPr id="0" name=""/>
        <dsp:cNvSpPr/>
      </dsp:nvSpPr>
      <dsp:spPr>
        <a:xfrm>
          <a:off x="1778412" y="506606"/>
          <a:ext cx="3381793" cy="3381793"/>
        </a:xfrm>
        <a:prstGeom prst="blockArc">
          <a:avLst>
            <a:gd name="adj1" fmla="val 0"/>
            <a:gd name="adj2" fmla="val 54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B7638E-ACD5-4AD1-8338-79A7BA9589DA}">
      <dsp:nvSpPr>
        <dsp:cNvPr id="0" name=""/>
        <dsp:cNvSpPr/>
      </dsp:nvSpPr>
      <dsp:spPr>
        <a:xfrm>
          <a:off x="1778412" y="506606"/>
          <a:ext cx="3381793" cy="3381793"/>
        </a:xfrm>
        <a:prstGeom prst="blockArc">
          <a:avLst>
            <a:gd name="adj1" fmla="val 16200000"/>
            <a:gd name="adj2" fmla="val 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447545-A249-4962-9E4A-E39F1A11FA9D}">
      <dsp:nvSpPr>
        <dsp:cNvPr id="0" name=""/>
        <dsp:cNvSpPr/>
      </dsp:nvSpPr>
      <dsp:spPr>
        <a:xfrm>
          <a:off x="2523296" y="1251490"/>
          <a:ext cx="1892024" cy="1892024"/>
        </a:xfrm>
        <a:prstGeom prst="ellipse">
          <a:avLst/>
        </a:prstGeom>
        <a:solidFill>
          <a:srgbClr val="2853AA"/>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i="1" kern="1200" dirty="0"/>
            <a:t>Distinctiveness</a:t>
          </a:r>
          <a:endParaRPr lang="en-US" sz="1400" kern="1200" dirty="0"/>
        </a:p>
      </dsp:txBody>
      <dsp:txXfrm>
        <a:off x="2800376" y="1528570"/>
        <a:ext cx="1337864" cy="1337864"/>
      </dsp:txXfrm>
    </dsp:sp>
    <dsp:sp modelId="{940F1226-2022-4673-95AF-24832A6975E2}">
      <dsp:nvSpPr>
        <dsp:cNvPr id="0" name=""/>
        <dsp:cNvSpPr/>
      </dsp:nvSpPr>
      <dsp:spPr>
        <a:xfrm>
          <a:off x="2816097" y="-107413"/>
          <a:ext cx="1306421" cy="1306421"/>
        </a:xfrm>
        <a:prstGeom prst="ellipse">
          <a:avLst/>
        </a:prstGeom>
        <a:solidFill>
          <a:srgbClr val="1D3C7C"/>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Fit to Concept</a:t>
          </a:r>
        </a:p>
        <a:p>
          <a:pPr marL="0" lvl="0" indent="0" algn="ctr" defTabSz="444500">
            <a:lnSpc>
              <a:spcPct val="90000"/>
            </a:lnSpc>
            <a:spcBef>
              <a:spcPct val="0"/>
            </a:spcBef>
            <a:spcAft>
              <a:spcPct val="35000"/>
            </a:spcAft>
            <a:buNone/>
          </a:pPr>
          <a:r>
            <a:rPr lang="en-US" sz="1000" b="1" i="1" kern="1200" dirty="0"/>
            <a:t>10%</a:t>
          </a:r>
          <a:endParaRPr lang="en-US" sz="1000" kern="1200" dirty="0"/>
        </a:p>
      </dsp:txBody>
      <dsp:txXfrm>
        <a:off x="3007418" y="83908"/>
        <a:ext cx="923779" cy="923779"/>
      </dsp:txXfrm>
    </dsp:sp>
    <dsp:sp modelId="{B82E234B-5836-4147-9FAB-E4EAF709B99E}">
      <dsp:nvSpPr>
        <dsp:cNvPr id="0" name=""/>
        <dsp:cNvSpPr/>
      </dsp:nvSpPr>
      <dsp:spPr>
        <a:xfrm>
          <a:off x="4467319" y="1543807"/>
          <a:ext cx="1307390" cy="1307390"/>
        </a:xfrm>
        <a:prstGeom prst="ellipse">
          <a:avLst/>
        </a:prstGeom>
        <a:solidFill>
          <a:srgbClr val="009D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Memorability</a:t>
          </a:r>
        </a:p>
        <a:p>
          <a:pPr marL="0" lvl="0" indent="0" algn="ctr" defTabSz="444500">
            <a:lnSpc>
              <a:spcPct val="90000"/>
            </a:lnSpc>
            <a:spcBef>
              <a:spcPct val="0"/>
            </a:spcBef>
            <a:spcAft>
              <a:spcPct val="35000"/>
            </a:spcAft>
            <a:buNone/>
          </a:pPr>
          <a:r>
            <a:rPr lang="en-US" sz="1000" b="1" i="1" kern="1200" dirty="0"/>
            <a:t>30%</a:t>
          </a:r>
          <a:endParaRPr lang="en-US" sz="1000" kern="1200" dirty="0"/>
        </a:p>
      </dsp:txBody>
      <dsp:txXfrm>
        <a:off x="4658782" y="1735270"/>
        <a:ext cx="924464" cy="924464"/>
      </dsp:txXfrm>
    </dsp:sp>
    <dsp:sp modelId="{763DEA63-B9DB-4AD3-B7CE-4D293A2E8DDF}">
      <dsp:nvSpPr>
        <dsp:cNvPr id="0" name=""/>
        <dsp:cNvSpPr/>
      </dsp:nvSpPr>
      <dsp:spPr>
        <a:xfrm>
          <a:off x="2816097" y="3195997"/>
          <a:ext cx="1306421" cy="1306421"/>
        </a:xfrm>
        <a:prstGeom prst="ellipse">
          <a:avLst/>
        </a:prstGeom>
        <a:solidFill>
          <a:srgbClr val="0BD0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Personal Preferences</a:t>
          </a:r>
        </a:p>
        <a:p>
          <a:pPr marL="0" lvl="0" indent="0" algn="ctr" defTabSz="444500">
            <a:lnSpc>
              <a:spcPct val="90000"/>
            </a:lnSpc>
            <a:spcBef>
              <a:spcPct val="0"/>
            </a:spcBef>
            <a:spcAft>
              <a:spcPct val="35000"/>
            </a:spcAft>
            <a:buNone/>
          </a:pPr>
          <a:r>
            <a:rPr lang="en-US" sz="1000" b="1" i="1" kern="1200" dirty="0"/>
            <a:t>40%</a:t>
          </a:r>
          <a:endParaRPr lang="en-US" sz="1000" kern="1200" dirty="0"/>
        </a:p>
      </dsp:txBody>
      <dsp:txXfrm>
        <a:off x="3007418" y="3387318"/>
        <a:ext cx="923779" cy="923779"/>
      </dsp:txXfrm>
    </dsp:sp>
    <dsp:sp modelId="{CC82A852-BC50-4913-ACF5-524A4F9BA455}">
      <dsp:nvSpPr>
        <dsp:cNvPr id="0" name=""/>
        <dsp:cNvSpPr/>
      </dsp:nvSpPr>
      <dsp:spPr>
        <a:xfrm>
          <a:off x="1164392" y="1544292"/>
          <a:ext cx="1306421" cy="1306421"/>
        </a:xfrm>
        <a:prstGeom prst="ellipse">
          <a:avLst/>
        </a:prstGeom>
        <a:solidFill>
          <a:srgbClr val="10CF9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Attribute Evaluations (Aggregate)</a:t>
          </a:r>
        </a:p>
        <a:p>
          <a:pPr marL="0" lvl="0" indent="0" algn="ctr" defTabSz="444500">
            <a:lnSpc>
              <a:spcPct val="90000"/>
            </a:lnSpc>
            <a:spcBef>
              <a:spcPct val="0"/>
            </a:spcBef>
            <a:spcAft>
              <a:spcPct val="35000"/>
            </a:spcAft>
            <a:buNone/>
          </a:pPr>
          <a:r>
            <a:rPr lang="en-US" sz="1000" b="1" i="1" kern="1200" dirty="0"/>
            <a:t>20%</a:t>
          </a:r>
          <a:endParaRPr lang="en-US" sz="1000" kern="1200" dirty="0"/>
        </a:p>
      </dsp:txBody>
      <dsp:txXfrm>
        <a:off x="1355713" y="1735613"/>
        <a:ext cx="923779" cy="9237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F533C-2F62-456F-BCEC-502C24F766FF}">
      <dsp:nvSpPr>
        <dsp:cNvPr id="0" name=""/>
        <dsp:cNvSpPr/>
      </dsp:nvSpPr>
      <dsp:spPr>
        <a:xfrm>
          <a:off x="1778412" y="506606"/>
          <a:ext cx="3381793" cy="3381793"/>
        </a:xfrm>
        <a:prstGeom prst="blockArc">
          <a:avLst>
            <a:gd name="adj1" fmla="val 108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6FFA6A-BE44-422B-90F7-7B6DC0BB3669}">
      <dsp:nvSpPr>
        <dsp:cNvPr id="0" name=""/>
        <dsp:cNvSpPr/>
      </dsp:nvSpPr>
      <dsp:spPr>
        <a:xfrm>
          <a:off x="1778412" y="506606"/>
          <a:ext cx="3381793" cy="3381793"/>
        </a:xfrm>
        <a:prstGeom prst="blockArc">
          <a:avLst>
            <a:gd name="adj1" fmla="val 5400000"/>
            <a:gd name="adj2" fmla="val 108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38F547F-90C2-4903-95FF-B3DDFB150733}">
      <dsp:nvSpPr>
        <dsp:cNvPr id="0" name=""/>
        <dsp:cNvSpPr/>
      </dsp:nvSpPr>
      <dsp:spPr>
        <a:xfrm>
          <a:off x="1778412" y="506606"/>
          <a:ext cx="3381793" cy="3381793"/>
        </a:xfrm>
        <a:prstGeom prst="blockArc">
          <a:avLst>
            <a:gd name="adj1" fmla="val 0"/>
            <a:gd name="adj2" fmla="val 54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B7638E-ACD5-4AD1-8338-79A7BA9589DA}">
      <dsp:nvSpPr>
        <dsp:cNvPr id="0" name=""/>
        <dsp:cNvSpPr/>
      </dsp:nvSpPr>
      <dsp:spPr>
        <a:xfrm>
          <a:off x="1778412" y="506606"/>
          <a:ext cx="3381793" cy="3381793"/>
        </a:xfrm>
        <a:prstGeom prst="blockArc">
          <a:avLst>
            <a:gd name="adj1" fmla="val 16200000"/>
            <a:gd name="adj2" fmla="val 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447545-A249-4962-9E4A-E39F1A11FA9D}">
      <dsp:nvSpPr>
        <dsp:cNvPr id="0" name=""/>
        <dsp:cNvSpPr/>
      </dsp:nvSpPr>
      <dsp:spPr>
        <a:xfrm>
          <a:off x="2524735" y="1252929"/>
          <a:ext cx="1889147" cy="1889147"/>
        </a:xfrm>
        <a:prstGeom prst="ellipse">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i="1" kern="1200" dirty="0"/>
            <a:t>Strategic/</a:t>
          </a:r>
        </a:p>
        <a:p>
          <a:pPr marL="0" lvl="0" indent="0" algn="ctr" defTabSz="622300">
            <a:lnSpc>
              <a:spcPct val="90000"/>
            </a:lnSpc>
            <a:spcBef>
              <a:spcPct val="0"/>
            </a:spcBef>
            <a:spcAft>
              <a:spcPct val="35000"/>
            </a:spcAft>
            <a:buNone/>
          </a:pPr>
          <a:r>
            <a:rPr lang="en-US" sz="1400" b="1" i="1" kern="1200" dirty="0"/>
            <a:t>Marketing</a:t>
          </a:r>
          <a:endParaRPr lang="en-US" sz="1400" kern="1200" dirty="0"/>
        </a:p>
      </dsp:txBody>
      <dsp:txXfrm>
        <a:off x="2801394" y="1529588"/>
        <a:ext cx="1335829" cy="1335829"/>
      </dsp:txXfrm>
    </dsp:sp>
    <dsp:sp modelId="{940F1226-2022-4673-95AF-24832A6975E2}">
      <dsp:nvSpPr>
        <dsp:cNvPr id="0" name=""/>
        <dsp:cNvSpPr/>
      </dsp:nvSpPr>
      <dsp:spPr>
        <a:xfrm>
          <a:off x="2816097" y="-107413"/>
          <a:ext cx="1306421" cy="1306421"/>
        </a:xfrm>
        <a:prstGeom prst="ellipse">
          <a:avLst/>
        </a:prstGeom>
        <a:solidFill>
          <a:srgbClr val="1D3C7C"/>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Fit to Concept</a:t>
          </a:r>
        </a:p>
        <a:p>
          <a:pPr marL="0" lvl="0" indent="0" algn="ctr" defTabSz="444500">
            <a:lnSpc>
              <a:spcPct val="90000"/>
            </a:lnSpc>
            <a:spcBef>
              <a:spcPct val="0"/>
            </a:spcBef>
            <a:spcAft>
              <a:spcPct val="35000"/>
            </a:spcAft>
            <a:buNone/>
          </a:pPr>
          <a:r>
            <a:rPr lang="en-US" sz="1000" b="1" i="1" kern="1200" dirty="0"/>
            <a:t>40%</a:t>
          </a:r>
          <a:endParaRPr lang="en-US" sz="1000" kern="1200" dirty="0"/>
        </a:p>
      </dsp:txBody>
      <dsp:txXfrm>
        <a:off x="3007418" y="83908"/>
        <a:ext cx="923779" cy="923779"/>
      </dsp:txXfrm>
    </dsp:sp>
    <dsp:sp modelId="{B82E234B-5836-4147-9FAB-E4EAF709B99E}">
      <dsp:nvSpPr>
        <dsp:cNvPr id="0" name=""/>
        <dsp:cNvSpPr/>
      </dsp:nvSpPr>
      <dsp:spPr>
        <a:xfrm>
          <a:off x="4467319" y="1543807"/>
          <a:ext cx="1307390" cy="1307390"/>
        </a:xfrm>
        <a:prstGeom prst="ellipse">
          <a:avLst/>
        </a:prstGeom>
        <a:solidFill>
          <a:srgbClr val="009D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Memorability</a:t>
          </a:r>
        </a:p>
        <a:p>
          <a:pPr marL="0" lvl="0" indent="0" algn="ctr" defTabSz="444500">
            <a:lnSpc>
              <a:spcPct val="90000"/>
            </a:lnSpc>
            <a:spcBef>
              <a:spcPct val="0"/>
            </a:spcBef>
            <a:spcAft>
              <a:spcPct val="35000"/>
            </a:spcAft>
            <a:buNone/>
          </a:pPr>
          <a:r>
            <a:rPr lang="en-US" sz="1000" b="1" i="1" kern="1200" dirty="0"/>
            <a:t>15%</a:t>
          </a:r>
          <a:endParaRPr lang="en-US" sz="1000" kern="1200" dirty="0"/>
        </a:p>
      </dsp:txBody>
      <dsp:txXfrm>
        <a:off x="4658782" y="1735270"/>
        <a:ext cx="924464" cy="924464"/>
      </dsp:txXfrm>
    </dsp:sp>
    <dsp:sp modelId="{763DEA63-B9DB-4AD3-B7CE-4D293A2E8DDF}">
      <dsp:nvSpPr>
        <dsp:cNvPr id="0" name=""/>
        <dsp:cNvSpPr/>
      </dsp:nvSpPr>
      <dsp:spPr>
        <a:xfrm>
          <a:off x="2816097" y="3195997"/>
          <a:ext cx="1306421" cy="1306421"/>
        </a:xfrm>
        <a:prstGeom prst="ellipse">
          <a:avLst/>
        </a:prstGeom>
        <a:solidFill>
          <a:srgbClr val="0BD0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Personal Preferences</a:t>
          </a:r>
        </a:p>
        <a:p>
          <a:pPr marL="0" lvl="0" indent="0" algn="ctr" defTabSz="444500">
            <a:lnSpc>
              <a:spcPct val="90000"/>
            </a:lnSpc>
            <a:spcBef>
              <a:spcPct val="0"/>
            </a:spcBef>
            <a:spcAft>
              <a:spcPct val="35000"/>
            </a:spcAft>
            <a:buNone/>
          </a:pPr>
          <a:r>
            <a:rPr lang="en-US" sz="1000" b="1" i="1" kern="1200" dirty="0"/>
            <a:t>15%</a:t>
          </a:r>
          <a:endParaRPr lang="en-US" sz="1000" kern="1200" dirty="0"/>
        </a:p>
      </dsp:txBody>
      <dsp:txXfrm>
        <a:off x="3007418" y="3387318"/>
        <a:ext cx="923779" cy="923779"/>
      </dsp:txXfrm>
    </dsp:sp>
    <dsp:sp modelId="{CC82A852-BC50-4913-ACF5-524A4F9BA455}">
      <dsp:nvSpPr>
        <dsp:cNvPr id="0" name=""/>
        <dsp:cNvSpPr/>
      </dsp:nvSpPr>
      <dsp:spPr>
        <a:xfrm>
          <a:off x="1164392" y="1544292"/>
          <a:ext cx="1306421" cy="1306421"/>
        </a:xfrm>
        <a:prstGeom prst="ellipse">
          <a:avLst/>
        </a:prstGeom>
        <a:solidFill>
          <a:srgbClr val="10CF9B"/>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i="1" kern="1200" dirty="0"/>
            <a:t>Attribute Evaluations (Aggregate)</a:t>
          </a:r>
        </a:p>
        <a:p>
          <a:pPr marL="0" lvl="0" indent="0" algn="ctr" defTabSz="444500">
            <a:lnSpc>
              <a:spcPct val="90000"/>
            </a:lnSpc>
            <a:spcBef>
              <a:spcPct val="0"/>
            </a:spcBef>
            <a:spcAft>
              <a:spcPct val="35000"/>
            </a:spcAft>
            <a:buNone/>
          </a:pPr>
          <a:r>
            <a:rPr lang="en-US" sz="1000" b="1" i="1" kern="1200" dirty="0"/>
            <a:t>30%</a:t>
          </a:r>
          <a:endParaRPr lang="en-US" sz="1000" kern="1200" dirty="0"/>
        </a:p>
      </dsp:txBody>
      <dsp:txXfrm>
        <a:off x="1355713" y="1735613"/>
        <a:ext cx="923779" cy="9237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6890A5-54EC-465E-9141-5D5E08C8E0F9}">
      <dsp:nvSpPr>
        <dsp:cNvPr id="0" name=""/>
        <dsp:cNvSpPr/>
      </dsp:nvSpPr>
      <dsp:spPr>
        <a:xfrm rot="5400000">
          <a:off x="5497563" y="-2752664"/>
          <a:ext cx="784640" cy="64902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ctr" defTabSz="800100">
            <a:lnSpc>
              <a:spcPct val="90000"/>
            </a:lnSpc>
            <a:spcBef>
              <a:spcPct val="0"/>
            </a:spcBef>
            <a:spcAft>
              <a:spcPct val="15000"/>
            </a:spcAft>
            <a:buFontTx/>
            <a:buNone/>
          </a:pPr>
          <a:endParaRPr lang="en-US" sz="1800" kern="1200" dirty="0"/>
        </a:p>
      </dsp:txBody>
      <dsp:txXfrm rot="-5400000">
        <a:off x="2644780" y="138422"/>
        <a:ext cx="6451905" cy="708034"/>
      </dsp:txXfrm>
    </dsp:sp>
    <dsp:sp modelId="{8659E486-D5F3-4457-92E2-6312D37B428C}">
      <dsp:nvSpPr>
        <dsp:cNvPr id="0" name=""/>
        <dsp:cNvSpPr/>
      </dsp:nvSpPr>
      <dsp:spPr>
        <a:xfrm>
          <a:off x="1005961" y="2039"/>
          <a:ext cx="1638818" cy="980801"/>
        </a:xfrm>
        <a:prstGeom prst="roundRect">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Attribute #1</a:t>
          </a:r>
        </a:p>
      </dsp:txBody>
      <dsp:txXfrm>
        <a:off x="1053840" y="49918"/>
        <a:ext cx="1543060" cy="885043"/>
      </dsp:txXfrm>
    </dsp:sp>
    <dsp:sp modelId="{76334FB1-1DE6-48BC-9269-487348C70E72}">
      <dsp:nvSpPr>
        <dsp:cNvPr id="0" name=""/>
        <dsp:cNvSpPr/>
      </dsp:nvSpPr>
      <dsp:spPr>
        <a:xfrm rot="5400000">
          <a:off x="5497563" y="-1722823"/>
          <a:ext cx="784640" cy="64902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ctr" defTabSz="800100">
            <a:lnSpc>
              <a:spcPct val="90000"/>
            </a:lnSpc>
            <a:spcBef>
              <a:spcPct val="0"/>
            </a:spcBef>
            <a:spcAft>
              <a:spcPct val="15000"/>
            </a:spcAft>
            <a:buFontTx/>
            <a:buNone/>
          </a:pPr>
          <a:endParaRPr lang="en-US" sz="1800" kern="1200" dirty="0"/>
        </a:p>
      </dsp:txBody>
      <dsp:txXfrm rot="-5400000">
        <a:off x="2644780" y="1168263"/>
        <a:ext cx="6451905" cy="708034"/>
      </dsp:txXfrm>
    </dsp:sp>
    <dsp:sp modelId="{042FEE4A-5787-4DD3-93F7-43761C04A715}">
      <dsp:nvSpPr>
        <dsp:cNvPr id="0" name=""/>
        <dsp:cNvSpPr/>
      </dsp:nvSpPr>
      <dsp:spPr>
        <a:xfrm>
          <a:off x="1005961" y="1031880"/>
          <a:ext cx="1638818" cy="980801"/>
        </a:xfrm>
        <a:prstGeom prst="roundRect">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Attribute #2</a:t>
          </a:r>
        </a:p>
      </dsp:txBody>
      <dsp:txXfrm>
        <a:off x="1053840" y="1079759"/>
        <a:ext cx="1543060" cy="885043"/>
      </dsp:txXfrm>
    </dsp:sp>
    <dsp:sp modelId="{0DCC9954-5477-4827-BB56-01E8CB6C5EB7}">
      <dsp:nvSpPr>
        <dsp:cNvPr id="0" name=""/>
        <dsp:cNvSpPr/>
      </dsp:nvSpPr>
      <dsp:spPr>
        <a:xfrm rot="5400000">
          <a:off x="5497563" y="-692981"/>
          <a:ext cx="784640" cy="64902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ctr" defTabSz="800100">
            <a:lnSpc>
              <a:spcPct val="90000"/>
            </a:lnSpc>
            <a:spcBef>
              <a:spcPct val="0"/>
            </a:spcBef>
            <a:spcAft>
              <a:spcPct val="15000"/>
            </a:spcAft>
            <a:buFontTx/>
            <a:buNone/>
          </a:pPr>
          <a:endParaRPr lang="en-US" sz="1800" kern="1200" dirty="0"/>
        </a:p>
      </dsp:txBody>
      <dsp:txXfrm rot="-5400000">
        <a:off x="2644780" y="2198105"/>
        <a:ext cx="6451905" cy="708034"/>
      </dsp:txXfrm>
    </dsp:sp>
    <dsp:sp modelId="{82904290-4735-4EC2-BD3D-4608B58995E0}">
      <dsp:nvSpPr>
        <dsp:cNvPr id="0" name=""/>
        <dsp:cNvSpPr/>
      </dsp:nvSpPr>
      <dsp:spPr>
        <a:xfrm>
          <a:off x="1005961" y="2061721"/>
          <a:ext cx="1638818" cy="980801"/>
        </a:xfrm>
        <a:prstGeom prst="roundRect">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Attribute #3</a:t>
          </a:r>
        </a:p>
      </dsp:txBody>
      <dsp:txXfrm>
        <a:off x="1053840" y="2109600"/>
        <a:ext cx="1543060" cy="885043"/>
      </dsp:txXfrm>
    </dsp:sp>
    <dsp:sp modelId="{6BD7444A-971D-4C3D-8BDD-80F0AD50B34B}">
      <dsp:nvSpPr>
        <dsp:cNvPr id="0" name=""/>
        <dsp:cNvSpPr/>
      </dsp:nvSpPr>
      <dsp:spPr>
        <a:xfrm rot="5400000">
          <a:off x="5497563" y="336859"/>
          <a:ext cx="784640" cy="64902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ctr" defTabSz="800100">
            <a:lnSpc>
              <a:spcPct val="90000"/>
            </a:lnSpc>
            <a:spcBef>
              <a:spcPct val="0"/>
            </a:spcBef>
            <a:spcAft>
              <a:spcPct val="15000"/>
            </a:spcAft>
            <a:buFontTx/>
            <a:buNone/>
          </a:pPr>
          <a:endParaRPr lang="en-US" sz="1800" kern="1200" dirty="0"/>
        </a:p>
      </dsp:txBody>
      <dsp:txXfrm rot="-5400000">
        <a:off x="2644780" y="3227946"/>
        <a:ext cx="6451905" cy="708034"/>
      </dsp:txXfrm>
    </dsp:sp>
    <dsp:sp modelId="{D90EE059-3141-43A0-A47B-02BCD67A9E49}">
      <dsp:nvSpPr>
        <dsp:cNvPr id="0" name=""/>
        <dsp:cNvSpPr/>
      </dsp:nvSpPr>
      <dsp:spPr>
        <a:xfrm>
          <a:off x="1005961" y="3091562"/>
          <a:ext cx="1638818" cy="980801"/>
        </a:xfrm>
        <a:prstGeom prst="roundRect">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Attribute #4</a:t>
          </a:r>
        </a:p>
      </dsp:txBody>
      <dsp:txXfrm>
        <a:off x="1053840" y="3139441"/>
        <a:ext cx="1543060" cy="885043"/>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018781-FBF9-354C-A025-C49C596164BA}" type="datetimeFigureOut">
              <a:rPr lang="en-US" smtClean="0"/>
              <a:t>11/14/2024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8F4EF74-8826-BD43-B880-7A8566D08AFF}" type="slidenum">
              <a:rPr lang="en-US" smtClean="0"/>
              <a:t>‹#›</a:t>
            </a:fld>
            <a:endParaRPr lang="en-US"/>
          </a:p>
        </p:txBody>
      </p:sp>
    </p:spTree>
    <p:extLst>
      <p:ext uri="{BB962C8B-B14F-4D97-AF65-F5344CB8AC3E}">
        <p14:creationId xmlns:p14="http://schemas.microsoft.com/office/powerpoint/2010/main" val="24624075"/>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tiff>
</file>

<file path=ppt/media/image20.jpg>
</file>

<file path=ppt/media/image21.png>
</file>

<file path=ppt/media/image22.svg>
</file>

<file path=ppt/media/image3.png>
</file>

<file path=ppt/media/image4.pn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8FFD40-13C9-7B48-A0BE-E251E1E33FE5}" type="datetimeFigureOut">
              <a:rPr lang="en-US" smtClean="0"/>
              <a:t>11/14/2024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8E2375-F1B1-284C-A827-B0E603FDBDD8}" type="slidenum">
              <a:rPr lang="en-US" smtClean="0"/>
              <a:t>‹#›</a:t>
            </a:fld>
            <a:endParaRPr lang="en-US"/>
          </a:p>
        </p:txBody>
      </p:sp>
    </p:spTree>
    <p:extLst>
      <p:ext uri="{BB962C8B-B14F-4D97-AF65-F5344CB8AC3E}">
        <p14:creationId xmlns:p14="http://schemas.microsoft.com/office/powerpoint/2010/main" val="938444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Page 2">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elcome Message 1">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CFA20C2D-AD9D-4149-BEF0-3905782D8B48}"/>
              </a:ext>
            </a:extLst>
          </p:cNvPr>
          <p:cNvSpPr>
            <a:spLocks noGrp="1"/>
          </p:cNvSpPr>
          <p:nvPr>
            <p:ph type="pic" sz="quarter" idx="12"/>
          </p:nvPr>
        </p:nvSpPr>
        <p:spPr>
          <a:xfrm>
            <a:off x="0" y="-12493"/>
            <a:ext cx="12192000"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Picture Placeholder 8">
            <a:extLst>
              <a:ext uri="{FF2B5EF4-FFF2-40B4-BE49-F238E27FC236}">
                <a16:creationId xmlns:a16="http://schemas.microsoft.com/office/drawing/2014/main" id="{F246201C-0AB2-4864-9B5B-356A50CB1EFB}"/>
              </a:ext>
            </a:extLst>
          </p:cNvPr>
          <p:cNvSpPr>
            <a:spLocks noGrp="1"/>
          </p:cNvSpPr>
          <p:nvPr>
            <p:ph type="pic" sz="quarter" idx="13"/>
          </p:nvPr>
        </p:nvSpPr>
        <p:spPr>
          <a:xfrm>
            <a:off x="7109138" y="1049628"/>
            <a:ext cx="3870101" cy="47523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Title 5">
            <a:extLst>
              <a:ext uri="{FF2B5EF4-FFF2-40B4-BE49-F238E27FC236}">
                <a16:creationId xmlns:a16="http://schemas.microsoft.com/office/drawing/2014/main" id="{70D0D4DA-AE70-4CF8-80F2-1FEB9708B12C}"/>
              </a:ext>
            </a:extLst>
          </p:cNvPr>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26538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2"/>
                                        </p:tgtEl>
                                      </p:cBhvr>
                                      <p:by x="105000" y="105000"/>
                                    </p:animScale>
                                  </p:childTnLst>
                                </p:cTn>
                              </p:par>
                              <p:par>
                                <p:cTn id="10" presetID="2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200"/>
                                  </p:stCondLst>
                                  <p:childTnLst>
                                    <p:animScale>
                                      <p:cBhvr>
                                        <p:cTn id="14"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 grpId="0" animBg="1"/>
      <p:bldP spid="6" grpId="1"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Welcome Message 2">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12498C75-C0F3-900B-8928-C2885AB05A61}"/>
              </a:ext>
            </a:extLst>
          </p:cNvPr>
          <p:cNvSpPr>
            <a:spLocks noGrp="1"/>
          </p:cNvSpPr>
          <p:nvPr>
            <p:ph type="pic" sz="quarter" idx="13"/>
          </p:nvPr>
        </p:nvSpPr>
        <p:spPr>
          <a:xfrm>
            <a:off x="1019175" y="1125538"/>
            <a:ext cx="5076825" cy="494041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271532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elcome Message 3">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407A4DB-9FA4-8F2C-D340-59AE231D9E0B}"/>
              </a:ext>
            </a:extLst>
          </p:cNvPr>
          <p:cNvSpPr>
            <a:spLocks noGrp="1"/>
          </p:cNvSpPr>
          <p:nvPr>
            <p:ph type="pic" sz="quarter" idx="13"/>
          </p:nvPr>
        </p:nvSpPr>
        <p:spPr>
          <a:xfrm>
            <a:off x="5801932" y="2331747"/>
            <a:ext cx="5370893" cy="3322749"/>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5581A5A-F8E3-2F61-F0ED-B38F67AAF395}"/>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48493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B4E1AB4A-53EA-A484-D01F-C1423CB8FA0F}"/>
              </a:ext>
            </a:extLst>
          </p:cNvPr>
          <p:cNvSpPr>
            <a:spLocks noGrp="1"/>
          </p:cNvSpPr>
          <p:nvPr>
            <p:ph type="pic" sz="quarter" idx="13"/>
          </p:nvPr>
        </p:nvSpPr>
        <p:spPr>
          <a:xfrm>
            <a:off x="4417454" y="936222"/>
            <a:ext cx="3573887" cy="5337578"/>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586495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2"/>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vent Agenda">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2DD5F6B2-D6AD-5E5A-B91D-59EEC8F51C06}"/>
              </a:ext>
            </a:extLst>
          </p:cNvPr>
          <p:cNvSpPr>
            <a:spLocks noGrp="1"/>
          </p:cNvSpPr>
          <p:nvPr>
            <p:ph type="pic" sz="quarter" idx="13"/>
          </p:nvPr>
        </p:nvSpPr>
        <p:spPr>
          <a:xfrm>
            <a:off x="473074" y="1956327"/>
            <a:ext cx="4413885" cy="2945346"/>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15700477-E30F-700A-77D6-C61517E9BDD2}"/>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574246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750"/>
                                        <p:tgtEl>
                                          <p:spTgt spid="5"/>
                                        </p:tgtEl>
                                      </p:cBhvr>
                                    </p:animEffect>
                                  </p:childTnLst>
                                </p:cTn>
                              </p:par>
                              <p:par>
                                <p:cTn id="8" presetID="42" presetClass="path" presetSubtype="0" accel="49333" decel="50667" fill="hold" grpId="1" nodeType="withEffect">
                                  <p:stCondLst>
                                    <p:cond delay="0"/>
                                  </p:stCondLst>
                                  <p:childTnLst>
                                    <p:animMotion origin="layout" path="M -6.25E-7 2.59259E-6 L 0.11797 0.00023 " pathEditMode="relative" rAng="0" ptsTypes="AA">
                                      <p:cBhvr>
                                        <p:cTn id="9" dur="1000" spd="-100000" fill="hold"/>
                                        <p:tgtEl>
                                          <p:spTgt spid="5"/>
                                        </p:tgtEl>
                                        <p:attrNameLst>
                                          <p:attrName>ppt_x</p:attrName>
                                          <p:attrName>ppt_y</p:attrName>
                                        </p:attrNameLst>
                                      </p:cBhvr>
                                      <p:rCtr x="58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essage for the CEO">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6E227BF-C543-FA10-03B8-C62FC332B1FD}"/>
              </a:ext>
            </a:extLst>
          </p:cNvPr>
          <p:cNvSpPr>
            <a:spLocks noGrp="1"/>
          </p:cNvSpPr>
          <p:nvPr>
            <p:ph type="pic" sz="quarter" idx="13"/>
          </p:nvPr>
        </p:nvSpPr>
        <p:spPr>
          <a:xfrm>
            <a:off x="0" y="0"/>
            <a:ext cx="46101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641345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EO Message 2">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011874B-C9A9-4AF7-B7F2-66B55CE703EE}"/>
              </a:ext>
            </a:extLst>
          </p:cNvPr>
          <p:cNvSpPr>
            <a:spLocks noGrp="1"/>
          </p:cNvSpPr>
          <p:nvPr>
            <p:ph type="pic" sz="quarter" idx="13"/>
          </p:nvPr>
        </p:nvSpPr>
        <p:spPr>
          <a:xfrm>
            <a:off x="5225222" y="1305753"/>
            <a:ext cx="1741555" cy="1741555"/>
          </a:xfrm>
          <a:custGeom>
            <a:avLst/>
            <a:gdLst>
              <a:gd name="connsiteX0" fmla="*/ 682375 w 1364750"/>
              <a:gd name="connsiteY0" fmla="*/ 0 h 1364750"/>
              <a:gd name="connsiteX1" fmla="*/ 1364750 w 1364750"/>
              <a:gd name="connsiteY1" fmla="*/ 682375 h 1364750"/>
              <a:gd name="connsiteX2" fmla="*/ 682375 w 1364750"/>
              <a:gd name="connsiteY2" fmla="*/ 1364750 h 1364750"/>
              <a:gd name="connsiteX3" fmla="*/ 0 w 1364750"/>
              <a:gd name="connsiteY3" fmla="*/ 682375 h 1364750"/>
              <a:gd name="connsiteX4" fmla="*/ 682375 w 1364750"/>
              <a:gd name="connsiteY4" fmla="*/ 0 h 1364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4750" h="1364750">
                <a:moveTo>
                  <a:pt x="682375" y="0"/>
                </a:moveTo>
                <a:cubicBezTo>
                  <a:pt x="1059240" y="0"/>
                  <a:pt x="1364750" y="305510"/>
                  <a:pt x="1364750" y="682375"/>
                </a:cubicBezTo>
                <a:cubicBezTo>
                  <a:pt x="1364750" y="1059240"/>
                  <a:pt x="1059240" y="1364750"/>
                  <a:pt x="682375" y="1364750"/>
                </a:cubicBezTo>
                <a:cubicBezTo>
                  <a:pt x="305510" y="1364750"/>
                  <a:pt x="0" y="1059240"/>
                  <a:pt x="0" y="682375"/>
                </a:cubicBezTo>
                <a:cubicBezTo>
                  <a:pt x="0" y="305510"/>
                  <a:pt x="305510" y="0"/>
                  <a:pt x="682375" y="0"/>
                </a:cubicBezTo>
                <a:close/>
              </a:path>
            </a:pathLst>
          </a:cu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2868342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bout Us 1">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D87BFF96-783D-4815-AC98-24BBE626F117}"/>
              </a:ext>
            </a:extLst>
          </p:cNvPr>
          <p:cNvSpPr>
            <a:spLocks noGrp="1"/>
          </p:cNvSpPr>
          <p:nvPr>
            <p:ph type="pic" sz="quarter" idx="12"/>
          </p:nvPr>
        </p:nvSpPr>
        <p:spPr>
          <a:xfrm>
            <a:off x="4914898" y="-12493"/>
            <a:ext cx="7277101"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0391B8AC-6293-F42E-A078-D44AA9942013}"/>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43058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bout us 2">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51BF190C-8167-8441-41CB-CE9BD65FEEF6}"/>
              </a:ext>
            </a:extLst>
          </p:cNvPr>
          <p:cNvSpPr>
            <a:spLocks noGrp="1"/>
          </p:cNvSpPr>
          <p:nvPr>
            <p:ph type="pic" sz="quarter" idx="13"/>
          </p:nvPr>
        </p:nvSpPr>
        <p:spPr>
          <a:xfrm>
            <a:off x="7502524" y="1654810"/>
            <a:ext cx="4019549" cy="35483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6B4B4AA-B02E-05C4-0B1D-B020977908D3}"/>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11056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8C06E91-68B5-C33A-F5AC-DE80D7424F47}"/>
              </a:ext>
            </a:extLst>
          </p:cNvPr>
          <p:cNvSpPr>
            <a:spLocks noGrp="1"/>
          </p:cNvSpPr>
          <p:nvPr>
            <p:ph type="pic" sz="quarter" idx="13"/>
          </p:nvPr>
        </p:nvSpPr>
        <p:spPr>
          <a:xfrm>
            <a:off x="8100060" y="0"/>
            <a:ext cx="409194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9E57C10-2D36-32EC-0251-2AF10EBA69D7}"/>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142203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8" y="606287"/>
            <a:ext cx="11725137"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Tree>
    <p:extLst>
      <p:ext uri="{BB962C8B-B14F-4D97-AF65-F5344CB8AC3E}">
        <p14:creationId xmlns:p14="http://schemas.microsoft.com/office/powerpoint/2010/main" val="310810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Image Layout">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59129A1-44C4-09BE-1CEB-890E758A74E7}"/>
              </a:ext>
            </a:extLst>
          </p:cNvPr>
          <p:cNvSpPr>
            <a:spLocks noGrp="1"/>
          </p:cNvSpPr>
          <p:nvPr>
            <p:ph type="pic" sz="quarter" idx="13"/>
          </p:nvPr>
        </p:nvSpPr>
        <p:spPr>
          <a:xfrm>
            <a:off x="-5716" y="2420619"/>
            <a:ext cx="4844416" cy="25560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292BC476-920F-84ED-08D0-B013030B0B0C}"/>
              </a:ext>
            </a:extLst>
          </p:cNvPr>
          <p:cNvSpPr>
            <a:spLocks noGrp="1"/>
          </p:cNvSpPr>
          <p:nvPr>
            <p:ph type="pic" sz="quarter" idx="14"/>
          </p:nvPr>
        </p:nvSpPr>
        <p:spPr>
          <a:xfrm>
            <a:off x="4945380" y="2420619"/>
            <a:ext cx="7246620" cy="25560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6B1F8F4-6F0A-679E-70E9-60F03F0D3320}"/>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2068899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4"/>
                                        </p:tgtEl>
                                      </p:cBhvr>
                                      <p:by x="105000" y="105000"/>
                                    </p:animScale>
                                  </p:childTnLst>
                                </p:cTn>
                              </p:par>
                              <p:par>
                                <p:cTn id="10" presetID="22" presetClass="entr" presetSubtype="8" fill="hold" grpId="0" nodeType="withEffect">
                                  <p:stCondLst>
                                    <p:cond delay="50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6" presetClass="emph" presetSubtype="0" accel="50000" decel="50000" autoRev="1" fill="hold" grpId="1" nodeType="withEffect">
                                  <p:stCondLst>
                                    <p:cond delay="500"/>
                                  </p:stCondLst>
                                  <p:childTnLst>
                                    <p:animScale>
                                      <p:cBhvr>
                                        <p:cTn id="14" dur="500"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hat we do">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84485D48-B9FB-4ECF-B2D2-170A5BAA92DA}"/>
              </a:ext>
            </a:extLst>
          </p:cNvPr>
          <p:cNvSpPr>
            <a:spLocks noGrp="1"/>
          </p:cNvSpPr>
          <p:nvPr>
            <p:ph type="pic" sz="quarter" idx="13"/>
          </p:nvPr>
        </p:nvSpPr>
        <p:spPr>
          <a:xfrm>
            <a:off x="4552823" y="1959459"/>
            <a:ext cx="3086353" cy="2939081"/>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4878C1B4-C024-2E61-2342-F2EC4B79CA3B}"/>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34366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ny Overview 1">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AAB994F0-73E8-2A01-C976-3843D01524D0}"/>
              </a:ext>
            </a:extLst>
          </p:cNvPr>
          <p:cNvSpPr>
            <a:spLocks noGrp="1"/>
          </p:cNvSpPr>
          <p:nvPr>
            <p:ph type="pic" sz="quarter" idx="13"/>
          </p:nvPr>
        </p:nvSpPr>
        <p:spPr>
          <a:xfrm>
            <a:off x="3775833" y="3698741"/>
            <a:ext cx="2007361" cy="2397259"/>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027E270C-60C4-B5F5-0CD4-1A35BC4862D2}"/>
              </a:ext>
            </a:extLst>
          </p:cNvPr>
          <p:cNvSpPr>
            <a:spLocks noGrp="1"/>
          </p:cNvSpPr>
          <p:nvPr>
            <p:ph type="pic" sz="quarter" idx="14"/>
          </p:nvPr>
        </p:nvSpPr>
        <p:spPr>
          <a:xfrm>
            <a:off x="6096000" y="13419"/>
            <a:ext cx="609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8194B7D8-4030-0494-9DDB-7A3ED3167109}"/>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294977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5"/>
                                        </p:tgtEl>
                                      </p:cBhvr>
                                      <p:by x="105000" y="105000"/>
                                    </p:animScale>
                                  </p:childTnLst>
                                </p:cTn>
                              </p:par>
                              <p:par>
                                <p:cTn id="10" presetID="22" presetClass="entr" presetSubtype="1" fill="hold" grpId="0" nodeType="withEffect">
                                  <p:stCondLst>
                                    <p:cond delay="100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par>
                                <p:cTn id="13" presetID="42" presetClass="path" presetSubtype="0" accel="49333" decel="50667" fill="hold" grpId="1" nodeType="withEffect">
                                  <p:stCondLst>
                                    <p:cond delay="1000"/>
                                  </p:stCondLst>
                                  <p:childTnLst>
                                    <p:animMotion origin="layout" path="M -4.79167E-6 -1.11111E-6 L -4.79167E-6 0.07245 " pathEditMode="relative" rAng="0" ptsTypes="AA">
                                      <p:cBhvr>
                                        <p:cTn id="14" dur="750" spd="-100000" fill="hold"/>
                                        <p:tgtEl>
                                          <p:spTgt spid="4"/>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ny Overview 2">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40867C7-14DD-4827-AC97-FC8CBE23D3C8}"/>
              </a:ext>
            </a:extLst>
          </p:cNvPr>
          <p:cNvSpPr>
            <a:spLocks noGrp="1"/>
          </p:cNvSpPr>
          <p:nvPr>
            <p:ph type="pic" sz="quarter" idx="13"/>
          </p:nvPr>
        </p:nvSpPr>
        <p:spPr>
          <a:xfrm>
            <a:off x="7655627" y="731839"/>
            <a:ext cx="4075998" cy="5148262"/>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AA6B4212-C348-185F-677F-36DA1DEA59E1}"/>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401533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ny Overview 3">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1FA3B190-1737-41A2-B234-95FCB40381B4}"/>
              </a:ext>
            </a:extLst>
          </p:cNvPr>
          <p:cNvSpPr>
            <a:spLocks noGrp="1"/>
          </p:cNvSpPr>
          <p:nvPr>
            <p:ph type="pic" sz="quarter" idx="13"/>
          </p:nvPr>
        </p:nvSpPr>
        <p:spPr>
          <a:xfrm>
            <a:off x="9592945" y="1092200"/>
            <a:ext cx="2316480" cy="2844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48A4FF54-F621-5DC3-8D89-962CE1A0152F}"/>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
        <p:nvSpPr>
          <p:cNvPr id="6" name="Picture Placeholder 8">
            <a:extLst>
              <a:ext uri="{FF2B5EF4-FFF2-40B4-BE49-F238E27FC236}">
                <a16:creationId xmlns:a16="http://schemas.microsoft.com/office/drawing/2014/main" id="{5776AEAF-943D-8E18-7B05-82445C13D947}"/>
              </a:ext>
            </a:extLst>
          </p:cNvPr>
          <p:cNvSpPr>
            <a:spLocks noGrp="1"/>
          </p:cNvSpPr>
          <p:nvPr>
            <p:ph type="pic" sz="quarter" idx="14"/>
          </p:nvPr>
        </p:nvSpPr>
        <p:spPr>
          <a:xfrm>
            <a:off x="7103745" y="3060700"/>
            <a:ext cx="2316480" cy="2844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4009965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50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par>
                                <p:cTn id="10" presetID="22" presetClass="entr" presetSubtype="1" fill="hold" grpId="0" nodeType="withEffect">
                                  <p:stCondLst>
                                    <p:cond delay="50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750"/>
                                        <p:tgtEl>
                                          <p:spTgt spid="6"/>
                                        </p:tgtEl>
                                      </p:cBhvr>
                                    </p:animEffect>
                                  </p:childTnLst>
                                </p:cTn>
                              </p:par>
                              <p:par>
                                <p:cTn id="13" presetID="42" presetClass="path" presetSubtype="0" accel="49333" decel="50667" fill="hold" grpId="1" nodeType="withEffect">
                                  <p:stCondLst>
                                    <p:cond delay="500"/>
                                  </p:stCondLst>
                                  <p:childTnLst>
                                    <p:animMotion origin="layout" path="M 0 1.11111E-6 L 0 0.19699 " pathEditMode="relative" rAng="0" ptsTypes="AA">
                                      <p:cBhvr>
                                        <p:cTn id="14" dur="1000" spd="-100000" fill="hold"/>
                                        <p:tgtEl>
                                          <p:spTgt spid="6"/>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ur objective 1">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244474" y="698500"/>
            <a:ext cx="4512943" cy="54356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03D1C79-021F-DF24-39B9-7E6A1430E7E6}"/>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4276170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ur objective 2">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09F608D1-34E0-E588-09D8-3C4C22ACF84C}"/>
              </a:ext>
            </a:extLst>
          </p:cNvPr>
          <p:cNvSpPr>
            <a:spLocks noGrp="1"/>
          </p:cNvSpPr>
          <p:nvPr>
            <p:ph type="pic" sz="quarter" idx="14"/>
          </p:nvPr>
        </p:nvSpPr>
        <p:spPr>
          <a:xfrm>
            <a:off x="7693025" y="3429000"/>
            <a:ext cx="4038600" cy="2574131"/>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8">
            <a:extLst>
              <a:ext uri="{FF2B5EF4-FFF2-40B4-BE49-F238E27FC236}">
                <a16:creationId xmlns:a16="http://schemas.microsoft.com/office/drawing/2014/main" id="{57C3F53A-75D4-4B98-FE12-089554BEA126}"/>
              </a:ext>
            </a:extLst>
          </p:cNvPr>
          <p:cNvSpPr>
            <a:spLocks noGrp="1"/>
          </p:cNvSpPr>
          <p:nvPr>
            <p:ph type="pic" sz="quarter" idx="15"/>
          </p:nvPr>
        </p:nvSpPr>
        <p:spPr>
          <a:xfrm>
            <a:off x="7693025" y="854869"/>
            <a:ext cx="4038600" cy="2574131"/>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3A04D72A-D7F1-E54B-45E8-10BC3AE6852B}"/>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54241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750"/>
                                        <p:tgtEl>
                                          <p:spTgt spid="7"/>
                                        </p:tgtEl>
                                      </p:cBhvr>
                                    </p:animEffect>
                                  </p:childTnLst>
                                </p:cTn>
                              </p:par>
                              <p:par>
                                <p:cTn id="8" presetID="42" presetClass="path" presetSubtype="0" accel="49333" decel="50667" fill="hold" grpId="1" nodeType="withEffect">
                                  <p:stCondLst>
                                    <p:cond delay="0"/>
                                  </p:stCondLst>
                                  <p:childTnLst>
                                    <p:animMotion origin="layout" path="M -6.25E-7 2.59259E-6 L 0.11797 0.00023 " pathEditMode="relative" rAng="0" ptsTypes="AA">
                                      <p:cBhvr>
                                        <p:cTn id="9" dur="1000" spd="-100000" fill="hold"/>
                                        <p:tgtEl>
                                          <p:spTgt spid="7"/>
                                        </p:tgtEl>
                                        <p:attrNameLst>
                                          <p:attrName>ppt_x</p:attrName>
                                          <p:attrName>ppt_y</p:attrName>
                                        </p:attrNameLst>
                                      </p:cBhvr>
                                      <p:rCtr x="5898" y="0"/>
                                    </p:animMotion>
                                  </p:childTnLst>
                                </p:cTn>
                              </p:par>
                              <p:par>
                                <p:cTn id="10" presetID="22" presetClass="entr" presetSubtype="8" fill="hold" grpId="0" nodeType="withEffect">
                                  <p:stCondLst>
                                    <p:cond delay="25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750"/>
                                        <p:tgtEl>
                                          <p:spTgt spid="5"/>
                                        </p:tgtEl>
                                      </p:cBhvr>
                                    </p:animEffect>
                                  </p:childTnLst>
                                </p:cTn>
                              </p:par>
                              <p:par>
                                <p:cTn id="13" presetID="42" presetClass="path" presetSubtype="0" accel="49333" decel="50667" fill="hold" grpId="1" nodeType="withEffect">
                                  <p:stCondLst>
                                    <p:cond delay="250"/>
                                  </p:stCondLst>
                                  <p:childTnLst>
                                    <p:animMotion origin="layout" path="M -6.25E-7 2.59259E-6 L 0.11797 0.00023 " pathEditMode="relative" rAng="0" ptsTypes="AA">
                                      <p:cBhvr>
                                        <p:cTn id="14" dur="1000" spd="-100000" fill="hold"/>
                                        <p:tgtEl>
                                          <p:spTgt spid="5"/>
                                        </p:tgtEl>
                                        <p:attrNameLst>
                                          <p:attrName>ppt_x</p:attrName>
                                          <p:attrName>ppt_y</p:attrName>
                                        </p:attrNameLst>
                                      </p:cBhvr>
                                      <p:rCtr x="58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ur goals">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B2124BE5-A9B2-93DE-6028-4B7840D5DE64}"/>
              </a:ext>
            </a:extLst>
          </p:cNvPr>
          <p:cNvSpPr>
            <a:spLocks noGrp="1"/>
          </p:cNvSpPr>
          <p:nvPr>
            <p:ph type="pic" sz="quarter" idx="14"/>
          </p:nvPr>
        </p:nvSpPr>
        <p:spPr>
          <a:xfrm>
            <a:off x="3619586" y="1320973"/>
            <a:ext cx="4952827" cy="495282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934EFD59-167B-9504-F00C-795B1DF59BB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203151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ick Fact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92060C1-4310-525A-C0C0-1C9D2EB5E854}"/>
              </a:ext>
            </a:extLst>
          </p:cNvPr>
          <p:cNvSpPr>
            <a:spLocks noGrp="1"/>
          </p:cNvSpPr>
          <p:nvPr>
            <p:ph type="pic" sz="quarter" idx="14"/>
          </p:nvPr>
        </p:nvSpPr>
        <p:spPr>
          <a:xfrm>
            <a:off x="6728459" y="0"/>
            <a:ext cx="5463541"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84C0EBC6-A222-E015-9CCB-1308A2EFA18E}"/>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616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ur Services 1">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8024F345-372C-45CF-B808-4A5C8B65463A}"/>
              </a:ext>
            </a:extLst>
          </p:cNvPr>
          <p:cNvSpPr>
            <a:spLocks noGrp="1"/>
          </p:cNvSpPr>
          <p:nvPr>
            <p:ph type="pic" sz="quarter" idx="12"/>
          </p:nvPr>
        </p:nvSpPr>
        <p:spPr>
          <a:xfrm>
            <a:off x="7267575" y="1125539"/>
            <a:ext cx="3905250" cy="230346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5BB76125-0951-440B-FF82-D41DD135B56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144550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9" y="0"/>
            <a:ext cx="7764896"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9" y="606287"/>
            <a:ext cx="7764896"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2" name="Rectangle 1">
            <a:extLst>
              <a:ext uri="{FF2B5EF4-FFF2-40B4-BE49-F238E27FC236}">
                <a16:creationId xmlns:a16="http://schemas.microsoft.com/office/drawing/2014/main" id="{F15A2983-AEFA-7728-3131-43B4C5F90278}"/>
              </a:ext>
            </a:extLst>
          </p:cNvPr>
          <p:cNvSpPr/>
          <p:nvPr userDrawn="1"/>
        </p:nvSpPr>
        <p:spPr>
          <a:xfrm>
            <a:off x="8812430" y="0"/>
            <a:ext cx="337957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4">
            <a:extLst>
              <a:ext uri="{FF2B5EF4-FFF2-40B4-BE49-F238E27FC236}">
                <a16:creationId xmlns:a16="http://schemas.microsoft.com/office/drawing/2014/main" id="{F4AAA959-C319-438E-1E07-82D300C7CDC6}"/>
              </a:ext>
            </a:extLst>
          </p:cNvPr>
          <p:cNvSpPr txBox="1">
            <a:spLocks/>
          </p:cNvSpPr>
          <p:nvPr userDrawn="1"/>
        </p:nvSpPr>
        <p:spPr>
          <a:xfrm>
            <a:off x="11161674" y="6376228"/>
            <a:ext cx="1003852" cy="365125"/>
          </a:xfrm>
          <a:prstGeom prst="rect">
            <a:avLst/>
          </a:prstGeom>
        </p:spPr>
        <p:txBody>
          <a:bodyPr vert="horz" lIns="91440" tIns="45720" rIns="91440" bIns="45720" rtlCol="0" anchor="ctr"/>
          <a:lstStyle>
            <a:defPPr>
              <a:defRPr lang="en-US"/>
            </a:defPPr>
            <a:lvl1pPr marL="0" algn="r" defTabSz="914330" rtl="0" eaLnBrk="1" latinLnBrk="0" hangingPunct="1">
              <a:defRPr sz="1200" kern="1200">
                <a:solidFill>
                  <a:schemeClr val="tx1">
                    <a:tint val="75000"/>
                  </a:schemeClr>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fld id="{36C48702-E445-134E-B960-6F692773524F}" type="slidenum">
              <a:rPr lang="en-US" sz="1000" b="1" i="0" smtClean="0">
                <a:solidFill>
                  <a:schemeClr val="bg1"/>
                </a:solidFill>
                <a:latin typeface="Open Sans Semibold" charset="0"/>
                <a:ea typeface="Open Sans Semibold" charset="0"/>
                <a:cs typeface="Open Sans Semibold" charset="0"/>
              </a:rPr>
              <a:pPr algn="ctr"/>
              <a:t>‹#›</a:t>
            </a:fld>
            <a:endParaRPr lang="en-US" sz="800" b="1" i="0" dirty="0">
              <a:solidFill>
                <a:schemeClr val="bg1"/>
              </a:solidFill>
              <a:latin typeface="Open Sans Semibold" charset="0"/>
              <a:ea typeface="Open Sans Semibold" charset="0"/>
              <a:cs typeface="Open Sans Semibold" charset="0"/>
            </a:endParaRPr>
          </a:p>
        </p:txBody>
      </p:sp>
    </p:spTree>
    <p:extLst>
      <p:ext uri="{BB962C8B-B14F-4D97-AF65-F5344CB8AC3E}">
        <p14:creationId xmlns:p14="http://schemas.microsoft.com/office/powerpoint/2010/main" val="98295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Our Service 2">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F8E270DE-8563-E7FE-8799-2D717C4A25DA}"/>
              </a:ext>
            </a:extLst>
          </p:cNvPr>
          <p:cNvSpPr>
            <a:spLocks noGrp="1"/>
          </p:cNvSpPr>
          <p:nvPr>
            <p:ph type="pic" sz="quarter" idx="15"/>
          </p:nvPr>
        </p:nvSpPr>
        <p:spPr>
          <a:xfrm>
            <a:off x="1019175" y="3569664"/>
            <a:ext cx="4371974" cy="2538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3" name="Title 5">
            <a:extLst>
              <a:ext uri="{FF2B5EF4-FFF2-40B4-BE49-F238E27FC236}">
                <a16:creationId xmlns:a16="http://schemas.microsoft.com/office/drawing/2014/main" id="{E5F53ABD-496B-B946-C7D9-8FB86069AB0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305141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ur Service 3">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C5349DAC-E9C0-FE02-63AB-C877779B2DF9}"/>
              </a:ext>
            </a:extLst>
          </p:cNvPr>
          <p:cNvSpPr>
            <a:spLocks noGrp="1"/>
          </p:cNvSpPr>
          <p:nvPr>
            <p:ph type="pic" sz="quarter" idx="13"/>
          </p:nvPr>
        </p:nvSpPr>
        <p:spPr>
          <a:xfrm>
            <a:off x="9337271" y="1363662"/>
            <a:ext cx="1835553" cy="465161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E619C9F2-9D91-B375-D326-D70968FF2AEF}"/>
              </a:ext>
            </a:extLst>
          </p:cNvPr>
          <p:cNvSpPr>
            <a:spLocks noGrp="1"/>
          </p:cNvSpPr>
          <p:nvPr>
            <p:ph type="pic" sz="quarter" idx="12"/>
          </p:nvPr>
        </p:nvSpPr>
        <p:spPr>
          <a:xfrm>
            <a:off x="5666166" y="1363662"/>
            <a:ext cx="1835553" cy="465161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67B13444-D9DE-17A1-DEE6-D54B3BD301F2}"/>
              </a:ext>
            </a:extLst>
          </p:cNvPr>
          <p:cNvSpPr>
            <a:spLocks noGrp="1"/>
          </p:cNvSpPr>
          <p:nvPr>
            <p:ph type="pic" sz="quarter" idx="15"/>
          </p:nvPr>
        </p:nvSpPr>
        <p:spPr>
          <a:xfrm>
            <a:off x="7501716" y="1363664"/>
            <a:ext cx="1835554" cy="4651614"/>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3" name="Title 5">
            <a:extLst>
              <a:ext uri="{FF2B5EF4-FFF2-40B4-BE49-F238E27FC236}">
                <a16:creationId xmlns:a16="http://schemas.microsoft.com/office/drawing/2014/main" id="{8B6CDA06-C43B-ABC6-53D5-2E171F8605E7}"/>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54920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par>
                                <p:cTn id="13" presetID="42" presetClass="path" presetSubtype="0" accel="49333" decel="50667" fill="hold" grpId="1" nodeType="withEffect">
                                  <p:stCondLst>
                                    <p:cond delay="500"/>
                                  </p:stCondLst>
                                  <p:childTnLst>
                                    <p:animMotion origin="layout" path="M -2.08333E-6 -4.07407E-6 L -2.08333E-6 0.11482 " pathEditMode="relative" rAng="0" ptsTypes="AA">
                                      <p:cBhvr>
                                        <p:cTn id="14" dur="750" spd="-100000" fill="hold"/>
                                        <p:tgtEl>
                                          <p:spTgt spid="8"/>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500"/>
                                        <p:tgtEl>
                                          <p:spTgt spid="7"/>
                                        </p:tgtEl>
                                      </p:cBhvr>
                                    </p:animEffect>
                                  </p:childTnLst>
                                </p:cTn>
                              </p:par>
                              <p:par>
                                <p:cTn id="18" presetID="42" presetClass="path" presetSubtype="0" accel="49333" decel="50667" fill="hold" grpId="1" nodeType="withEffect">
                                  <p:stCondLst>
                                    <p:cond delay="750"/>
                                  </p:stCondLst>
                                  <p:childTnLst>
                                    <p:animMotion origin="layout" path="M -2.08333E-6 -4.07407E-6 L -2.08333E-6 0.11482 " pathEditMode="relative" rAng="0" ptsTypes="AA">
                                      <p:cBhvr>
                                        <p:cTn id="19" dur="750" spd="-100000" fill="hold"/>
                                        <p:tgtEl>
                                          <p:spTgt spid="7"/>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5" grpId="0" animBg="1"/>
      <p:bldP spid="5" grpId="1" animBg="1"/>
      <p:bldP spid="8" grpId="0" animBg="1"/>
      <p:bldP spid="8" grpId="1"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ur service 4">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0338E92-A50B-20CB-5A3A-8F4FD46C998F}"/>
              </a:ext>
            </a:extLst>
          </p:cNvPr>
          <p:cNvSpPr>
            <a:spLocks noGrp="1"/>
          </p:cNvSpPr>
          <p:nvPr>
            <p:ph type="pic" sz="quarter" idx="12"/>
          </p:nvPr>
        </p:nvSpPr>
        <p:spPr>
          <a:xfrm>
            <a:off x="0" y="2400300"/>
            <a:ext cx="12192000" cy="44577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B80D30C0-9500-3F67-F736-A36FAB40DE1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97394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hy now?">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68A6D1F4-CCB6-4A06-0CA7-E7156BFAE9AD}"/>
              </a:ext>
            </a:extLst>
          </p:cNvPr>
          <p:cNvSpPr>
            <a:spLocks noGrp="1"/>
          </p:cNvSpPr>
          <p:nvPr>
            <p:ph type="pic" sz="quarter" idx="12"/>
          </p:nvPr>
        </p:nvSpPr>
        <p:spPr>
          <a:xfrm>
            <a:off x="1019174" y="2057400"/>
            <a:ext cx="10153651" cy="27051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Title 5"/>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95214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stominials 1">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899497A-2AF4-E96A-38A1-D9847D0A284E}"/>
              </a:ext>
            </a:extLst>
          </p:cNvPr>
          <p:cNvSpPr>
            <a:spLocks noGrp="1"/>
          </p:cNvSpPr>
          <p:nvPr>
            <p:ph type="pic" sz="quarter" idx="13"/>
          </p:nvPr>
        </p:nvSpPr>
        <p:spPr>
          <a:xfrm>
            <a:off x="6697978" y="1583798"/>
            <a:ext cx="4474845" cy="4690001"/>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D783E24C-EABA-E005-81EF-D4340491F82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43237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stominials 2">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EE80C2E6-F74E-F969-D37E-0A1BCFC964EF}"/>
              </a:ext>
            </a:extLst>
          </p:cNvPr>
          <p:cNvSpPr>
            <a:spLocks noGrp="1"/>
          </p:cNvSpPr>
          <p:nvPr>
            <p:ph type="pic" sz="quarter" idx="27"/>
          </p:nvPr>
        </p:nvSpPr>
        <p:spPr>
          <a:xfrm>
            <a:off x="235839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11" name="Picture Placeholder 3">
            <a:extLst>
              <a:ext uri="{FF2B5EF4-FFF2-40B4-BE49-F238E27FC236}">
                <a16:creationId xmlns:a16="http://schemas.microsoft.com/office/drawing/2014/main" id="{11068B45-7865-A80C-B12F-D9D245BC33E5}"/>
              </a:ext>
            </a:extLst>
          </p:cNvPr>
          <p:cNvSpPr>
            <a:spLocks noGrp="1"/>
          </p:cNvSpPr>
          <p:nvPr>
            <p:ph type="pic" sz="quarter" idx="28"/>
          </p:nvPr>
        </p:nvSpPr>
        <p:spPr>
          <a:xfrm>
            <a:off x="569595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12" name="Picture Placeholder 3">
            <a:extLst>
              <a:ext uri="{FF2B5EF4-FFF2-40B4-BE49-F238E27FC236}">
                <a16:creationId xmlns:a16="http://schemas.microsoft.com/office/drawing/2014/main" id="{7DC6B437-1787-A282-D39E-B9B4163826B4}"/>
              </a:ext>
            </a:extLst>
          </p:cNvPr>
          <p:cNvSpPr>
            <a:spLocks noGrp="1"/>
          </p:cNvSpPr>
          <p:nvPr>
            <p:ph type="pic" sz="quarter" idx="29"/>
          </p:nvPr>
        </p:nvSpPr>
        <p:spPr>
          <a:xfrm>
            <a:off x="903351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8B89207A-581B-57AC-D09E-DCB8821E2DB3}"/>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4236728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10"/>
                                        </p:tgtEl>
                                      </p:cBhvr>
                                      <p:by x="105000" y="105000"/>
                                    </p:animScale>
                                  </p:childTnLst>
                                </p:cTn>
                              </p:par>
                              <p:par>
                                <p:cTn id="10" presetID="22" presetClass="entr" presetSubtype="4"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par>
                                <p:cTn id="13" presetID="6" presetClass="emph" presetSubtype="0" accel="50000" decel="50000" autoRev="1" fill="hold" grpId="1" nodeType="withEffect">
                                  <p:stCondLst>
                                    <p:cond delay="200"/>
                                  </p:stCondLst>
                                  <p:childTnLst>
                                    <p:animScale>
                                      <p:cBhvr>
                                        <p:cTn id="14" dur="500" fill="hold"/>
                                        <p:tgtEl>
                                          <p:spTgt spid="11"/>
                                        </p:tgtEl>
                                      </p:cBhvr>
                                      <p:by x="105000" y="105000"/>
                                    </p:animScale>
                                  </p:childTnLst>
                                </p:cTn>
                              </p:par>
                              <p:par>
                                <p:cTn id="15" presetID="2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par>
                                <p:cTn id="18" presetID="6" presetClass="emph" presetSubtype="0" accel="50000" decel="50000" autoRev="1" fill="hold" grpId="1" nodeType="withEffect">
                                  <p:stCondLst>
                                    <p:cond delay="200"/>
                                  </p:stCondLst>
                                  <p:childTnLst>
                                    <p:animScale>
                                      <p:cBhvr>
                                        <p:cTn id="19" dur="500"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ur work process">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C6EA868-9712-2351-D2A6-673DCAD956A0}"/>
              </a:ext>
            </a:extLst>
          </p:cNvPr>
          <p:cNvSpPr>
            <a:spLocks noGrp="1"/>
          </p:cNvSpPr>
          <p:nvPr>
            <p:ph type="pic" sz="quarter" idx="12"/>
          </p:nvPr>
        </p:nvSpPr>
        <p:spPr>
          <a:xfrm>
            <a:off x="1019175"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8">
            <a:extLst>
              <a:ext uri="{FF2B5EF4-FFF2-40B4-BE49-F238E27FC236}">
                <a16:creationId xmlns:a16="http://schemas.microsoft.com/office/drawing/2014/main" id="{94C5FCE7-7AE3-498B-72B1-DF739FDCAC53}"/>
              </a:ext>
            </a:extLst>
          </p:cNvPr>
          <p:cNvSpPr>
            <a:spLocks noGrp="1"/>
          </p:cNvSpPr>
          <p:nvPr>
            <p:ph type="pic" sz="quarter" idx="13"/>
          </p:nvPr>
        </p:nvSpPr>
        <p:spPr>
          <a:xfrm>
            <a:off x="4460144"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75395429-487E-5ED9-A11A-B0A11B71D576}"/>
              </a:ext>
            </a:extLst>
          </p:cNvPr>
          <p:cNvSpPr>
            <a:spLocks noGrp="1"/>
          </p:cNvSpPr>
          <p:nvPr>
            <p:ph type="pic" sz="quarter" idx="14"/>
          </p:nvPr>
        </p:nvSpPr>
        <p:spPr>
          <a:xfrm>
            <a:off x="7901111"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FA97CFC-3518-6119-3EE6-9788F1493CD9}"/>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883089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70833E-6 4.07407E-6 L -2.70833E-6 0.11481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42" presetClass="path" presetSubtype="0" accel="49333" decel="50667" fill="hold" grpId="1" nodeType="withEffect">
                                  <p:stCondLst>
                                    <p:cond delay="500"/>
                                  </p:stCondLst>
                                  <p:childTnLst>
                                    <p:animMotion origin="layout" path="M -4.375E-6 4.07407E-6 L -4.375E-6 0.11481 " pathEditMode="relative" rAng="0" ptsTypes="AA">
                                      <p:cBhvr>
                                        <p:cTn id="14" dur="750" spd="-100000" fill="hold"/>
                                        <p:tgtEl>
                                          <p:spTgt spid="7"/>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par>
                                <p:cTn id="18" presetID="42" presetClass="path" presetSubtype="0" accel="49333" decel="50667" fill="hold" grpId="1" nodeType="withEffect">
                                  <p:stCondLst>
                                    <p:cond delay="750"/>
                                  </p:stCondLst>
                                  <p:childTnLst>
                                    <p:animMotion origin="layout" path="M 4.16667E-6 4.07407E-6 L 4.16667E-6 0.11481 " pathEditMode="relative" rAng="0" ptsTypes="AA">
                                      <p:cBhvr>
                                        <p:cTn id="19" dur="750" spd="-100000" fill="hold"/>
                                        <p:tgtEl>
                                          <p:spTgt spid="8"/>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arget market 1">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33AE66C6-33DC-38A9-1797-36C2530075A4}"/>
              </a:ext>
            </a:extLst>
          </p:cNvPr>
          <p:cNvSpPr>
            <a:spLocks noGrp="1"/>
          </p:cNvSpPr>
          <p:nvPr>
            <p:ph type="pic" sz="quarter" idx="27"/>
          </p:nvPr>
        </p:nvSpPr>
        <p:spPr>
          <a:xfrm>
            <a:off x="4475693"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7" name="Picture Placeholder 3">
            <a:extLst>
              <a:ext uri="{FF2B5EF4-FFF2-40B4-BE49-F238E27FC236}">
                <a16:creationId xmlns:a16="http://schemas.microsoft.com/office/drawing/2014/main" id="{C0DA42F5-FD2B-562A-4DD2-6DEC7979BF46}"/>
              </a:ext>
            </a:extLst>
          </p:cNvPr>
          <p:cNvSpPr>
            <a:spLocks noGrp="1"/>
          </p:cNvSpPr>
          <p:nvPr>
            <p:ph type="pic" sz="quarter" idx="28"/>
          </p:nvPr>
        </p:nvSpPr>
        <p:spPr>
          <a:xfrm>
            <a:off x="6916418"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8" name="Picture Placeholder 3">
            <a:extLst>
              <a:ext uri="{FF2B5EF4-FFF2-40B4-BE49-F238E27FC236}">
                <a16:creationId xmlns:a16="http://schemas.microsoft.com/office/drawing/2014/main" id="{3D1CA675-6A89-59B4-A598-DDCB396CF29D}"/>
              </a:ext>
            </a:extLst>
          </p:cNvPr>
          <p:cNvSpPr>
            <a:spLocks noGrp="1"/>
          </p:cNvSpPr>
          <p:nvPr>
            <p:ph type="pic" sz="quarter" idx="29"/>
          </p:nvPr>
        </p:nvSpPr>
        <p:spPr>
          <a:xfrm>
            <a:off x="9357142"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CA964F7B-3503-6E7A-7506-E4F7499F1B7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23191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42" presetClass="path" presetSubtype="0" accel="49333" decel="50667" fill="hold" grpId="1" nodeType="withEffect">
                                  <p:stCondLst>
                                    <p:cond delay="500"/>
                                  </p:stCondLst>
                                  <p:childTnLst>
                                    <p:animMotion origin="layout" path="M -2.08333E-6 -4.07407E-6 L -2.08333E-6 0.11482 " pathEditMode="relative" rAng="0" ptsTypes="AA">
                                      <p:cBhvr>
                                        <p:cTn id="14" dur="750" spd="-100000" fill="hold"/>
                                        <p:tgtEl>
                                          <p:spTgt spid="7"/>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par>
                                <p:cTn id="18" presetID="42" presetClass="path" presetSubtype="0" accel="49333" decel="50667" fill="hold" grpId="1" nodeType="withEffect">
                                  <p:stCondLst>
                                    <p:cond delay="750"/>
                                  </p:stCondLst>
                                  <p:childTnLst>
                                    <p:animMotion origin="layout" path="M -2.08333E-6 -4.07407E-6 L -2.08333E-6 0.11482 " pathEditMode="relative" rAng="0" ptsTypes="AA">
                                      <p:cBhvr>
                                        <p:cTn id="19" dur="750" spd="-100000" fill="hold"/>
                                        <p:tgtEl>
                                          <p:spTgt spid="8"/>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arget market 2">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1" y="0"/>
            <a:ext cx="12192000" cy="333375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119140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rket Validation">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8B6D8FB-44A4-4DC7-A595-976EC6F4706A}"/>
              </a:ext>
            </a:extLst>
          </p:cNvPr>
          <p:cNvSpPr>
            <a:spLocks noGrp="1"/>
          </p:cNvSpPr>
          <p:nvPr>
            <p:ph type="pic" sz="quarter" idx="13"/>
          </p:nvPr>
        </p:nvSpPr>
        <p:spPr>
          <a:xfrm>
            <a:off x="5838825" y="0"/>
            <a:ext cx="6353176"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Title 5"/>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482260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8" y="606287"/>
            <a:ext cx="11725137"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Tree>
    <p:extLst>
      <p:ext uri="{BB962C8B-B14F-4D97-AF65-F5344CB8AC3E}">
        <p14:creationId xmlns:p14="http://schemas.microsoft.com/office/powerpoint/2010/main" val="360379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ales strategy">
    <p:spTree>
      <p:nvGrpSpPr>
        <p:cNvPr id="1" name=""/>
        <p:cNvGrpSpPr/>
        <p:nvPr/>
      </p:nvGrpSpPr>
      <p:grpSpPr>
        <a:xfrm>
          <a:off x="0" y="0"/>
          <a:ext cx="0" cy="0"/>
          <a:chOff x="0" y="0"/>
          <a:chExt cx="0" cy="0"/>
        </a:xfrm>
      </p:grpSpPr>
      <p:sp>
        <p:nvSpPr>
          <p:cNvPr id="8" name="Picture Placeholder 3">
            <a:extLst>
              <a:ext uri="{FF2B5EF4-FFF2-40B4-BE49-F238E27FC236}">
                <a16:creationId xmlns:a16="http://schemas.microsoft.com/office/drawing/2014/main" id="{03A37E0D-081F-8D7F-8E31-46AED32503AB}"/>
              </a:ext>
            </a:extLst>
          </p:cNvPr>
          <p:cNvSpPr>
            <a:spLocks noGrp="1"/>
          </p:cNvSpPr>
          <p:nvPr>
            <p:ph type="pic" sz="quarter" idx="27"/>
          </p:nvPr>
        </p:nvSpPr>
        <p:spPr>
          <a:xfrm>
            <a:off x="4343630" y="2239094"/>
            <a:ext cx="3595754" cy="3595754"/>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A6929A2A-782E-5B77-EB61-74458D90D67A}"/>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578766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4575CEAF-64EC-4921-BE9D-8B16601BC6BE}"/>
              </a:ext>
            </a:extLst>
          </p:cNvPr>
          <p:cNvSpPr>
            <a:spLocks noGrp="1"/>
          </p:cNvSpPr>
          <p:nvPr>
            <p:ph type="pic" sz="quarter" idx="12"/>
          </p:nvPr>
        </p:nvSpPr>
        <p:spPr>
          <a:xfrm>
            <a:off x="1019175"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Picture Placeholder 3">
            <a:extLst>
              <a:ext uri="{FF2B5EF4-FFF2-40B4-BE49-F238E27FC236}">
                <a16:creationId xmlns:a16="http://schemas.microsoft.com/office/drawing/2014/main" id="{FA36DF1E-4BF9-4F1A-9E04-224E4390594B}"/>
              </a:ext>
            </a:extLst>
          </p:cNvPr>
          <p:cNvSpPr>
            <a:spLocks noGrp="1"/>
          </p:cNvSpPr>
          <p:nvPr>
            <p:ph type="pic" sz="quarter" idx="13"/>
          </p:nvPr>
        </p:nvSpPr>
        <p:spPr>
          <a:xfrm>
            <a:off x="3676308"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3">
            <a:extLst>
              <a:ext uri="{FF2B5EF4-FFF2-40B4-BE49-F238E27FC236}">
                <a16:creationId xmlns:a16="http://schemas.microsoft.com/office/drawing/2014/main" id="{4FB14DC1-43DE-467F-BBAA-FAF5D32101B5}"/>
              </a:ext>
            </a:extLst>
          </p:cNvPr>
          <p:cNvSpPr>
            <a:spLocks noGrp="1"/>
          </p:cNvSpPr>
          <p:nvPr>
            <p:ph type="pic" sz="quarter" idx="14"/>
          </p:nvPr>
        </p:nvSpPr>
        <p:spPr>
          <a:xfrm>
            <a:off x="6365866"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3">
            <a:extLst>
              <a:ext uri="{FF2B5EF4-FFF2-40B4-BE49-F238E27FC236}">
                <a16:creationId xmlns:a16="http://schemas.microsoft.com/office/drawing/2014/main" id="{09D3D239-C5AA-4DF1-BD02-038D57F230B6}"/>
              </a:ext>
            </a:extLst>
          </p:cNvPr>
          <p:cNvSpPr>
            <a:spLocks noGrp="1"/>
          </p:cNvSpPr>
          <p:nvPr>
            <p:ph type="pic" sz="quarter" idx="15"/>
          </p:nvPr>
        </p:nvSpPr>
        <p:spPr>
          <a:xfrm>
            <a:off x="9046090"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36C3D090-2802-1846-845C-A7DE120E393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66599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par>
                                <p:cTn id="10" presetID="22" presetClass="entr" presetSubtype="8" fill="hold" grpId="0" nodeType="withEffect">
                                  <p:stCondLst>
                                    <p:cond delay="25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6" presetClass="emph" presetSubtype="0" accel="50000" decel="50000" autoRev="1" fill="hold" grpId="1" nodeType="withEffect">
                                  <p:stCondLst>
                                    <p:cond delay="250"/>
                                  </p:stCondLst>
                                  <p:childTnLst>
                                    <p:animScale>
                                      <p:cBhvr>
                                        <p:cTn id="14" dur="500" fill="hold"/>
                                        <p:tgtEl>
                                          <p:spTgt spid="4"/>
                                        </p:tgtEl>
                                      </p:cBhvr>
                                      <p:by x="105000" y="105000"/>
                                    </p:animScale>
                                  </p:childTnLst>
                                </p:cTn>
                              </p:par>
                              <p:par>
                                <p:cTn id="15" presetID="22" presetClass="entr" presetSubtype="8"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par>
                                <p:cTn id="18" presetID="6" presetClass="emph" presetSubtype="0" accel="50000" decel="50000" autoRev="1" fill="hold" grpId="1" nodeType="withEffect">
                                  <p:stCondLst>
                                    <p:cond delay="500"/>
                                  </p:stCondLst>
                                  <p:childTnLst>
                                    <p:animScale>
                                      <p:cBhvr>
                                        <p:cTn id="19" dur="500" fill="hold"/>
                                        <p:tgtEl>
                                          <p:spTgt spid="5"/>
                                        </p:tgtEl>
                                      </p:cBhvr>
                                      <p:by x="105000" y="105000"/>
                                    </p:animScale>
                                  </p:childTnLst>
                                </p:cTn>
                              </p:par>
                              <p:par>
                                <p:cTn id="20" presetID="22" presetClass="entr" presetSubtype="8" fill="hold" grpId="0" nodeType="withEffect">
                                  <p:stCondLst>
                                    <p:cond delay="75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par>
                                <p:cTn id="23" presetID="6" presetClass="emph" presetSubtype="0" accel="50000" decel="50000" autoRev="1" fill="hold" grpId="1" nodeType="withEffect">
                                  <p:stCondLst>
                                    <p:cond delay="750"/>
                                  </p:stCondLst>
                                  <p:childTnLst>
                                    <p:animScale>
                                      <p:cBhvr>
                                        <p:cTn id="24"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7" grpId="0" animBg="1"/>
      <p:bldP spid="7" grpId="1"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WOT analysi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FDA89A5-8BF5-3A27-862E-0E827D1DED98}"/>
              </a:ext>
            </a:extLst>
          </p:cNvPr>
          <p:cNvSpPr>
            <a:spLocks noGrp="1"/>
          </p:cNvSpPr>
          <p:nvPr>
            <p:ph type="pic" sz="quarter" idx="15"/>
          </p:nvPr>
        </p:nvSpPr>
        <p:spPr>
          <a:xfrm>
            <a:off x="561975" y="2061089"/>
            <a:ext cx="3997325" cy="3240437"/>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DD8BECF0-0A3B-B112-4400-1E261B34D29D}"/>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110544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9C4CAA58-BC5F-313D-C581-0D3E7673317B}"/>
              </a:ext>
            </a:extLst>
          </p:cNvPr>
          <p:cNvSpPr>
            <a:spLocks noGrp="1"/>
          </p:cNvSpPr>
          <p:nvPr>
            <p:ph type="pic" sz="quarter" idx="13"/>
          </p:nvPr>
        </p:nvSpPr>
        <p:spPr>
          <a:xfrm>
            <a:off x="1019175" y="4430332"/>
            <a:ext cx="2474578"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8">
            <a:extLst>
              <a:ext uri="{FF2B5EF4-FFF2-40B4-BE49-F238E27FC236}">
                <a16:creationId xmlns:a16="http://schemas.microsoft.com/office/drawing/2014/main" id="{CAEAC9B6-191F-3E85-9E9B-0DFA5DFAD77A}"/>
              </a:ext>
            </a:extLst>
          </p:cNvPr>
          <p:cNvSpPr>
            <a:spLocks noGrp="1"/>
          </p:cNvSpPr>
          <p:nvPr>
            <p:ph type="pic" sz="quarter" idx="14"/>
          </p:nvPr>
        </p:nvSpPr>
        <p:spPr>
          <a:xfrm>
            <a:off x="3616252"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FFE354DD-8BF5-0E01-6C78-53135E2D506E}"/>
              </a:ext>
            </a:extLst>
          </p:cNvPr>
          <p:cNvSpPr>
            <a:spLocks noGrp="1"/>
          </p:cNvSpPr>
          <p:nvPr>
            <p:ph type="pic" sz="quarter" idx="15"/>
          </p:nvPr>
        </p:nvSpPr>
        <p:spPr>
          <a:xfrm>
            <a:off x="5332045"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1" name="Picture Placeholder 8">
            <a:extLst>
              <a:ext uri="{FF2B5EF4-FFF2-40B4-BE49-F238E27FC236}">
                <a16:creationId xmlns:a16="http://schemas.microsoft.com/office/drawing/2014/main" id="{06124599-FFEC-8369-1E81-2E472D2351B2}"/>
              </a:ext>
            </a:extLst>
          </p:cNvPr>
          <p:cNvSpPr>
            <a:spLocks noGrp="1"/>
          </p:cNvSpPr>
          <p:nvPr>
            <p:ph type="pic" sz="quarter" idx="16"/>
          </p:nvPr>
        </p:nvSpPr>
        <p:spPr>
          <a:xfrm>
            <a:off x="7022858" y="4430332"/>
            <a:ext cx="2474578"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2" name="Picture Placeholder 8">
            <a:extLst>
              <a:ext uri="{FF2B5EF4-FFF2-40B4-BE49-F238E27FC236}">
                <a16:creationId xmlns:a16="http://schemas.microsoft.com/office/drawing/2014/main" id="{111B0871-BF8B-15EF-CDB8-22452E87F1E6}"/>
              </a:ext>
            </a:extLst>
          </p:cNvPr>
          <p:cNvSpPr>
            <a:spLocks noGrp="1"/>
          </p:cNvSpPr>
          <p:nvPr>
            <p:ph type="pic" sz="quarter" idx="17"/>
          </p:nvPr>
        </p:nvSpPr>
        <p:spPr>
          <a:xfrm>
            <a:off x="9619596"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6FEAEAF-3543-003B-7057-B08644D1ADF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38839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8"/>
                                        </p:tgtEl>
                                      </p:cBhvr>
                                      <p:by x="105000" y="105000"/>
                                    </p:animScale>
                                  </p:childTnLst>
                                </p:cTn>
                              </p:par>
                              <p:par>
                                <p:cTn id="10" presetID="22" presetClass="entr" presetSubtype="8" fill="hold" grpId="0" nodeType="withEffect">
                                  <p:stCondLst>
                                    <p:cond delay="175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6" presetClass="emph" presetSubtype="0" accel="50000" decel="50000" autoRev="1" fill="hold" grpId="1" nodeType="withEffect">
                                  <p:stCondLst>
                                    <p:cond delay="1750"/>
                                  </p:stCondLst>
                                  <p:childTnLst>
                                    <p:animScale>
                                      <p:cBhvr>
                                        <p:cTn id="14" dur="500" fill="hold"/>
                                        <p:tgtEl>
                                          <p:spTgt spid="9"/>
                                        </p:tgtEl>
                                      </p:cBhvr>
                                      <p:by x="105000" y="105000"/>
                                    </p:animScale>
                                  </p:childTnLst>
                                </p:cTn>
                              </p:par>
                              <p:par>
                                <p:cTn id="15" presetID="22" presetClass="entr" presetSubtype="8" fill="hold" grpId="0" nodeType="withEffect">
                                  <p:stCondLst>
                                    <p:cond delay="275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6" presetClass="emph" presetSubtype="0" accel="50000" decel="50000" autoRev="1" fill="hold" grpId="1" nodeType="withEffect">
                                  <p:stCondLst>
                                    <p:cond delay="2750"/>
                                  </p:stCondLst>
                                  <p:childTnLst>
                                    <p:animScale>
                                      <p:cBhvr>
                                        <p:cTn id="19" dur="500" fill="hold"/>
                                        <p:tgtEl>
                                          <p:spTgt spid="10"/>
                                        </p:tgtEl>
                                      </p:cBhvr>
                                      <p:by x="105000" y="105000"/>
                                    </p:animScale>
                                  </p:childTnLst>
                                </p:cTn>
                              </p:par>
                              <p:par>
                                <p:cTn id="20" presetID="22" presetClass="entr" presetSubtype="8" fill="hold" grpId="0" nodeType="withEffect">
                                  <p:stCondLst>
                                    <p:cond delay="375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6" presetClass="emph" presetSubtype="0" accel="50000" decel="50000" autoRev="1" fill="hold" grpId="1" nodeType="withEffect">
                                  <p:stCondLst>
                                    <p:cond delay="3750"/>
                                  </p:stCondLst>
                                  <p:childTnLst>
                                    <p:animScale>
                                      <p:cBhvr>
                                        <p:cTn id="24" dur="500" fill="hold"/>
                                        <p:tgtEl>
                                          <p:spTgt spid="11"/>
                                        </p:tgtEl>
                                      </p:cBhvr>
                                      <p:by x="105000" y="105000"/>
                                    </p:animScale>
                                  </p:childTnLst>
                                </p:cTn>
                              </p:par>
                              <p:par>
                                <p:cTn id="25" presetID="22" presetClass="entr" presetSubtype="8" fill="hold" grpId="0" nodeType="withEffect">
                                  <p:stCondLst>
                                    <p:cond delay="525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par>
                                <p:cTn id="28" presetID="6" presetClass="emph" presetSubtype="0" accel="50000" decel="50000" autoRev="1" fill="hold" grpId="1" nodeType="withEffect">
                                  <p:stCondLst>
                                    <p:cond delay="5250"/>
                                  </p:stCondLst>
                                  <p:childTnLst>
                                    <p:animScale>
                                      <p:cBhvr>
                                        <p:cTn id="29" dur="500"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am 10">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18F0427-F500-F271-3D28-D2E201F35D4D}"/>
              </a:ext>
            </a:extLst>
          </p:cNvPr>
          <p:cNvSpPr>
            <a:spLocks noGrp="1"/>
          </p:cNvSpPr>
          <p:nvPr>
            <p:ph type="pic" sz="quarter" idx="15"/>
          </p:nvPr>
        </p:nvSpPr>
        <p:spPr>
          <a:xfrm>
            <a:off x="1386970"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6FA13C6C-3911-7D98-FD0C-2BFC5EEA0950}"/>
              </a:ext>
            </a:extLst>
          </p:cNvPr>
          <p:cNvSpPr>
            <a:spLocks noGrp="1"/>
          </p:cNvSpPr>
          <p:nvPr>
            <p:ph type="pic" sz="quarter" idx="16"/>
          </p:nvPr>
        </p:nvSpPr>
        <p:spPr>
          <a:xfrm>
            <a:off x="3944026"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8">
            <a:extLst>
              <a:ext uri="{FF2B5EF4-FFF2-40B4-BE49-F238E27FC236}">
                <a16:creationId xmlns:a16="http://schemas.microsoft.com/office/drawing/2014/main" id="{B7762471-35B8-F336-1223-D0647DF969E2}"/>
              </a:ext>
            </a:extLst>
          </p:cNvPr>
          <p:cNvSpPr>
            <a:spLocks noGrp="1"/>
          </p:cNvSpPr>
          <p:nvPr>
            <p:ph type="pic" sz="quarter" idx="17"/>
          </p:nvPr>
        </p:nvSpPr>
        <p:spPr>
          <a:xfrm>
            <a:off x="6535641"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1BAE8528-34BA-47DB-5B8C-C1842491DEC8}"/>
              </a:ext>
            </a:extLst>
          </p:cNvPr>
          <p:cNvSpPr>
            <a:spLocks noGrp="1"/>
          </p:cNvSpPr>
          <p:nvPr>
            <p:ph type="pic" sz="quarter" idx="18"/>
          </p:nvPr>
        </p:nvSpPr>
        <p:spPr>
          <a:xfrm>
            <a:off x="9127256"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E069EAF8-6656-D719-A86F-36713C265876}"/>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527179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750"/>
                                        <p:tgtEl>
                                          <p:spTgt spid="7"/>
                                        </p:tgtEl>
                                      </p:cBhvr>
                                    </p:animEffect>
                                  </p:childTnLst>
                                </p:cTn>
                              </p:par>
                              <p:par>
                                <p:cTn id="8" presetID="42" presetClass="path" presetSubtype="0" accel="49333" decel="50667" fill="hold" grpId="1" nodeType="withEffect">
                                  <p:stCondLst>
                                    <p:cond delay="500"/>
                                  </p:stCondLst>
                                  <p:childTnLst>
                                    <p:animMotion origin="layout" path="M -3.125E-6 0 L -3.125E-6 0.19699 " pathEditMode="relative" rAng="0" ptsTypes="AA">
                                      <p:cBhvr>
                                        <p:cTn id="9" dur="1000" spd="-100000" fill="hold"/>
                                        <p:tgtEl>
                                          <p:spTgt spid="7"/>
                                        </p:tgtEl>
                                        <p:attrNameLst>
                                          <p:attrName>ppt_x</p:attrName>
                                          <p:attrName>ppt_y</p:attrName>
                                        </p:attrNameLst>
                                      </p:cBhvr>
                                      <p:rCtr x="0" y="9838"/>
                                    </p:animMotion>
                                  </p:childTnLst>
                                </p:cTn>
                              </p:par>
                              <p:par>
                                <p:cTn id="10" presetID="22" presetClass="entr" presetSubtype="1" fill="hold" grpId="0" nodeType="withEffect">
                                  <p:stCondLst>
                                    <p:cond delay="75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750"/>
                                        <p:tgtEl>
                                          <p:spTgt spid="8"/>
                                        </p:tgtEl>
                                      </p:cBhvr>
                                    </p:animEffect>
                                  </p:childTnLst>
                                </p:cTn>
                              </p:par>
                              <p:par>
                                <p:cTn id="13" presetID="42" presetClass="path" presetSubtype="0" accel="49333" decel="50667" fill="hold" grpId="1" nodeType="withEffect">
                                  <p:stCondLst>
                                    <p:cond delay="750"/>
                                  </p:stCondLst>
                                  <p:childTnLst>
                                    <p:animMotion origin="layout" path="M 1.45833E-6 0 L 1.45833E-6 0.19699 " pathEditMode="relative" rAng="0" ptsTypes="AA">
                                      <p:cBhvr>
                                        <p:cTn id="14" dur="1000" spd="-100000" fill="hold"/>
                                        <p:tgtEl>
                                          <p:spTgt spid="8"/>
                                        </p:tgtEl>
                                        <p:attrNameLst>
                                          <p:attrName>ppt_x</p:attrName>
                                          <p:attrName>ppt_y</p:attrName>
                                        </p:attrNameLst>
                                      </p:cBhvr>
                                      <p:rCtr x="0" y="9838"/>
                                    </p:animMotion>
                                  </p:childTnLst>
                                </p:cTn>
                              </p:par>
                              <p:par>
                                <p:cTn id="15" presetID="22" presetClass="entr" presetSubtype="1" fill="hold" grpId="0" nodeType="withEffect">
                                  <p:stCondLst>
                                    <p:cond delay="1000"/>
                                  </p:stCondLst>
                                  <p:childTnLst>
                                    <p:set>
                                      <p:cBhvr>
                                        <p:cTn id="16" dur="1" fill="hold">
                                          <p:stCondLst>
                                            <p:cond delay="0"/>
                                          </p:stCondLst>
                                        </p:cTn>
                                        <p:tgtEl>
                                          <p:spTgt spid="9"/>
                                        </p:tgtEl>
                                        <p:attrNameLst>
                                          <p:attrName>style.visibility</p:attrName>
                                        </p:attrNameLst>
                                      </p:cBhvr>
                                      <p:to>
                                        <p:strVal val="visible"/>
                                      </p:to>
                                    </p:set>
                                    <p:animEffect transition="in" filter="wipe(up)">
                                      <p:cBhvr>
                                        <p:cTn id="17" dur="750"/>
                                        <p:tgtEl>
                                          <p:spTgt spid="9"/>
                                        </p:tgtEl>
                                      </p:cBhvr>
                                    </p:animEffect>
                                  </p:childTnLst>
                                </p:cTn>
                              </p:par>
                              <p:par>
                                <p:cTn id="18" presetID="42" presetClass="path" presetSubtype="0" accel="49333" decel="50667" fill="hold" grpId="1" nodeType="withEffect">
                                  <p:stCondLst>
                                    <p:cond delay="1000"/>
                                  </p:stCondLst>
                                  <p:childTnLst>
                                    <p:animMotion origin="layout" path="M 1.25E-6 0 L 1.25E-6 0.19699 " pathEditMode="relative" rAng="0" ptsTypes="AA">
                                      <p:cBhvr>
                                        <p:cTn id="19" dur="1000" spd="-100000" fill="hold"/>
                                        <p:tgtEl>
                                          <p:spTgt spid="9"/>
                                        </p:tgtEl>
                                        <p:attrNameLst>
                                          <p:attrName>ppt_x</p:attrName>
                                          <p:attrName>ppt_y</p:attrName>
                                        </p:attrNameLst>
                                      </p:cBhvr>
                                      <p:rCtr x="0" y="9838"/>
                                    </p:animMotion>
                                  </p:childTnLst>
                                </p:cTn>
                              </p:par>
                              <p:par>
                                <p:cTn id="20" presetID="22" presetClass="entr" presetSubtype="1" fill="hold" grpId="0" nodeType="withEffect">
                                  <p:stCondLst>
                                    <p:cond delay="1250"/>
                                  </p:stCondLst>
                                  <p:childTnLst>
                                    <p:set>
                                      <p:cBhvr>
                                        <p:cTn id="21" dur="1" fill="hold">
                                          <p:stCondLst>
                                            <p:cond delay="0"/>
                                          </p:stCondLst>
                                        </p:cTn>
                                        <p:tgtEl>
                                          <p:spTgt spid="10"/>
                                        </p:tgtEl>
                                        <p:attrNameLst>
                                          <p:attrName>style.visibility</p:attrName>
                                        </p:attrNameLst>
                                      </p:cBhvr>
                                      <p:to>
                                        <p:strVal val="visible"/>
                                      </p:to>
                                    </p:set>
                                    <p:animEffect transition="in" filter="wipe(up)">
                                      <p:cBhvr>
                                        <p:cTn id="22" dur="750"/>
                                        <p:tgtEl>
                                          <p:spTgt spid="10"/>
                                        </p:tgtEl>
                                      </p:cBhvr>
                                    </p:animEffect>
                                  </p:childTnLst>
                                </p:cTn>
                              </p:par>
                              <p:par>
                                <p:cTn id="23" presetID="42" presetClass="path" presetSubtype="0" accel="49333" decel="50667" fill="hold" grpId="1" nodeType="withEffect">
                                  <p:stCondLst>
                                    <p:cond delay="1250"/>
                                  </p:stCondLst>
                                  <p:childTnLst>
                                    <p:animMotion origin="layout" path="M 1.25E-6 0 L 1.25E-6 0.19699 " pathEditMode="relative" rAng="0" ptsTypes="AA">
                                      <p:cBhvr>
                                        <p:cTn id="24" dur="1000" spd="-100000" fill="hold"/>
                                        <p:tgtEl>
                                          <p:spTgt spid="10"/>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0" grpId="1"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inancial Fact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B865CBF-AEA8-5BED-EA1B-1856F9341FFF}"/>
              </a:ext>
            </a:extLst>
          </p:cNvPr>
          <p:cNvSpPr>
            <a:spLocks noGrp="1"/>
          </p:cNvSpPr>
          <p:nvPr>
            <p:ph type="pic" sz="quarter" idx="15"/>
          </p:nvPr>
        </p:nvSpPr>
        <p:spPr>
          <a:xfrm>
            <a:off x="1019174" y="1688618"/>
            <a:ext cx="3044825" cy="3937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3C649B6F-D776-0614-7520-FE305E27ED27}"/>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5882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250"/>
                                  </p:stCondLst>
                                  <p:childTnLst>
                                    <p:animMotion origin="layout" path="M -3.54167E-6 -3.33333E-6 L -3.54167E-6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ice 9">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2BE31E1-DEE1-8553-173E-F26F3E9A2B1C}"/>
              </a:ext>
            </a:extLst>
          </p:cNvPr>
          <p:cNvSpPr>
            <a:spLocks noGrp="1"/>
          </p:cNvSpPr>
          <p:nvPr>
            <p:ph type="pic" sz="quarter" idx="14"/>
          </p:nvPr>
        </p:nvSpPr>
        <p:spPr>
          <a:xfrm>
            <a:off x="5547155" y="2087994"/>
            <a:ext cx="5853684" cy="384086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7">
            <a:extLst>
              <a:ext uri="{FF2B5EF4-FFF2-40B4-BE49-F238E27FC236}">
                <a16:creationId xmlns:a16="http://schemas.microsoft.com/office/drawing/2014/main" id="{F6677AB4-0D9A-A399-7E48-96F4ECA2C104}"/>
              </a:ext>
            </a:extLst>
          </p:cNvPr>
          <p:cNvSpPr>
            <a:spLocks noGrp="1"/>
          </p:cNvSpPr>
          <p:nvPr>
            <p:ph type="pic" sz="quarter" idx="12"/>
          </p:nvPr>
        </p:nvSpPr>
        <p:spPr>
          <a:xfrm>
            <a:off x="10065543" y="2683668"/>
            <a:ext cx="1619251" cy="3495675"/>
          </a:xfrm>
          <a:custGeom>
            <a:avLst/>
            <a:gdLst>
              <a:gd name="connsiteX0" fmla="*/ 376887 w 1780099"/>
              <a:gd name="connsiteY0" fmla="*/ 17 h 3864044"/>
              <a:gd name="connsiteX1" fmla="*/ 407937 w 1780099"/>
              <a:gd name="connsiteY1" fmla="*/ 30567 h 3864044"/>
              <a:gd name="connsiteX2" fmla="*/ 535922 w 1780099"/>
              <a:gd name="connsiteY2" fmla="*/ 147422 h 3864044"/>
              <a:gd name="connsiteX3" fmla="*/ 1241953 w 1780099"/>
              <a:gd name="connsiteY3" fmla="*/ 147422 h 3864044"/>
              <a:gd name="connsiteX4" fmla="*/ 1371051 w 1780099"/>
              <a:gd name="connsiteY4" fmla="*/ 31902 h 3864044"/>
              <a:gd name="connsiteX5" fmla="*/ 1398039 w 1780099"/>
              <a:gd name="connsiteY5" fmla="*/ 407 h 3864044"/>
              <a:gd name="connsiteX6" fmla="*/ 1606042 w 1780099"/>
              <a:gd name="connsiteY6" fmla="*/ 8142 h 3864044"/>
              <a:gd name="connsiteX7" fmla="*/ 1774314 w 1780099"/>
              <a:gd name="connsiteY7" fmla="*/ 191772 h 3864044"/>
              <a:gd name="connsiteX8" fmla="*/ 1779878 w 1780099"/>
              <a:gd name="connsiteY8" fmla="*/ 319367 h 3864044"/>
              <a:gd name="connsiteX9" fmla="*/ 1779878 w 1780099"/>
              <a:gd name="connsiteY9" fmla="*/ 3546808 h 3864044"/>
              <a:gd name="connsiteX10" fmla="*/ 1769305 w 1780099"/>
              <a:gd name="connsiteY10" fmla="*/ 3698887 h 3864044"/>
              <a:gd name="connsiteX11" fmla="*/ 1599253 w 1780099"/>
              <a:gd name="connsiteY11" fmla="*/ 3858200 h 3864044"/>
              <a:gd name="connsiteX12" fmla="*/ 1499536 w 1780099"/>
              <a:gd name="connsiteY12" fmla="*/ 3863765 h 3864044"/>
              <a:gd name="connsiteX13" fmla="*/ 284738 w 1780099"/>
              <a:gd name="connsiteY13" fmla="*/ 3863765 h 3864044"/>
              <a:gd name="connsiteX14" fmla="*/ 220802 w 1780099"/>
              <a:gd name="connsiteY14" fmla="*/ 3862374 h 3864044"/>
              <a:gd name="connsiteX15" fmla="*/ 2226 w 1780099"/>
              <a:gd name="connsiteY15" fmla="*/ 3645356 h 3864044"/>
              <a:gd name="connsiteX16" fmla="*/ 0 w 1780099"/>
              <a:gd name="connsiteY16" fmla="*/ 3537014 h 3864044"/>
              <a:gd name="connsiteX17" fmla="*/ 0 w 1780099"/>
              <a:gd name="connsiteY17" fmla="*/ 1933032 h 3864044"/>
              <a:gd name="connsiteX18" fmla="*/ 389 w 1780099"/>
              <a:gd name="connsiteY18" fmla="*/ 1933199 h 3864044"/>
              <a:gd name="connsiteX19" fmla="*/ 389 w 1780099"/>
              <a:gd name="connsiteY19" fmla="*/ 259715 h 3864044"/>
              <a:gd name="connsiteX20" fmla="*/ 5954 w 1780099"/>
              <a:gd name="connsiteY20" fmla="*/ 184983 h 3864044"/>
              <a:gd name="connsiteX21" fmla="*/ 188138 w 1780099"/>
              <a:gd name="connsiteY21" fmla="*/ 5582 h 3864044"/>
              <a:gd name="connsiteX22" fmla="*/ 376887 w 1780099"/>
              <a:gd name="connsiteY22" fmla="*/ 17 h 3864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0099" h="3864044">
                <a:moveTo>
                  <a:pt x="376887" y="17"/>
                </a:moveTo>
                <a:cubicBezTo>
                  <a:pt x="397754" y="-483"/>
                  <a:pt x="405879" y="10368"/>
                  <a:pt x="407937" y="30567"/>
                </a:cubicBezTo>
                <a:cubicBezTo>
                  <a:pt x="416507" y="114035"/>
                  <a:pt x="452454" y="147422"/>
                  <a:pt x="535922" y="147422"/>
                </a:cubicBezTo>
                <a:cubicBezTo>
                  <a:pt x="771231" y="147905"/>
                  <a:pt x="1006572" y="147905"/>
                  <a:pt x="1241953" y="147422"/>
                </a:cubicBezTo>
                <a:cubicBezTo>
                  <a:pt x="1326423" y="147422"/>
                  <a:pt x="1360701" y="115872"/>
                  <a:pt x="1371051" y="31902"/>
                </a:cubicBezTo>
                <a:cubicBezTo>
                  <a:pt x="1373054" y="15265"/>
                  <a:pt x="1377505" y="-94"/>
                  <a:pt x="1398039" y="407"/>
                </a:cubicBezTo>
                <a:cubicBezTo>
                  <a:pt x="1467428" y="2021"/>
                  <a:pt x="1537598" y="-1095"/>
                  <a:pt x="1606042" y="8142"/>
                </a:cubicBezTo>
                <a:cubicBezTo>
                  <a:pt x="1701752" y="20996"/>
                  <a:pt x="1765577" y="94782"/>
                  <a:pt x="1774314" y="191772"/>
                </a:cubicBezTo>
                <a:cubicBezTo>
                  <a:pt x="1778153" y="234118"/>
                  <a:pt x="1779878" y="276799"/>
                  <a:pt x="1779878" y="319367"/>
                </a:cubicBezTo>
                <a:cubicBezTo>
                  <a:pt x="1780173" y="1395179"/>
                  <a:pt x="1780173" y="2470996"/>
                  <a:pt x="1779878" y="3546808"/>
                </a:cubicBezTo>
                <a:cubicBezTo>
                  <a:pt x="1780601" y="3597707"/>
                  <a:pt x="1777063" y="3648578"/>
                  <a:pt x="1769305" y="3698887"/>
                </a:cubicBezTo>
                <a:cubicBezTo>
                  <a:pt x="1754504" y="3785750"/>
                  <a:pt x="1686728" y="3847183"/>
                  <a:pt x="1599253" y="3858200"/>
                </a:cubicBezTo>
                <a:cubicBezTo>
                  <a:pt x="1566166" y="3862140"/>
                  <a:pt x="1532857" y="3863999"/>
                  <a:pt x="1499536" y="3863765"/>
                </a:cubicBezTo>
                <a:cubicBezTo>
                  <a:pt x="1094620" y="3864138"/>
                  <a:pt x="689688" y="3864138"/>
                  <a:pt x="284738" y="3863765"/>
                </a:cubicBezTo>
                <a:cubicBezTo>
                  <a:pt x="263426" y="3863765"/>
                  <a:pt x="242058" y="3863765"/>
                  <a:pt x="220802" y="3862374"/>
                </a:cubicBezTo>
                <a:cubicBezTo>
                  <a:pt x="85638" y="3855196"/>
                  <a:pt x="10350" y="3780797"/>
                  <a:pt x="2226" y="3645356"/>
                </a:cubicBezTo>
                <a:cubicBezTo>
                  <a:pt x="0" y="3609298"/>
                  <a:pt x="56" y="3573017"/>
                  <a:pt x="0" y="3537014"/>
                </a:cubicBezTo>
                <a:cubicBezTo>
                  <a:pt x="0" y="3002333"/>
                  <a:pt x="0" y="2467674"/>
                  <a:pt x="0" y="1933032"/>
                </a:cubicBezTo>
                <a:lnTo>
                  <a:pt x="389" y="1933199"/>
                </a:lnTo>
                <a:cubicBezTo>
                  <a:pt x="389" y="1375336"/>
                  <a:pt x="389" y="817506"/>
                  <a:pt x="389" y="259715"/>
                </a:cubicBezTo>
                <a:cubicBezTo>
                  <a:pt x="712" y="234714"/>
                  <a:pt x="2571" y="209756"/>
                  <a:pt x="5954" y="184983"/>
                </a:cubicBezTo>
                <a:cubicBezTo>
                  <a:pt x="18029" y="85823"/>
                  <a:pt x="88922" y="14040"/>
                  <a:pt x="188138" y="5582"/>
                </a:cubicBezTo>
                <a:cubicBezTo>
                  <a:pt x="250739" y="17"/>
                  <a:pt x="313952" y="1687"/>
                  <a:pt x="376887" y="17"/>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C9C45092-9FF7-46D4-20A6-83A4015B3729}"/>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4130369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strVal val="2/3*#ppt_w"/>
                                          </p:val>
                                        </p:tav>
                                        <p:tav tm="100000">
                                          <p:val>
                                            <p:strVal val="#ppt_w"/>
                                          </p:val>
                                        </p:tav>
                                      </p:tavLst>
                                    </p:anim>
                                    <p:anim calcmode="lin" valueType="num">
                                      <p:cBhvr>
                                        <p:cTn id="8" dur="250" fill="hold"/>
                                        <p:tgtEl>
                                          <p:spTgt spid="10"/>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750"/>
                                  </p:stCondLst>
                                  <p:childTnLst>
                                    <p:animMotion origin="layout" path="M -2.5E-6 -4.44444E-6 L -2.5E-6 0.07246 " pathEditMode="relative" rAng="0" ptsTypes="AA">
                                      <p:cBhvr>
                                        <p:cTn id="10" dur="500" spd="-100000" fill="hold"/>
                                        <p:tgtEl>
                                          <p:spTgt spid="10"/>
                                        </p:tgtEl>
                                        <p:attrNameLst>
                                          <p:attrName>ppt_x</p:attrName>
                                          <p:attrName>ppt_y</p:attrName>
                                        </p:attrNameLst>
                                      </p:cBhvr>
                                      <p:rCtr x="0" y="3611"/>
                                    </p:animMotion>
                                  </p:childTnLst>
                                </p:cTn>
                              </p:par>
                              <p:par>
                                <p:cTn id="11" presetID="23" presetClass="entr" presetSubtype="272" fill="hold" grpId="0" nodeType="withEffect">
                                  <p:stCondLst>
                                    <p:cond delay="1250"/>
                                  </p:stCondLst>
                                  <p:childTnLst>
                                    <p:set>
                                      <p:cBhvr>
                                        <p:cTn id="12" dur="1" fill="hold">
                                          <p:stCondLst>
                                            <p:cond delay="0"/>
                                          </p:stCondLst>
                                        </p:cTn>
                                        <p:tgtEl>
                                          <p:spTgt spid="8"/>
                                        </p:tgtEl>
                                        <p:attrNameLst>
                                          <p:attrName>style.visibility</p:attrName>
                                        </p:attrNameLst>
                                      </p:cBhvr>
                                      <p:to>
                                        <p:strVal val="visible"/>
                                      </p:to>
                                    </p:set>
                                    <p:anim calcmode="lin" valueType="num">
                                      <p:cBhvr>
                                        <p:cTn id="13" dur="250" fill="hold"/>
                                        <p:tgtEl>
                                          <p:spTgt spid="8"/>
                                        </p:tgtEl>
                                        <p:attrNameLst>
                                          <p:attrName>ppt_w</p:attrName>
                                        </p:attrNameLst>
                                      </p:cBhvr>
                                      <p:tavLst>
                                        <p:tav tm="0">
                                          <p:val>
                                            <p:strVal val="2/3*#ppt_w"/>
                                          </p:val>
                                        </p:tav>
                                        <p:tav tm="100000">
                                          <p:val>
                                            <p:strVal val="#ppt_w"/>
                                          </p:val>
                                        </p:tav>
                                      </p:tavLst>
                                    </p:anim>
                                    <p:anim calcmode="lin" valueType="num">
                                      <p:cBhvr>
                                        <p:cTn id="14" dur="250" fill="hold"/>
                                        <p:tgtEl>
                                          <p:spTgt spid="8"/>
                                        </p:tgtEl>
                                        <p:attrNameLst>
                                          <p:attrName>ppt_h</p:attrName>
                                        </p:attrNameLst>
                                      </p:cBhvr>
                                      <p:tavLst>
                                        <p:tav tm="0">
                                          <p:val>
                                            <p:strVal val="2/3*#ppt_h"/>
                                          </p:val>
                                        </p:tav>
                                        <p:tav tm="100000">
                                          <p:val>
                                            <p:strVal val="#ppt_h"/>
                                          </p:val>
                                        </p:tav>
                                      </p:tavLst>
                                    </p:anim>
                                  </p:childTnLst>
                                </p:cTn>
                              </p:par>
                              <p:par>
                                <p:cTn id="15" presetID="42" presetClass="path" presetSubtype="0" accel="49333" decel="50667" fill="hold" grpId="1" nodeType="withEffect">
                                  <p:stCondLst>
                                    <p:cond delay="1250"/>
                                  </p:stCondLst>
                                  <p:childTnLst>
                                    <p:animMotion origin="layout" path="M -2.5E-6 -4.44444E-6 L -2.5E-6 0.07246 " pathEditMode="relative" rAng="0" ptsTypes="AA">
                                      <p:cBhvr>
                                        <p:cTn id="16" dur="500" spd="-100000" fill="hold"/>
                                        <p:tgtEl>
                                          <p:spTgt spid="8"/>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8" grpId="0" animBg="1"/>
      <p:bldP spid="8" grpId="1"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10">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F9F8B1-D54B-1379-323D-5B96953D1000}"/>
              </a:ext>
            </a:extLst>
          </p:cNvPr>
          <p:cNvSpPr>
            <a:spLocks noGrp="1"/>
          </p:cNvSpPr>
          <p:nvPr>
            <p:ph type="pic" sz="quarter" idx="12"/>
          </p:nvPr>
        </p:nvSpPr>
        <p:spPr>
          <a:xfrm>
            <a:off x="7099725" y="1995939"/>
            <a:ext cx="6416206" cy="3610745"/>
          </a:xfrm>
          <a:custGeom>
            <a:avLst/>
            <a:gdLst>
              <a:gd name="connsiteX0" fmla="*/ 26223 w 6416206"/>
              <a:gd name="connsiteY0" fmla="*/ 123 h 3610745"/>
              <a:gd name="connsiteX1" fmla="*/ 40561 w 6416206"/>
              <a:gd name="connsiteY1" fmla="*/ 123 h 3610745"/>
              <a:gd name="connsiteX2" fmla="*/ 6377639 w 6416206"/>
              <a:gd name="connsiteY2" fmla="*/ 123 h 3610745"/>
              <a:gd name="connsiteX3" fmla="*/ 6397353 w 6416206"/>
              <a:gd name="connsiteY3" fmla="*/ 356 h 3610745"/>
              <a:gd name="connsiteX4" fmla="*/ 6416029 w 6416206"/>
              <a:gd name="connsiteY4" fmla="*/ 20071 h 3610745"/>
              <a:gd name="connsiteX5" fmla="*/ 6416136 w 6416206"/>
              <a:gd name="connsiteY5" fmla="*/ 34409 h 3610745"/>
              <a:gd name="connsiteX6" fmla="*/ 6416136 w 6416206"/>
              <a:gd name="connsiteY6" fmla="*/ 3576186 h 3610745"/>
              <a:gd name="connsiteX7" fmla="*/ 6381527 w 6416206"/>
              <a:gd name="connsiteY7" fmla="*/ 3610633 h 3610745"/>
              <a:gd name="connsiteX8" fmla="*/ 3209279 w 6416206"/>
              <a:gd name="connsiteY8" fmla="*/ 3610633 h 3610745"/>
              <a:gd name="connsiteX9" fmla="*/ 40794 w 6416206"/>
              <a:gd name="connsiteY9" fmla="*/ 3610633 h 3610745"/>
              <a:gd name="connsiteX10" fmla="*/ 21079 w 6416206"/>
              <a:gd name="connsiteY10" fmla="*/ 3610508 h 3610745"/>
              <a:gd name="connsiteX11" fmla="*/ 128 w 6416206"/>
              <a:gd name="connsiteY11" fmla="*/ 3589000 h 3610745"/>
              <a:gd name="connsiteX12" fmla="*/ 128 w 6416206"/>
              <a:gd name="connsiteY12" fmla="*/ 3576455 h 3610745"/>
              <a:gd name="connsiteX13" fmla="*/ 128 w 6416206"/>
              <a:gd name="connsiteY13" fmla="*/ 34588 h 3610745"/>
              <a:gd name="connsiteX14" fmla="*/ 128 w 6416206"/>
              <a:gd name="connsiteY14" fmla="*/ 25627 h 3610745"/>
              <a:gd name="connsiteX15" fmla="*/ 26223 w 6416206"/>
              <a:gd name="connsiteY15" fmla="*/ 123 h 361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16206" h="3610745">
                <a:moveTo>
                  <a:pt x="26223" y="123"/>
                </a:moveTo>
                <a:cubicBezTo>
                  <a:pt x="31009" y="123"/>
                  <a:pt x="35794" y="123"/>
                  <a:pt x="40561" y="123"/>
                </a:cubicBezTo>
                <a:lnTo>
                  <a:pt x="6377639" y="123"/>
                </a:lnTo>
                <a:cubicBezTo>
                  <a:pt x="6384198" y="123"/>
                  <a:pt x="6390811" y="-271"/>
                  <a:pt x="6397353" y="356"/>
                </a:cubicBezTo>
                <a:cubicBezTo>
                  <a:pt x="6409773" y="1557"/>
                  <a:pt x="6415276" y="7418"/>
                  <a:pt x="6416029" y="20071"/>
                </a:cubicBezTo>
                <a:cubicBezTo>
                  <a:pt x="6416351" y="24838"/>
                  <a:pt x="6416136" y="29624"/>
                  <a:pt x="6416136" y="34409"/>
                </a:cubicBezTo>
                <a:lnTo>
                  <a:pt x="6416136" y="3576186"/>
                </a:lnTo>
                <a:cubicBezTo>
                  <a:pt x="6416136" y="3608447"/>
                  <a:pt x="6413896" y="3610633"/>
                  <a:pt x="6381527" y="3610633"/>
                </a:cubicBezTo>
                <a:lnTo>
                  <a:pt x="3209279" y="3610633"/>
                </a:lnTo>
                <a:lnTo>
                  <a:pt x="40794" y="3610633"/>
                </a:lnTo>
                <a:cubicBezTo>
                  <a:pt x="34217" y="3610633"/>
                  <a:pt x="27621" y="3610956"/>
                  <a:pt x="21079" y="3610508"/>
                </a:cubicBezTo>
                <a:cubicBezTo>
                  <a:pt x="6920" y="3609558"/>
                  <a:pt x="1078" y="3603446"/>
                  <a:pt x="128" y="3589000"/>
                </a:cubicBezTo>
                <a:cubicBezTo>
                  <a:pt x="-159" y="3584842"/>
                  <a:pt x="128" y="3580649"/>
                  <a:pt x="128" y="3576455"/>
                </a:cubicBezTo>
                <a:lnTo>
                  <a:pt x="128" y="34588"/>
                </a:lnTo>
                <a:cubicBezTo>
                  <a:pt x="128" y="31613"/>
                  <a:pt x="128" y="28620"/>
                  <a:pt x="128" y="25627"/>
                </a:cubicBezTo>
                <a:cubicBezTo>
                  <a:pt x="593" y="6145"/>
                  <a:pt x="6347" y="535"/>
                  <a:pt x="26223" y="123"/>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C3B4CCF8-EDC4-99FD-AE67-97524DA4D53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8207631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73333">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14:bounceEnd="73333">
                                          <p:cBhvr additive="base">
                                            <p:cTn id="7" dur="1500" fill="hold"/>
                                            <p:tgtEl>
                                              <p:spTgt spid="3"/>
                                            </p:tgtEl>
                                            <p:attrNameLst>
                                              <p:attrName>ppt_x</p:attrName>
                                            </p:attrNameLst>
                                          </p:cBhvr>
                                          <p:tavLst>
                                            <p:tav tm="0">
                                              <p:val>
                                                <p:strVal val="1+#ppt_w/2"/>
                                              </p:val>
                                            </p:tav>
                                            <p:tav tm="100000">
                                              <p:val>
                                                <p:strVal val="#ppt_x"/>
                                              </p:val>
                                            </p:tav>
                                          </p:tavLst>
                                        </p:anim>
                                        <p:anim calcmode="lin" valueType="num" p14:bounceEnd="73333">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1+#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1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5D746BB-FBB2-F1F7-CA60-E494975290C4}"/>
              </a:ext>
            </a:extLst>
          </p:cNvPr>
          <p:cNvSpPr>
            <a:spLocks noGrp="1"/>
          </p:cNvSpPr>
          <p:nvPr>
            <p:ph type="pic" sz="quarter" idx="12"/>
          </p:nvPr>
        </p:nvSpPr>
        <p:spPr>
          <a:xfrm>
            <a:off x="3364254" y="1909349"/>
            <a:ext cx="5494754" cy="3829929"/>
          </a:xfrm>
          <a:custGeom>
            <a:avLst/>
            <a:gdLst>
              <a:gd name="connsiteX0" fmla="*/ 4958712 w 5494754"/>
              <a:gd name="connsiteY0" fmla="*/ 0 h 3829929"/>
              <a:gd name="connsiteX1" fmla="*/ 5415131 w 5494754"/>
              <a:gd name="connsiteY1" fmla="*/ 248 h 3829929"/>
              <a:gd name="connsiteX2" fmla="*/ 5446636 w 5494754"/>
              <a:gd name="connsiteY2" fmla="*/ 3619 h 3829929"/>
              <a:gd name="connsiteX3" fmla="*/ 5494292 w 5494754"/>
              <a:gd name="connsiteY3" fmla="*/ 65962 h 3829929"/>
              <a:gd name="connsiteX4" fmla="*/ 5494488 w 5494754"/>
              <a:gd name="connsiteY4" fmla="*/ 89020 h 3829929"/>
              <a:gd name="connsiteX5" fmla="*/ 5494488 w 5494754"/>
              <a:gd name="connsiteY5" fmla="*/ 1577805 h 3829929"/>
              <a:gd name="connsiteX6" fmla="*/ 5494754 w 5494754"/>
              <a:gd name="connsiteY6" fmla="*/ 2786548 h 3829929"/>
              <a:gd name="connsiteX7" fmla="*/ 5494418 w 5494754"/>
              <a:gd name="connsiteY7" fmla="*/ 3747158 h 3829929"/>
              <a:gd name="connsiteX8" fmla="*/ 5492640 w 5494754"/>
              <a:gd name="connsiteY8" fmla="*/ 3775341 h 3829929"/>
              <a:gd name="connsiteX9" fmla="*/ 5421368 w 5494754"/>
              <a:gd name="connsiteY9" fmla="*/ 3829863 h 3829929"/>
              <a:gd name="connsiteX10" fmla="*/ 4904568 w 5494754"/>
              <a:gd name="connsiteY10" fmla="*/ 3829863 h 3829929"/>
              <a:gd name="connsiteX11" fmla="*/ 2746658 w 5494754"/>
              <a:gd name="connsiteY11" fmla="*/ 3829863 h 3829929"/>
              <a:gd name="connsiteX12" fmla="*/ 2746658 w 5494754"/>
              <a:gd name="connsiteY12" fmla="*/ 3829845 h 3829929"/>
              <a:gd name="connsiteX13" fmla="*/ 82769 w 5494754"/>
              <a:gd name="connsiteY13" fmla="*/ 3829845 h 3829929"/>
              <a:gd name="connsiteX14" fmla="*/ 54570 w 5494754"/>
              <a:gd name="connsiteY14" fmla="*/ 3828071 h 3829929"/>
              <a:gd name="connsiteX15" fmla="*/ 2541 w 5494754"/>
              <a:gd name="connsiteY15" fmla="*/ 3773479 h 3829929"/>
              <a:gd name="connsiteX16" fmla="*/ 427 w 5494754"/>
              <a:gd name="connsiteY16" fmla="*/ 3741766 h 3829929"/>
              <a:gd name="connsiteX17" fmla="*/ 427 w 5494754"/>
              <a:gd name="connsiteY17" fmla="*/ 2256527 h 3829929"/>
              <a:gd name="connsiteX18" fmla="*/ 0 w 5494754"/>
              <a:gd name="connsiteY18" fmla="*/ 1044255 h 3829929"/>
              <a:gd name="connsiteX19" fmla="*/ 533 w 5494754"/>
              <a:gd name="connsiteY19" fmla="*/ 85402 h 3829929"/>
              <a:gd name="connsiteX20" fmla="*/ 2737 w 5494754"/>
              <a:gd name="connsiteY20" fmla="*/ 55462 h 3829929"/>
              <a:gd name="connsiteX21" fmla="*/ 67807 w 5494754"/>
              <a:gd name="connsiteY21" fmla="*/ 231 h 3829929"/>
              <a:gd name="connsiteX22" fmla="*/ 85577 w 5494754"/>
              <a:gd name="connsiteY22" fmla="*/ 106 h 3829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94754" h="3829929">
                <a:moveTo>
                  <a:pt x="4958712" y="0"/>
                </a:moveTo>
                <a:cubicBezTo>
                  <a:pt x="5110851" y="0"/>
                  <a:pt x="5262991" y="84"/>
                  <a:pt x="5415131" y="248"/>
                </a:cubicBezTo>
                <a:cubicBezTo>
                  <a:pt x="5425668" y="248"/>
                  <a:pt x="5436720" y="567"/>
                  <a:pt x="5446636" y="3619"/>
                </a:cubicBezTo>
                <a:cubicBezTo>
                  <a:pt x="5473556" y="11901"/>
                  <a:pt x="5492694" y="37832"/>
                  <a:pt x="5494292" y="65962"/>
                </a:cubicBezTo>
                <a:cubicBezTo>
                  <a:pt x="5494737" y="73624"/>
                  <a:pt x="5494488" y="81322"/>
                  <a:pt x="5494488" y="89020"/>
                </a:cubicBezTo>
                <a:cubicBezTo>
                  <a:pt x="5494488" y="585264"/>
                  <a:pt x="5494488" y="1081525"/>
                  <a:pt x="5494488" y="1577805"/>
                </a:cubicBezTo>
                <a:cubicBezTo>
                  <a:pt x="5494488" y="1980708"/>
                  <a:pt x="5494578" y="2383622"/>
                  <a:pt x="5494754" y="2786548"/>
                </a:cubicBezTo>
                <a:cubicBezTo>
                  <a:pt x="5494754" y="3106745"/>
                  <a:pt x="5494648" y="3426960"/>
                  <a:pt x="5494418" y="3747158"/>
                </a:cubicBezTo>
                <a:cubicBezTo>
                  <a:pt x="5494418" y="3756576"/>
                  <a:pt x="5494612" y="3766259"/>
                  <a:pt x="5492640" y="3775341"/>
                </a:cubicBezTo>
                <a:cubicBezTo>
                  <a:pt x="5485124" y="3808756"/>
                  <a:pt x="5457244" y="3829845"/>
                  <a:pt x="5421368" y="3829863"/>
                </a:cubicBezTo>
                <a:cubicBezTo>
                  <a:pt x="5249096" y="3829934"/>
                  <a:pt x="5076840" y="3829934"/>
                  <a:pt x="4904568" y="3829863"/>
                </a:cubicBezTo>
                <a:lnTo>
                  <a:pt x="2746658" y="3829863"/>
                </a:lnTo>
                <a:lnTo>
                  <a:pt x="2746658" y="3829845"/>
                </a:lnTo>
                <a:cubicBezTo>
                  <a:pt x="1858695" y="3829845"/>
                  <a:pt x="970732" y="3829845"/>
                  <a:pt x="82769" y="3829845"/>
                </a:cubicBezTo>
                <a:cubicBezTo>
                  <a:pt x="73352" y="3829845"/>
                  <a:pt x="63472" y="3830519"/>
                  <a:pt x="54570" y="3828071"/>
                </a:cubicBezTo>
                <a:cubicBezTo>
                  <a:pt x="26530" y="3820462"/>
                  <a:pt x="8369" y="3802140"/>
                  <a:pt x="2541" y="3773479"/>
                </a:cubicBezTo>
                <a:cubicBezTo>
                  <a:pt x="409" y="3763191"/>
                  <a:pt x="444" y="3752354"/>
                  <a:pt x="427" y="3741766"/>
                </a:cubicBezTo>
                <a:cubicBezTo>
                  <a:pt x="338" y="3246686"/>
                  <a:pt x="338" y="2751613"/>
                  <a:pt x="427" y="2256527"/>
                </a:cubicBezTo>
                <a:cubicBezTo>
                  <a:pt x="355" y="1852442"/>
                  <a:pt x="213" y="1448351"/>
                  <a:pt x="0" y="1044255"/>
                </a:cubicBezTo>
                <a:cubicBezTo>
                  <a:pt x="0" y="724630"/>
                  <a:pt x="178" y="405014"/>
                  <a:pt x="533" y="85402"/>
                </a:cubicBezTo>
                <a:cubicBezTo>
                  <a:pt x="302" y="75375"/>
                  <a:pt x="1048" y="65349"/>
                  <a:pt x="2737" y="55462"/>
                </a:cubicBezTo>
                <a:cubicBezTo>
                  <a:pt x="8920" y="24189"/>
                  <a:pt x="35894" y="1300"/>
                  <a:pt x="67807" y="231"/>
                </a:cubicBezTo>
                <a:cubicBezTo>
                  <a:pt x="73707" y="-18"/>
                  <a:pt x="79641" y="106"/>
                  <a:pt x="85577" y="106"/>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FBD38B43-94BF-105A-2FBE-7AA5F3D27E6D}"/>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84820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2/3*#ppt_w"/>
                                          </p:val>
                                        </p:tav>
                                        <p:tav tm="100000">
                                          <p:val>
                                            <p:strVal val="#ppt_w"/>
                                          </p:val>
                                        </p:tav>
                                      </p:tavLst>
                                    </p:anim>
                                    <p:anim calcmode="lin" valueType="num">
                                      <p:cBhvr>
                                        <p:cTn id="8" dur="500" fill="hold"/>
                                        <p:tgtEl>
                                          <p:spTgt spid="9"/>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1.875E-6 1.11111E-6 L -1.875E-6 0.07245 " pathEditMode="relative" rAng="0" ptsTypes="AA">
                                      <p:cBhvr>
                                        <p:cTn id="10" dur="750" spd="-100000" fill="hold"/>
                                        <p:tgtEl>
                                          <p:spTgt spid="9"/>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ice 1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DBBEBD8-4E89-7B3C-04FE-B41DCF117DAD}"/>
              </a:ext>
            </a:extLst>
          </p:cNvPr>
          <p:cNvSpPr>
            <a:spLocks noGrp="1"/>
          </p:cNvSpPr>
          <p:nvPr>
            <p:ph type="pic" sz="quarter" idx="12"/>
          </p:nvPr>
        </p:nvSpPr>
        <p:spPr>
          <a:xfrm>
            <a:off x="7390473" y="1312564"/>
            <a:ext cx="3168932" cy="4546778"/>
          </a:xfrm>
          <a:custGeom>
            <a:avLst/>
            <a:gdLst>
              <a:gd name="connsiteX0" fmla="*/ 77824 w 3485535"/>
              <a:gd name="connsiteY0" fmla="*/ 52 h 5001039"/>
              <a:gd name="connsiteX1" fmla="*/ 3412268 w 3485535"/>
              <a:gd name="connsiteY1" fmla="*/ 52 h 5001039"/>
              <a:gd name="connsiteX2" fmla="*/ 3485428 w 3485535"/>
              <a:gd name="connsiteY2" fmla="*/ 73731 h 5001039"/>
              <a:gd name="connsiteX3" fmla="*/ 3485428 w 3485535"/>
              <a:gd name="connsiteY3" fmla="*/ 310206 h 5001039"/>
              <a:gd name="connsiteX4" fmla="*/ 3485428 w 3485535"/>
              <a:gd name="connsiteY4" fmla="*/ 4918973 h 5001039"/>
              <a:gd name="connsiteX5" fmla="*/ 3482941 w 3485535"/>
              <a:gd name="connsiteY5" fmla="*/ 4951581 h 5001039"/>
              <a:gd name="connsiteX6" fmla="*/ 3430817 w 3485535"/>
              <a:gd name="connsiteY6" fmla="*/ 4999940 h 5001039"/>
              <a:gd name="connsiteX7" fmla="*/ 3406638 w 3485535"/>
              <a:gd name="connsiteY7" fmla="*/ 5001011 h 5001039"/>
              <a:gd name="connsiteX8" fmla="*/ 80794 w 3485535"/>
              <a:gd name="connsiteY8" fmla="*/ 5001011 h 5001039"/>
              <a:gd name="connsiteX9" fmla="*/ 65250 w 3485535"/>
              <a:gd name="connsiteY9" fmla="*/ 5001011 h 5001039"/>
              <a:gd name="connsiteX10" fmla="*/ 276 w 3485535"/>
              <a:gd name="connsiteY10" fmla="*/ 4935174 h 5001039"/>
              <a:gd name="connsiteX11" fmla="*/ 276 w 3485535"/>
              <a:gd name="connsiteY11" fmla="*/ 4869544 h 5001039"/>
              <a:gd name="connsiteX12" fmla="*/ 173 w 3485535"/>
              <a:gd name="connsiteY12" fmla="*/ 2499374 h 5001039"/>
              <a:gd name="connsiteX13" fmla="*/ 173 w 3485535"/>
              <a:gd name="connsiteY13" fmla="*/ 79327 h 5001039"/>
              <a:gd name="connsiteX14" fmla="*/ 2246 w 3485535"/>
              <a:gd name="connsiteY14" fmla="*/ 50173 h 5001039"/>
              <a:gd name="connsiteX15" fmla="*/ 53644 w 3485535"/>
              <a:gd name="connsiteY15" fmla="*/ 1227 h 5001039"/>
              <a:gd name="connsiteX16" fmla="*/ 77824 w 3485535"/>
              <a:gd name="connsiteY16" fmla="*/ 52 h 5001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5535" h="5001039">
                <a:moveTo>
                  <a:pt x="77824" y="52"/>
                </a:moveTo>
                <a:lnTo>
                  <a:pt x="3412268" y="52"/>
                </a:lnTo>
                <a:cubicBezTo>
                  <a:pt x="3460627" y="295"/>
                  <a:pt x="3485325" y="24888"/>
                  <a:pt x="3485428" y="73731"/>
                </a:cubicBezTo>
                <a:cubicBezTo>
                  <a:pt x="3485669" y="152556"/>
                  <a:pt x="3485428" y="231381"/>
                  <a:pt x="3485428" y="310206"/>
                </a:cubicBezTo>
                <a:cubicBezTo>
                  <a:pt x="3485428" y="1846472"/>
                  <a:pt x="3485428" y="3382728"/>
                  <a:pt x="3485428" y="4918973"/>
                </a:cubicBezTo>
                <a:cubicBezTo>
                  <a:pt x="3485604" y="4929889"/>
                  <a:pt x="3484772" y="4940804"/>
                  <a:pt x="3482941" y="4951581"/>
                </a:cubicBezTo>
                <a:cubicBezTo>
                  <a:pt x="3477857" y="4977280"/>
                  <a:pt x="3456824" y="4996797"/>
                  <a:pt x="3430817" y="4999940"/>
                </a:cubicBezTo>
                <a:cubicBezTo>
                  <a:pt x="3422786" y="5000770"/>
                  <a:pt x="3414710" y="5001150"/>
                  <a:pt x="3406638" y="5001011"/>
                </a:cubicBezTo>
                <a:cubicBezTo>
                  <a:pt x="2298022" y="5001011"/>
                  <a:pt x="1189409" y="5001011"/>
                  <a:pt x="80794" y="5001011"/>
                </a:cubicBezTo>
                <a:cubicBezTo>
                  <a:pt x="75612" y="5001011"/>
                  <a:pt x="70431" y="5001011"/>
                  <a:pt x="65250" y="5001011"/>
                </a:cubicBezTo>
                <a:cubicBezTo>
                  <a:pt x="25595" y="4999076"/>
                  <a:pt x="1451" y="4974897"/>
                  <a:pt x="276" y="4935174"/>
                </a:cubicBezTo>
                <a:cubicBezTo>
                  <a:pt x="-345" y="4913309"/>
                  <a:pt x="276" y="4891444"/>
                  <a:pt x="276" y="4869544"/>
                </a:cubicBezTo>
                <a:lnTo>
                  <a:pt x="173" y="2499374"/>
                </a:lnTo>
                <a:cubicBezTo>
                  <a:pt x="173" y="1692680"/>
                  <a:pt x="173" y="885997"/>
                  <a:pt x="173" y="79327"/>
                </a:cubicBezTo>
                <a:cubicBezTo>
                  <a:pt x="-57" y="69565"/>
                  <a:pt x="637" y="59803"/>
                  <a:pt x="2246" y="50173"/>
                </a:cubicBezTo>
                <a:cubicBezTo>
                  <a:pt x="6785" y="24350"/>
                  <a:pt x="27628" y="4498"/>
                  <a:pt x="53644" y="1227"/>
                </a:cubicBezTo>
                <a:cubicBezTo>
                  <a:pt x="61664" y="243"/>
                  <a:pt x="69746" y="-151"/>
                  <a:pt x="77824" y="52"/>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1242B78A-11DA-7D69-6C60-055CA4E6E676}"/>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7372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2/3*#ppt_w"/>
                                          </p:val>
                                        </p:tav>
                                        <p:tav tm="100000">
                                          <p:val>
                                            <p:strVal val="#ppt_w"/>
                                          </p:val>
                                        </p:tav>
                                      </p:tavLst>
                                    </p:anim>
                                    <p:anim calcmode="lin" valueType="num">
                                      <p:cBhvr>
                                        <p:cTn id="8" dur="500" fill="hold"/>
                                        <p:tgtEl>
                                          <p:spTgt spid="8"/>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2.5E-6 -4.44444E-6 L -2.5E-6 0.07246 " pathEditMode="relative" rAng="0" ptsTypes="AA">
                                      <p:cBhvr>
                                        <p:cTn id="10" dur="750" spd="-100000" fill="hold"/>
                                        <p:tgtEl>
                                          <p:spTgt spid="8"/>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 Page 2">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9F2B2F1A-8B93-DE8D-A0DA-98B7C2CC8140}"/>
              </a:ext>
            </a:extLst>
          </p:cNvPr>
          <p:cNvSpPr>
            <a:spLocks noGrp="1"/>
          </p:cNvSpPr>
          <p:nvPr>
            <p:ph type="pic" sz="quarter" idx="15"/>
          </p:nvPr>
        </p:nvSpPr>
        <p:spPr>
          <a:xfrm>
            <a:off x="6593840" y="1740667"/>
            <a:ext cx="4791860" cy="3975347"/>
          </a:xfrm>
          <a:prstGeom prst="rect">
            <a:avLst/>
          </a:prstGeom>
          <a:no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5" name="Picture Placeholder 4">
            <a:extLst>
              <a:ext uri="{FF2B5EF4-FFF2-40B4-BE49-F238E27FC236}">
                <a16:creationId xmlns:a16="http://schemas.microsoft.com/office/drawing/2014/main" id="{12CECCA0-D00D-E04D-E486-7FB07DB25D35}"/>
              </a:ext>
            </a:extLst>
          </p:cNvPr>
          <p:cNvSpPr>
            <a:spLocks noGrp="1"/>
          </p:cNvSpPr>
          <p:nvPr>
            <p:ph type="pic" sz="quarter" idx="16"/>
          </p:nvPr>
        </p:nvSpPr>
        <p:spPr>
          <a:xfrm>
            <a:off x="5168900" y="447779"/>
            <a:ext cx="1854200" cy="1122109"/>
          </a:xfrm>
        </p:spPr>
        <p:txBody>
          <a:bodyPr anchor="ctr"/>
          <a:lstStyle>
            <a:lvl1pPr algn="ctr">
              <a:defRPr sz="1400"/>
            </a:lvl1pPr>
          </a:lstStyle>
          <a:p>
            <a:endParaRPr lang="en-US"/>
          </a:p>
        </p:txBody>
      </p:sp>
      <p:pic>
        <p:nvPicPr>
          <p:cNvPr id="4" name="Picture 3">
            <a:extLst>
              <a:ext uri="{FF2B5EF4-FFF2-40B4-BE49-F238E27FC236}">
                <a16:creationId xmlns:a16="http://schemas.microsoft.com/office/drawing/2014/main" id="{7861D413-452F-BDA3-35CD-2D7C10E532E4}"/>
              </a:ext>
            </a:extLst>
          </p:cNvPr>
          <p:cNvPicPr>
            <a:picLocks noChangeAspect="1"/>
          </p:cNvPicPr>
          <p:nvPr userDrawn="1"/>
        </p:nvPicPr>
        <p:blipFill>
          <a:blip r:embed="rId2"/>
          <a:stretch>
            <a:fillRect/>
          </a:stretch>
        </p:blipFill>
        <p:spPr>
          <a:xfrm>
            <a:off x="0" y="0"/>
            <a:ext cx="12192000" cy="277000"/>
          </a:xfrm>
          <a:prstGeom prst="rect">
            <a:avLst/>
          </a:prstGeom>
        </p:spPr>
      </p:pic>
    </p:spTree>
    <p:extLst>
      <p:ext uri="{BB962C8B-B14F-4D97-AF65-F5344CB8AC3E}">
        <p14:creationId xmlns:p14="http://schemas.microsoft.com/office/powerpoint/2010/main" val="1385548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0"/>
                                  </p:stCondLst>
                                  <p:childTnLst>
                                    <p:animScale>
                                      <p:cBhvr>
                                        <p:cTn id="9" dur="500"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ice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D059F25-F79D-1A91-C094-F20B6E7BBC6C}"/>
              </a:ext>
            </a:extLst>
          </p:cNvPr>
          <p:cNvSpPr>
            <a:spLocks noGrp="1"/>
          </p:cNvSpPr>
          <p:nvPr>
            <p:ph type="pic" sz="quarter" idx="12"/>
          </p:nvPr>
        </p:nvSpPr>
        <p:spPr>
          <a:xfrm>
            <a:off x="6176488" y="2737033"/>
            <a:ext cx="4985512" cy="3120801"/>
          </a:xfrm>
          <a:custGeom>
            <a:avLst/>
            <a:gdLst>
              <a:gd name="connsiteX0" fmla="*/ 0 w 4985512"/>
              <a:gd name="connsiteY0" fmla="*/ 0 h 3120801"/>
              <a:gd name="connsiteX1" fmla="*/ 4985512 w 4985512"/>
              <a:gd name="connsiteY1" fmla="*/ 0 h 3120801"/>
              <a:gd name="connsiteX2" fmla="*/ 4985512 w 4985512"/>
              <a:gd name="connsiteY2" fmla="*/ 3120801 h 3120801"/>
              <a:gd name="connsiteX3" fmla="*/ 0 w 4985512"/>
              <a:gd name="connsiteY3" fmla="*/ 3120801 h 3120801"/>
            </a:gdLst>
            <a:ahLst/>
            <a:cxnLst>
              <a:cxn ang="0">
                <a:pos x="connsiteX0" y="connsiteY0"/>
              </a:cxn>
              <a:cxn ang="0">
                <a:pos x="connsiteX1" y="connsiteY1"/>
              </a:cxn>
              <a:cxn ang="0">
                <a:pos x="connsiteX2" y="connsiteY2"/>
              </a:cxn>
              <a:cxn ang="0">
                <a:pos x="connsiteX3" y="connsiteY3"/>
              </a:cxn>
            </a:cxnLst>
            <a:rect l="l" t="t" r="r" b="b"/>
            <a:pathLst>
              <a:path w="4985512" h="3120801">
                <a:moveTo>
                  <a:pt x="0" y="0"/>
                </a:moveTo>
                <a:lnTo>
                  <a:pt x="4985512" y="0"/>
                </a:lnTo>
                <a:lnTo>
                  <a:pt x="4985512" y="3120801"/>
                </a:lnTo>
                <a:lnTo>
                  <a:pt x="0" y="3120801"/>
                </a:ln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240DCC38-F8AF-B2B6-54C8-45B9A32A03A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51388811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73333">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14:bounceEnd="73333">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3333">
                                          <p:cBhvr additive="base">
                                            <p:cTn id="8" dur="1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evice 14">
    <p:spTree>
      <p:nvGrpSpPr>
        <p:cNvPr id="1" name=""/>
        <p:cNvGrpSpPr/>
        <p:nvPr/>
      </p:nvGrpSpPr>
      <p:grpSpPr>
        <a:xfrm>
          <a:off x="0" y="0"/>
          <a:ext cx="0" cy="0"/>
          <a:chOff x="0" y="0"/>
          <a:chExt cx="0" cy="0"/>
        </a:xfrm>
      </p:grpSpPr>
      <p:sp>
        <p:nvSpPr>
          <p:cNvPr id="8" name="Picture Placeholder 9">
            <a:extLst>
              <a:ext uri="{FF2B5EF4-FFF2-40B4-BE49-F238E27FC236}">
                <a16:creationId xmlns:a16="http://schemas.microsoft.com/office/drawing/2014/main" id="{D4021612-5750-3BE2-99AA-9E660AAFB63E}"/>
              </a:ext>
            </a:extLst>
          </p:cNvPr>
          <p:cNvSpPr>
            <a:spLocks noGrp="1"/>
          </p:cNvSpPr>
          <p:nvPr>
            <p:ph type="pic" sz="quarter" idx="15"/>
          </p:nvPr>
        </p:nvSpPr>
        <p:spPr>
          <a:xfrm>
            <a:off x="1933578" y="3595523"/>
            <a:ext cx="3271838" cy="212424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9">
            <a:extLst>
              <a:ext uri="{FF2B5EF4-FFF2-40B4-BE49-F238E27FC236}">
                <a16:creationId xmlns:a16="http://schemas.microsoft.com/office/drawing/2014/main" id="{2E333B5B-43F1-BD89-6A9B-512754277C0E}"/>
              </a:ext>
            </a:extLst>
          </p:cNvPr>
          <p:cNvSpPr>
            <a:spLocks noGrp="1"/>
          </p:cNvSpPr>
          <p:nvPr>
            <p:ph type="pic" sz="quarter" idx="16"/>
          </p:nvPr>
        </p:nvSpPr>
        <p:spPr>
          <a:xfrm>
            <a:off x="6992097" y="3595523"/>
            <a:ext cx="3271838" cy="212424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9">
            <a:extLst>
              <a:ext uri="{FF2B5EF4-FFF2-40B4-BE49-F238E27FC236}">
                <a16:creationId xmlns:a16="http://schemas.microsoft.com/office/drawing/2014/main" id="{A9702770-48D3-2099-8F11-EEE7B234D7D2}"/>
              </a:ext>
            </a:extLst>
          </p:cNvPr>
          <p:cNvSpPr>
            <a:spLocks noGrp="1"/>
          </p:cNvSpPr>
          <p:nvPr>
            <p:ph type="pic" sz="quarter" idx="14"/>
          </p:nvPr>
        </p:nvSpPr>
        <p:spPr>
          <a:xfrm>
            <a:off x="3808397" y="3001965"/>
            <a:ext cx="4575206" cy="2986787"/>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3EFDF137-4BAB-A200-E255-D924BA6D19D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843341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2/3*#ppt_w"/>
                                          </p:val>
                                        </p:tav>
                                        <p:tav tm="100000">
                                          <p:val>
                                            <p:strVal val="#ppt_w"/>
                                          </p:val>
                                        </p:tav>
                                      </p:tavLst>
                                    </p:anim>
                                    <p:anim calcmode="lin" valueType="num">
                                      <p:cBhvr>
                                        <p:cTn id="8" dur="500" fill="hold"/>
                                        <p:tgtEl>
                                          <p:spTgt spid="5"/>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2.5E-6 -4.44444E-6 L -2.5E-6 0.07246 " pathEditMode="relative" rAng="0" ptsTypes="AA">
                                      <p:cBhvr>
                                        <p:cTn id="10" dur="750" spd="-100000" fill="hold"/>
                                        <p:tgtEl>
                                          <p:spTgt spid="5"/>
                                        </p:tgtEl>
                                        <p:attrNameLst>
                                          <p:attrName>ppt_x</p:attrName>
                                          <p:attrName>ppt_y</p:attrName>
                                        </p:attrNameLst>
                                      </p:cBhvr>
                                      <p:rCtr x="0" y="3611"/>
                                    </p:animMotion>
                                  </p:childTnLst>
                                </p:cTn>
                              </p:par>
                              <p:par>
                                <p:cTn id="11" presetID="23" presetClass="entr" presetSubtype="272" fill="hold" grpId="0" nodeType="withEffect">
                                  <p:stCondLst>
                                    <p:cond delay="75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strVal val="2/3*#ppt_w"/>
                                          </p:val>
                                        </p:tav>
                                        <p:tav tm="100000">
                                          <p:val>
                                            <p:strVal val="#ppt_w"/>
                                          </p:val>
                                        </p:tav>
                                      </p:tavLst>
                                    </p:anim>
                                    <p:anim calcmode="lin" valueType="num">
                                      <p:cBhvr>
                                        <p:cTn id="14" dur="500" fill="hold"/>
                                        <p:tgtEl>
                                          <p:spTgt spid="8"/>
                                        </p:tgtEl>
                                        <p:attrNameLst>
                                          <p:attrName>ppt_h</p:attrName>
                                        </p:attrNameLst>
                                      </p:cBhvr>
                                      <p:tavLst>
                                        <p:tav tm="0">
                                          <p:val>
                                            <p:strVal val="2/3*#ppt_h"/>
                                          </p:val>
                                        </p:tav>
                                        <p:tav tm="100000">
                                          <p:val>
                                            <p:strVal val="#ppt_h"/>
                                          </p:val>
                                        </p:tav>
                                      </p:tavLst>
                                    </p:anim>
                                  </p:childTnLst>
                                </p:cTn>
                              </p:par>
                              <p:par>
                                <p:cTn id="15" presetID="42" presetClass="path" presetSubtype="0" accel="49333" decel="50667" fill="hold" grpId="1" nodeType="withEffect">
                                  <p:stCondLst>
                                    <p:cond delay="750"/>
                                  </p:stCondLst>
                                  <p:childTnLst>
                                    <p:animMotion origin="layout" path="M -2.5E-6 -4.44444E-6 L -2.5E-6 0.07246 " pathEditMode="relative" rAng="0" ptsTypes="AA">
                                      <p:cBhvr>
                                        <p:cTn id="16" dur="750" spd="-100000" fill="hold"/>
                                        <p:tgtEl>
                                          <p:spTgt spid="8"/>
                                        </p:tgtEl>
                                        <p:attrNameLst>
                                          <p:attrName>ppt_x</p:attrName>
                                          <p:attrName>ppt_y</p:attrName>
                                        </p:attrNameLst>
                                      </p:cBhvr>
                                      <p:rCtr x="0" y="3611"/>
                                    </p:animMotion>
                                  </p:childTnLst>
                                </p:cTn>
                              </p:par>
                              <p:par>
                                <p:cTn id="17" presetID="23" presetClass="entr" presetSubtype="272" fill="hold" grpId="0" nodeType="withEffect">
                                  <p:stCondLst>
                                    <p:cond delay="100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strVal val="2/3*#ppt_w"/>
                                          </p:val>
                                        </p:tav>
                                        <p:tav tm="100000">
                                          <p:val>
                                            <p:strVal val="#ppt_w"/>
                                          </p:val>
                                        </p:tav>
                                      </p:tavLst>
                                    </p:anim>
                                    <p:anim calcmode="lin" valueType="num">
                                      <p:cBhvr>
                                        <p:cTn id="20" dur="500" fill="hold"/>
                                        <p:tgtEl>
                                          <p:spTgt spid="9"/>
                                        </p:tgtEl>
                                        <p:attrNameLst>
                                          <p:attrName>ppt_h</p:attrName>
                                        </p:attrNameLst>
                                      </p:cBhvr>
                                      <p:tavLst>
                                        <p:tav tm="0">
                                          <p:val>
                                            <p:strVal val="2/3*#ppt_h"/>
                                          </p:val>
                                        </p:tav>
                                        <p:tav tm="100000">
                                          <p:val>
                                            <p:strVal val="#ppt_h"/>
                                          </p:val>
                                        </p:tav>
                                      </p:tavLst>
                                    </p:anim>
                                  </p:childTnLst>
                                </p:cTn>
                              </p:par>
                              <p:par>
                                <p:cTn id="21" presetID="42" presetClass="path" presetSubtype="0" accel="49333" decel="50667" fill="hold" grpId="1" nodeType="withEffect">
                                  <p:stCondLst>
                                    <p:cond delay="1000"/>
                                  </p:stCondLst>
                                  <p:childTnLst>
                                    <p:animMotion origin="layout" path="M -2.5E-6 -4.44444E-6 L -2.5E-6 0.07246 " pathEditMode="relative" rAng="0" ptsTypes="AA">
                                      <p:cBhvr>
                                        <p:cTn id="22" dur="750" spd="-100000" fill="hold"/>
                                        <p:tgtEl>
                                          <p:spTgt spid="9"/>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5" grpId="0" animBg="1"/>
      <p:bldP spid="5" grpId="1"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ice 15">
    <p:spTree>
      <p:nvGrpSpPr>
        <p:cNvPr id="1" name=""/>
        <p:cNvGrpSpPr/>
        <p:nvPr/>
      </p:nvGrpSpPr>
      <p:grpSpPr>
        <a:xfrm>
          <a:off x="0" y="0"/>
          <a:ext cx="0" cy="0"/>
          <a:chOff x="0" y="0"/>
          <a:chExt cx="0" cy="0"/>
        </a:xfrm>
      </p:grpSpPr>
      <p:sp>
        <p:nvSpPr>
          <p:cNvPr id="3" name="Picture Placeholder 9">
            <a:extLst>
              <a:ext uri="{FF2B5EF4-FFF2-40B4-BE49-F238E27FC236}">
                <a16:creationId xmlns:a16="http://schemas.microsoft.com/office/drawing/2014/main" id="{A408FE70-7706-924B-2C2B-05C184423727}"/>
              </a:ext>
            </a:extLst>
          </p:cNvPr>
          <p:cNvSpPr>
            <a:spLocks noGrp="1"/>
          </p:cNvSpPr>
          <p:nvPr>
            <p:ph type="pic" sz="quarter" idx="14"/>
          </p:nvPr>
        </p:nvSpPr>
        <p:spPr>
          <a:xfrm>
            <a:off x="6815757" y="1265250"/>
            <a:ext cx="3585543" cy="2262175"/>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C6E1E45E-D38B-DEA6-B8BA-DD181C932E2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4607946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3333">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14:bounceEnd="73333">
                                          <p:cBhvr additive="base">
                                            <p:cTn id="7" dur="1500" fill="hold"/>
                                            <p:tgtEl>
                                              <p:spTgt spid="3"/>
                                            </p:tgtEl>
                                            <p:attrNameLst>
                                              <p:attrName>ppt_x</p:attrName>
                                            </p:attrNameLst>
                                          </p:cBhvr>
                                          <p:tavLst>
                                            <p:tav tm="0">
                                              <p:val>
                                                <p:strVal val="#ppt_x"/>
                                              </p:val>
                                            </p:tav>
                                            <p:tav tm="100000">
                                              <p:val>
                                                <p:strVal val="#ppt_x"/>
                                              </p:val>
                                            </p:tav>
                                          </p:tavLst>
                                        </p:anim>
                                        <p:anim calcmode="lin" valueType="num" p14:bounceEnd="73333">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Lets talk">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6096000" y="0"/>
            <a:ext cx="609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715287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F08E89-E03A-325B-25A6-DB62B0631E59}"/>
              </a:ext>
            </a:extLst>
          </p:cNvPr>
          <p:cNvSpPr/>
          <p:nvPr userDrawn="1"/>
        </p:nvSpPr>
        <p:spPr>
          <a:xfrm>
            <a:off x="0" y="5854148"/>
            <a:ext cx="12192000" cy="10038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Title 5">
            <a:extLst>
              <a:ext uri="{FF2B5EF4-FFF2-40B4-BE49-F238E27FC236}">
                <a16:creationId xmlns:a16="http://schemas.microsoft.com/office/drawing/2014/main" id="{D75FDCE5-6D2A-712B-7F17-6CB11845A4A5}"/>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70993361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2028824" y="2514600"/>
            <a:ext cx="9152698" cy="2032351"/>
          </a:xfrm>
        </p:spPr>
        <p:txBody>
          <a:bodyPr/>
          <a:lstStyle>
            <a:lvl1pPr marL="228600" indent="-228600">
              <a:buFont typeface="Wingdings" panose="05000000000000000000" pitchFamily="2" charset="2"/>
              <a:buChar char="§"/>
              <a:defRPr/>
            </a:lvl1pPr>
            <a:lvl2pPr marL="685800" indent="-228600">
              <a:buFont typeface="Courier New" panose="02070309020205020404" pitchFamily="49" charset="0"/>
              <a:buChar char="o"/>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0022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ain Page 3">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998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age 4">
    <p:spTree>
      <p:nvGrpSpPr>
        <p:cNvPr id="1" name=""/>
        <p:cNvGrpSpPr/>
        <p:nvPr/>
      </p:nvGrpSpPr>
      <p:grpSpPr>
        <a:xfrm>
          <a:off x="0" y="0"/>
          <a:ext cx="0" cy="0"/>
          <a:chOff x="0" y="0"/>
          <a:chExt cx="0" cy="0"/>
        </a:xfrm>
      </p:grpSpPr>
      <p:sp>
        <p:nvSpPr>
          <p:cNvPr id="5" name="Title 5">
            <a:extLst>
              <a:ext uri="{FF2B5EF4-FFF2-40B4-BE49-F238E27FC236}">
                <a16:creationId xmlns:a16="http://schemas.microsoft.com/office/drawing/2014/main" id="{ADC969DC-FE27-C8B3-D5A5-DA76711AEF15}"/>
              </a:ext>
            </a:extLst>
          </p:cNvPr>
          <p:cNvSpPr>
            <a:spLocks noGrp="1"/>
          </p:cNvSpPr>
          <p:nvPr>
            <p:ph type="title"/>
          </p:nvPr>
        </p:nvSpPr>
        <p:spPr>
          <a:xfrm>
            <a:off x="6868886" y="206474"/>
            <a:ext cx="5076876" cy="441916"/>
          </a:xfrm>
        </p:spPr>
        <p:txBody>
          <a:bodyPr wrap="square">
            <a:spAutoFit/>
          </a:bodyPr>
          <a:lstStyle>
            <a:lvl1pPr algn="r">
              <a:defRPr sz="2000"/>
            </a:lvl1pPr>
          </a:lstStyle>
          <a:p>
            <a:r>
              <a:rPr lang="en-US" dirty="0"/>
              <a:t>Click to edit Master title style</a:t>
            </a:r>
          </a:p>
        </p:txBody>
      </p:sp>
    </p:spTree>
    <p:extLst>
      <p:ext uri="{BB962C8B-B14F-4D97-AF65-F5344CB8AC3E}">
        <p14:creationId xmlns:p14="http://schemas.microsoft.com/office/powerpoint/2010/main" val="3905037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Page 5">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0F553B99-2AC9-DC02-9B6F-694B5D2926E7}"/>
              </a:ext>
            </a:extLst>
          </p:cNvPr>
          <p:cNvSpPr>
            <a:spLocks noGrp="1"/>
          </p:cNvSpPr>
          <p:nvPr>
            <p:ph type="pic" sz="quarter" idx="13"/>
          </p:nvPr>
        </p:nvSpPr>
        <p:spPr>
          <a:xfrm>
            <a:off x="6324602" y="1533524"/>
            <a:ext cx="3881436" cy="3790935"/>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3282234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500"/>
                                  </p:stCondLst>
                                  <p:childTnLst>
                                    <p:animMotion origin="layout" path="M 0 1.11111E-6 L 0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ull Pictur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CFA20C2D-AD9D-4149-BEF0-3905782D8B48}"/>
              </a:ext>
            </a:extLst>
          </p:cNvPr>
          <p:cNvSpPr>
            <a:spLocks noGrp="1"/>
          </p:cNvSpPr>
          <p:nvPr>
            <p:ph type="pic" sz="quarter" idx="12"/>
          </p:nvPr>
        </p:nvSpPr>
        <p:spPr>
          <a:xfrm>
            <a:off x="0" y="-12493"/>
            <a:ext cx="12192000"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079508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0000"/>
            <a:alpha val="50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028824" y="946702"/>
            <a:ext cx="9152697" cy="637097"/>
          </a:xfrm>
          <a:prstGeom prst="rect">
            <a:avLst/>
          </a:prstGeom>
          <a:effectLst/>
        </p:spPr>
        <p:txBody>
          <a:bodyPr vert="horz" lIns="0" tIns="192024" rIns="0" bIns="0" rtlCol="0" anchor="t" anchorCtr="0">
            <a:spAutoFit/>
          </a:bodyPr>
          <a:lstStyle/>
          <a:p>
            <a:r>
              <a:rPr lang="en-US" dirty="0"/>
              <a:t>Your title here</a:t>
            </a:r>
          </a:p>
        </p:txBody>
      </p:sp>
      <p:sp>
        <p:nvSpPr>
          <p:cNvPr id="3" name="Текст 2"/>
          <p:cNvSpPr>
            <a:spLocks noGrp="1"/>
          </p:cNvSpPr>
          <p:nvPr>
            <p:ph type="body" idx="1"/>
          </p:nvPr>
        </p:nvSpPr>
        <p:spPr>
          <a:xfrm>
            <a:off x="2028824" y="2514600"/>
            <a:ext cx="9152698" cy="2511970"/>
          </a:xfrm>
          <a:prstGeom prst="rect">
            <a:avLst/>
          </a:prstGeom>
        </p:spPr>
        <p:txBody>
          <a:bodyPr vert="horz" lIns="0" tIns="0" rIns="0" bIns="0" rtlCol="0">
            <a:spAutoFit/>
          </a:bodyPr>
          <a:lstStyle/>
          <a:p>
            <a:pPr lvl="0"/>
            <a:r>
              <a:rPr lang="en-US" dirty="0"/>
              <a:t>Write here subtitle</a:t>
            </a:r>
          </a:p>
          <a:p>
            <a:pPr lvl="1"/>
            <a:r>
              <a:rPr lang="en-US" dirty="0"/>
              <a:t>Write here subtitle</a:t>
            </a:r>
          </a:p>
          <a:p>
            <a:pPr lvl="1"/>
            <a:r>
              <a:rPr lang="en-US" dirty="0"/>
              <a:t>Write here subtitle</a:t>
            </a:r>
          </a:p>
          <a:p>
            <a:pPr lvl="2"/>
            <a:r>
              <a:rPr lang="en-US" dirty="0"/>
              <a:t>Write here text</a:t>
            </a:r>
          </a:p>
          <a:p>
            <a:pPr lvl="3"/>
            <a:r>
              <a:rPr lang="en-US" dirty="0"/>
              <a:t>Write here text</a:t>
            </a:r>
          </a:p>
          <a:p>
            <a:pPr lvl="4"/>
            <a:r>
              <a:rPr lang="en-US" dirty="0"/>
              <a:t>Write here text </a:t>
            </a:r>
          </a:p>
        </p:txBody>
      </p:sp>
      <p:sp>
        <p:nvSpPr>
          <p:cNvPr id="26" name="Slide Number Placeholder 24"/>
          <p:cNvSpPr txBox="1">
            <a:spLocks/>
          </p:cNvSpPr>
          <p:nvPr userDrawn="1"/>
        </p:nvSpPr>
        <p:spPr>
          <a:xfrm>
            <a:off x="11161674" y="6376228"/>
            <a:ext cx="1003852" cy="365125"/>
          </a:xfrm>
          <a:prstGeom prst="rect">
            <a:avLst/>
          </a:prstGeom>
        </p:spPr>
        <p:txBody>
          <a:bodyPr vert="horz" lIns="91440" tIns="45720" rIns="91440" bIns="45720" rtlCol="0" anchor="ctr"/>
          <a:lstStyle>
            <a:defPPr>
              <a:defRPr lang="en-US"/>
            </a:defPPr>
            <a:lvl1pPr marL="0" algn="r" defTabSz="914330" rtl="0" eaLnBrk="1" latinLnBrk="0" hangingPunct="1">
              <a:defRPr sz="1200" kern="1200">
                <a:solidFill>
                  <a:schemeClr val="tx1">
                    <a:tint val="75000"/>
                  </a:schemeClr>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fld id="{36C48702-E445-134E-B960-6F692773524F}" type="slidenum">
              <a:rPr lang="en-US" sz="1000" b="1" i="0" smtClean="0">
                <a:solidFill>
                  <a:schemeClr val="tx1"/>
                </a:solidFill>
                <a:latin typeface="Open Sans Semibold" charset="0"/>
                <a:ea typeface="Open Sans Semibold" charset="0"/>
                <a:cs typeface="Open Sans Semibold" charset="0"/>
              </a:rPr>
              <a:pPr algn="ctr"/>
              <a:t>‹#›</a:t>
            </a:fld>
            <a:endParaRPr lang="en-US" sz="800" b="1" i="0" dirty="0">
              <a:solidFill>
                <a:schemeClr val="tx1"/>
              </a:solidFill>
              <a:latin typeface="Open Sans Semibold" charset="0"/>
              <a:ea typeface="Open Sans Semibold" charset="0"/>
              <a:cs typeface="Open Sans Semibold" charset="0"/>
            </a:endParaRPr>
          </a:p>
        </p:txBody>
      </p:sp>
      <p:sp>
        <p:nvSpPr>
          <p:cNvPr id="4" name="TextBox 3">
            <a:extLst>
              <a:ext uri="{FF2B5EF4-FFF2-40B4-BE49-F238E27FC236}">
                <a16:creationId xmlns:a16="http://schemas.microsoft.com/office/drawing/2014/main" id="{BB382702-B48F-19A7-03CF-63692B19190C}"/>
              </a:ext>
            </a:extLst>
          </p:cNvPr>
          <p:cNvSpPr txBox="1"/>
          <p:nvPr userDrawn="1"/>
        </p:nvSpPr>
        <p:spPr>
          <a:xfrm>
            <a:off x="230762" y="6400800"/>
            <a:ext cx="1406154" cy="246221"/>
          </a:xfrm>
          <a:prstGeom prst="rect">
            <a:avLst/>
          </a:prstGeom>
          <a:solidFill>
            <a:schemeClr val="accent1"/>
          </a:solidFill>
        </p:spPr>
        <p:txBody>
          <a:bodyPr wrap="none" rtlCol="0">
            <a:spAutoFit/>
          </a:bodyPr>
          <a:lstStyle/>
          <a:p>
            <a:r>
              <a:rPr lang="en-US" sz="1000" dirty="0">
                <a:solidFill>
                  <a:schemeClr val="bg1"/>
                </a:solidFill>
                <a:latin typeface="Calisto MT" panose="02040603050505030304" pitchFamily="18" charset="77"/>
                <a:ea typeface="Baskerville" panose="02020502070401020303" pitchFamily="18" charset="0"/>
              </a:rPr>
              <a:t>BRAND INSTITUTE</a:t>
            </a:r>
          </a:p>
        </p:txBody>
      </p:sp>
      <p:cxnSp>
        <p:nvCxnSpPr>
          <p:cNvPr id="5" name="Straight Connector 4">
            <a:extLst>
              <a:ext uri="{FF2B5EF4-FFF2-40B4-BE49-F238E27FC236}">
                <a16:creationId xmlns:a16="http://schemas.microsoft.com/office/drawing/2014/main" id="{513261E9-84FA-65A3-B392-4321024D1CED}"/>
              </a:ext>
            </a:extLst>
          </p:cNvPr>
          <p:cNvCxnSpPr>
            <a:cxnSpLocks/>
          </p:cNvCxnSpPr>
          <p:nvPr userDrawn="1"/>
        </p:nvCxnSpPr>
        <p:spPr>
          <a:xfrm>
            <a:off x="1769165" y="6515100"/>
            <a:ext cx="943731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33" r:id="rId1"/>
    <p:sldLayoutId id="2147484091" r:id="rId2"/>
    <p:sldLayoutId id="2147484199" r:id="rId3"/>
    <p:sldLayoutId id="2147484198" r:id="rId4"/>
    <p:sldLayoutId id="2147484193" r:id="rId5"/>
    <p:sldLayoutId id="2147484076" r:id="rId6"/>
    <p:sldLayoutId id="2147484128" r:id="rId7"/>
    <p:sldLayoutId id="2147484183" r:id="rId8"/>
    <p:sldLayoutId id="2147484123" r:id="rId9"/>
    <p:sldLayoutId id="2147484103" r:id="rId10"/>
    <p:sldLayoutId id="2147484145" r:id="rId11"/>
    <p:sldLayoutId id="2147484140" r:id="rId12"/>
    <p:sldLayoutId id="2147484146" r:id="rId13"/>
    <p:sldLayoutId id="2147484141" r:id="rId14"/>
    <p:sldLayoutId id="2147484147" r:id="rId15"/>
    <p:sldLayoutId id="2147484109" r:id="rId16"/>
    <p:sldLayoutId id="2147484106" r:id="rId17"/>
    <p:sldLayoutId id="2147484142" r:id="rId18"/>
    <p:sldLayoutId id="2147484143" r:id="rId19"/>
    <p:sldLayoutId id="2147484148" r:id="rId20"/>
    <p:sldLayoutId id="2147484100" r:id="rId21"/>
    <p:sldLayoutId id="2147484149" r:id="rId22"/>
    <p:sldLayoutId id="2147484107" r:id="rId23"/>
    <p:sldLayoutId id="2147484108" r:id="rId24"/>
    <p:sldLayoutId id="2147484155" r:id="rId25"/>
    <p:sldLayoutId id="2147484151" r:id="rId26"/>
    <p:sldLayoutId id="2147484153" r:id="rId27"/>
    <p:sldLayoutId id="2147484157" r:id="rId28"/>
    <p:sldLayoutId id="2147484110" r:id="rId29"/>
    <p:sldLayoutId id="2147484158" r:id="rId30"/>
    <p:sldLayoutId id="2147484159" r:id="rId31"/>
    <p:sldLayoutId id="2147484160" r:id="rId32"/>
    <p:sldLayoutId id="2147484161" r:id="rId33"/>
    <p:sldLayoutId id="2147484162" r:id="rId34"/>
    <p:sldLayoutId id="2147484163" r:id="rId35"/>
    <p:sldLayoutId id="2147484165" r:id="rId36"/>
    <p:sldLayoutId id="2147484144" r:id="rId37"/>
    <p:sldLayoutId id="2147484176" r:id="rId38"/>
    <p:sldLayoutId id="2147484118" r:id="rId39"/>
    <p:sldLayoutId id="2147484166" r:id="rId40"/>
    <p:sldLayoutId id="2147484119" r:id="rId41"/>
    <p:sldLayoutId id="2147484167" r:id="rId42"/>
    <p:sldLayoutId id="2147484168" r:id="rId43"/>
    <p:sldLayoutId id="2147484175" r:id="rId44"/>
    <p:sldLayoutId id="2147484178" r:id="rId45"/>
    <p:sldLayoutId id="2147484182" r:id="rId46"/>
    <p:sldLayoutId id="2147484132" r:id="rId47"/>
    <p:sldLayoutId id="2147484131" r:id="rId48"/>
    <p:sldLayoutId id="2147484135" r:id="rId49"/>
    <p:sldLayoutId id="2147484134" r:id="rId50"/>
    <p:sldLayoutId id="2147484186" r:id="rId51"/>
    <p:sldLayoutId id="2147484187" r:id="rId52"/>
    <p:sldLayoutId id="2147484192" r:id="rId53"/>
    <p:sldLayoutId id="2147484196" r:id="rId54"/>
    <p:sldLayoutId id="2147484197" r:id="rId55"/>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dt="0"/>
  <p:txStyles>
    <p:title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p:titleStyle>
    <p:bodyStyle>
      <a:lvl1pPr marL="0" indent="0" algn="l" defTabSz="914318" rtl="0" eaLnBrk="1" latinLnBrk="0" hangingPunct="1">
        <a:lnSpc>
          <a:spcPct val="150000"/>
        </a:lnSpc>
        <a:spcBef>
          <a:spcPts val="1000"/>
        </a:spcBef>
        <a:buFont typeface="Arial" panose="020B0604020202020204" pitchFamily="34" charset="0"/>
        <a:buNone/>
        <a:defRPr sz="2800" kern="1200">
          <a:solidFill>
            <a:schemeClr val="tx1"/>
          </a:solidFill>
          <a:latin typeface="+mn-lt"/>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n-lt"/>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2160">
          <p15:clr>
            <a:srgbClr val="F26B43"/>
          </p15:clr>
        </p15:guide>
        <p15:guide id="14" orient="horz" pos="346">
          <p15:clr>
            <a:srgbClr val="F26B43"/>
          </p15:clr>
        </p15:guide>
        <p15:guide id="27" orient="horz" pos="3952">
          <p15:clr>
            <a:srgbClr val="F26B43"/>
          </p15:clr>
        </p15:guide>
        <p15:guide id="28" pos="642">
          <p15:clr>
            <a:srgbClr val="F26B43"/>
          </p15:clr>
        </p15:guide>
        <p15:guide id="29" pos="7038">
          <p15:clr>
            <a:srgbClr val="F26B43"/>
          </p15:clr>
        </p15:guide>
        <p15:guide id="44">
          <p15:clr>
            <a:srgbClr val="F26B43"/>
          </p15:clr>
        </p15:guide>
        <p15:guide id="45" pos="7680">
          <p15:clr>
            <a:srgbClr val="F26B43"/>
          </p15:clr>
        </p15:guide>
        <p15:guide id="46" orient="horz">
          <p15:clr>
            <a:srgbClr val="F26B43"/>
          </p15:clr>
        </p15:guide>
        <p15:guide id="47" orient="horz" pos="4320">
          <p15:clr>
            <a:srgbClr val="F26B43"/>
          </p15:clr>
        </p15:guide>
        <p15:guide id="51" orient="horz" pos="70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jpeg"/></Relationships>
</file>

<file path=ppt/slides/_rels/slide6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chart" Target="../charts/chart25.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chart" Target="../charts/chart26.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chart" Target="../charts/chart27.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chart" Target="../charts/chart28.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C4004946-AC12-056D-F35E-E8628A2C1B26}"/>
              </a:ext>
            </a:extLst>
          </p:cNvPr>
          <p:cNvSpPr>
            <a:spLocks noGrp="1"/>
          </p:cNvSpPr>
          <p:nvPr>
            <p:ph type="pic" sz="quarter" idx="16"/>
          </p:nvPr>
        </p:nvSpPr>
        <p:spPr/>
        <p:txBody>
          <a:bodyPr/>
          <a:lstStyle/>
          <a:p>
            <a:endParaRPr lang="en-US"/>
          </a:p>
        </p:txBody>
      </p:sp>
      <p:pic>
        <p:nvPicPr>
          <p:cNvPr id="24" name="Picture 23">
            <a:extLst>
              <a:ext uri="{FF2B5EF4-FFF2-40B4-BE49-F238E27FC236}">
                <a16:creationId xmlns:a16="http://schemas.microsoft.com/office/drawing/2014/main" id="{8EB9131C-59F8-3BBC-1112-90A9A30CA3D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963329" y="510911"/>
            <a:ext cx="1829866" cy="958850"/>
          </a:xfrm>
          <a:prstGeom prst="rect">
            <a:avLst/>
          </a:prstGeom>
        </p:spPr>
      </p:pic>
      <p:pic>
        <p:nvPicPr>
          <p:cNvPr id="26" name="Picture 25" descr="A blue and black sign with white text&#10;&#10;Description automatically generated">
            <a:extLst>
              <a:ext uri="{FF2B5EF4-FFF2-40B4-BE49-F238E27FC236}">
                <a16:creationId xmlns:a16="http://schemas.microsoft.com/office/drawing/2014/main" id="{DE499A43-B97D-F3FC-0518-CEC755705CF8}"/>
              </a:ext>
            </a:extLst>
          </p:cNvPr>
          <p:cNvPicPr>
            <a:picLocks noChangeAspect="1"/>
          </p:cNvPicPr>
          <p:nvPr/>
        </p:nvPicPr>
        <p:blipFill>
          <a:blip r:embed="rId3"/>
          <a:stretch>
            <a:fillRect/>
          </a:stretch>
        </p:blipFill>
        <p:spPr>
          <a:xfrm>
            <a:off x="398805" y="565967"/>
            <a:ext cx="1576299" cy="1145566"/>
          </a:xfrm>
          <a:prstGeom prst="rect">
            <a:avLst/>
          </a:prstGeom>
        </p:spPr>
      </p:pic>
      <p:pic>
        <p:nvPicPr>
          <p:cNvPr id="22" name="Picture 21">
            <a:extLst>
              <a:ext uri="{FF2B5EF4-FFF2-40B4-BE49-F238E27FC236}">
                <a16:creationId xmlns:a16="http://schemas.microsoft.com/office/drawing/2014/main" id="{AC492343-273E-434E-BB35-9647E607825A}"/>
              </a:ext>
            </a:extLst>
          </p:cNvPr>
          <p:cNvPicPr>
            <a:picLocks noChangeAspect="1"/>
          </p:cNvPicPr>
          <p:nvPr/>
        </p:nvPicPr>
        <p:blipFill>
          <a:blip r:embed="rId4"/>
          <a:stretch>
            <a:fillRect/>
          </a:stretch>
        </p:blipFill>
        <p:spPr>
          <a:xfrm>
            <a:off x="0" y="0"/>
            <a:ext cx="12192000" cy="277000"/>
          </a:xfrm>
          <a:prstGeom prst="rect">
            <a:avLst/>
          </a:prstGeom>
        </p:spPr>
      </p:pic>
      <p:grpSp>
        <p:nvGrpSpPr>
          <p:cNvPr id="3" name="Group 2">
            <a:extLst>
              <a:ext uri="{FF2B5EF4-FFF2-40B4-BE49-F238E27FC236}">
                <a16:creationId xmlns:a16="http://schemas.microsoft.com/office/drawing/2014/main" id="{9FBF3053-EB23-A192-3EAD-F5941A212ADA}"/>
              </a:ext>
            </a:extLst>
          </p:cNvPr>
          <p:cNvGrpSpPr>
            <a:grpSpLocks/>
          </p:cNvGrpSpPr>
          <p:nvPr/>
        </p:nvGrpSpPr>
        <p:grpSpPr bwMode="auto">
          <a:xfrm>
            <a:off x="949997" y="5371148"/>
            <a:ext cx="5149849" cy="371475"/>
            <a:chOff x="2930526" y="5965372"/>
            <a:chExt cx="5149444" cy="371249"/>
          </a:xfrm>
        </p:grpSpPr>
        <p:sp>
          <p:nvSpPr>
            <p:cNvPr id="4" name="Text Box 8">
              <a:extLst>
                <a:ext uri="{FF2B5EF4-FFF2-40B4-BE49-F238E27FC236}">
                  <a16:creationId xmlns:a16="http://schemas.microsoft.com/office/drawing/2014/main" id="{2148F60B-3F0B-EC2A-FCFE-D698292A932C}"/>
                </a:ext>
              </a:extLst>
            </p:cNvPr>
            <p:cNvSpPr txBox="1">
              <a:spLocks noChangeArrowheads="1"/>
            </p:cNvSpPr>
            <p:nvPr/>
          </p:nvSpPr>
          <p:spPr bwMode="auto">
            <a:xfrm>
              <a:off x="3348152" y="6067627"/>
              <a:ext cx="4731818" cy="230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50000"/>
                </a:spcBef>
                <a:buClrTx/>
                <a:buFontTx/>
                <a:buNone/>
              </a:pPr>
              <a:r>
                <a:rPr lang="en-US" altLang="en-US" sz="900" dirty="0">
                  <a:solidFill>
                    <a:schemeClr val="tx1"/>
                  </a:solidFill>
                  <a:latin typeface="+mn-lt"/>
                </a:rPr>
                <a:t>Note:  This Presentation Is Not Appropriate For Submission To </a:t>
              </a:r>
              <a:r>
                <a:rPr lang="en-US" altLang="en-US" sz="900" i="1" dirty="0">
                  <a:solidFill>
                    <a:schemeClr val="tx1"/>
                  </a:solidFill>
                  <a:latin typeface="+mn-lt"/>
                </a:rPr>
                <a:t>Any</a:t>
              </a:r>
              <a:r>
                <a:rPr lang="en-US" altLang="en-US" sz="900" dirty="0">
                  <a:solidFill>
                    <a:schemeClr val="tx1"/>
                  </a:solidFill>
                  <a:latin typeface="+mn-lt"/>
                </a:rPr>
                <a:t> Regulatory Agency.</a:t>
              </a:r>
            </a:p>
          </p:txBody>
        </p:sp>
        <p:pic>
          <p:nvPicPr>
            <p:cNvPr id="5" name="Picture 4" descr="alert.png">
              <a:extLst>
                <a:ext uri="{FF2B5EF4-FFF2-40B4-BE49-F238E27FC236}">
                  <a16:creationId xmlns:a16="http://schemas.microsoft.com/office/drawing/2014/main" id="{3EB2DE97-DF4C-ABBA-528F-1E7439702066}"/>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3014303" y="5987606"/>
              <a:ext cx="314997" cy="314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964845EE-E481-EE26-2CC9-63189BCDDD4D}"/>
                </a:ext>
              </a:extLst>
            </p:cNvPr>
            <p:cNvSpPr/>
            <p:nvPr/>
          </p:nvSpPr>
          <p:spPr bwMode="auto">
            <a:xfrm>
              <a:off x="2930526" y="5965372"/>
              <a:ext cx="5149443" cy="371249"/>
            </a:xfrm>
            <a:prstGeom prst="rect">
              <a:avLst/>
            </a:prstGeom>
            <a:noFill/>
            <a:ln>
              <a:solidFill>
                <a:srgbClr val="0080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a:p>
          </p:txBody>
        </p:sp>
      </p:grpSp>
      <p:sp>
        <p:nvSpPr>
          <p:cNvPr id="7" name="Title 1">
            <a:extLst>
              <a:ext uri="{FF2B5EF4-FFF2-40B4-BE49-F238E27FC236}">
                <a16:creationId xmlns:a16="http://schemas.microsoft.com/office/drawing/2014/main" id="{62573E4F-026E-AD9F-7B2C-063F77FF501E}"/>
              </a:ext>
            </a:extLst>
          </p:cNvPr>
          <p:cNvSpPr txBox="1">
            <a:spLocks/>
          </p:cNvSpPr>
          <p:nvPr/>
        </p:nvSpPr>
        <p:spPr>
          <a:xfrm>
            <a:off x="477520" y="2789525"/>
            <a:ext cx="6545579" cy="543931"/>
          </a:xfrm>
          <a:prstGeom prst="rect">
            <a:avLst/>
          </a:prstGeom>
          <a:effectLst/>
        </p:spPr>
        <p:txBody>
          <a:bodyPr wrap="square">
            <a:spAutoFit/>
          </a:bodyPr>
          <a:lstStyle>
            <a:lvl1pPr algn="ctr" defTabSz="914318" rtl="0" eaLnBrk="1" latinLnBrk="0" hangingPunct="1">
              <a:lnSpc>
                <a:spcPct val="80000"/>
              </a:lnSpc>
              <a:spcBef>
                <a:spcPct val="0"/>
              </a:spcBef>
              <a:buNone/>
              <a:defRPr sz="7600" b="1" i="0" kern="1200" spc="-100" baseline="0">
                <a:solidFill>
                  <a:schemeClr val="tx1"/>
                </a:solidFill>
                <a:latin typeface="Montserrat Black" charset="0"/>
                <a:ea typeface="Montserrat Black" charset="0"/>
                <a:cs typeface="Montserrat Black" charset="0"/>
              </a:defRPr>
            </a:lvl1pPr>
          </a:lstStyle>
          <a:p>
            <a:r>
              <a:rPr lang="en-US" sz="3600" dirty="0">
                <a:solidFill>
                  <a:schemeClr val="accent1">
                    <a:lumMod val="50000"/>
                  </a:schemeClr>
                </a:solidFill>
                <a:latin typeface="+mn-lt"/>
              </a:rPr>
              <a:t>PROJECT &lt;&lt;</a:t>
            </a:r>
            <a:r>
              <a:rPr lang="en-US" sz="3600" dirty="0" err="1">
                <a:solidFill>
                  <a:schemeClr val="accent1">
                    <a:lumMod val="50000"/>
                  </a:schemeClr>
                </a:solidFill>
                <a:latin typeface="+mn-lt"/>
              </a:rPr>
              <a:t>ProjectName</a:t>
            </a:r>
            <a:r>
              <a:rPr lang="en-US" sz="3600" dirty="0">
                <a:solidFill>
                  <a:schemeClr val="accent1">
                    <a:lumMod val="50000"/>
                  </a:schemeClr>
                </a:solidFill>
                <a:latin typeface="+mn-lt"/>
              </a:rPr>
              <a:t>&gt;&gt;</a:t>
            </a:r>
            <a:endParaRPr lang="en-US" sz="1400" b="1" spc="300" dirty="0">
              <a:latin typeface="+mn-lt"/>
            </a:endParaRPr>
          </a:p>
        </p:txBody>
      </p:sp>
      <p:pic>
        <p:nvPicPr>
          <p:cNvPr id="15" name="Picture Placeholder 12" descr="A close-up of a hand holding a pill&#10;&#10;Description automatically generated">
            <a:extLst>
              <a:ext uri="{FF2B5EF4-FFF2-40B4-BE49-F238E27FC236}">
                <a16:creationId xmlns:a16="http://schemas.microsoft.com/office/drawing/2014/main" id="{9D68103C-D80D-65FB-EC1E-4FE809FE3704}"/>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19203" t="1604" r="-562" b="-90"/>
          <a:stretch/>
        </p:blipFill>
        <p:spPr>
          <a:xfrm>
            <a:off x="6746240" y="1688873"/>
            <a:ext cx="4791860" cy="3975347"/>
          </a:xfrm>
          <a:prstGeom prst="rect">
            <a:avLst/>
          </a:prstGeom>
          <a:noFill/>
          <a:ln>
            <a:noFill/>
          </a:ln>
          <a:effectLst>
            <a:outerShdw blurRad="762000" dist="254000" dir="5400000" algn="t" rotWithShape="0">
              <a:prstClr val="black">
                <a:alpha val="30000"/>
              </a:prstClr>
            </a:outerShdw>
          </a:effectLst>
        </p:spPr>
      </p:pic>
      <p:sp>
        <p:nvSpPr>
          <p:cNvPr id="17" name="TextBox 16">
            <a:extLst>
              <a:ext uri="{FF2B5EF4-FFF2-40B4-BE49-F238E27FC236}">
                <a16:creationId xmlns:a16="http://schemas.microsoft.com/office/drawing/2014/main" id="{A55BDF81-4D8B-461A-4F2C-9816E453C94B}"/>
              </a:ext>
            </a:extLst>
          </p:cNvPr>
          <p:cNvSpPr txBox="1"/>
          <p:nvPr/>
        </p:nvSpPr>
        <p:spPr>
          <a:xfrm>
            <a:off x="1050966" y="6112567"/>
            <a:ext cx="10090068" cy="276999"/>
          </a:xfrm>
          <a:prstGeom prst="rect">
            <a:avLst/>
          </a:prstGeom>
          <a:noFill/>
        </p:spPr>
        <p:txBody>
          <a:bodyPr wrap="square" rtlCol="0">
            <a:spAutoFit/>
          </a:bodyPr>
          <a:lstStyle/>
          <a:p>
            <a:pPr marL="0" marR="0" lvl="0" indent="0" algn="ctr" defTabSz="71323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ea typeface="+mn-ea"/>
                <a:cs typeface="Calibri" panose="020F0502020204030204" pitchFamily="34" charset="0"/>
              </a:rPr>
              <a:t>BASEL     BOSTON     CHARLOTTE     CHICAGO     DALLAS     FRANKFURT     LONDON     LOS ANGELES     MIAMI     MONTRÉAL     MUMBAI</a:t>
            </a:r>
            <a:endParaRPr kumimoji="0" lang="en-US" sz="1200" i="0" u="none" strike="noStrike" kern="1200" cap="none" spc="0" normalizeH="0" baseline="0" noProof="0" dirty="0">
              <a:ln>
                <a:noFill/>
              </a:ln>
              <a:effectLst/>
              <a:uLnTx/>
              <a:uFillTx/>
              <a:ea typeface="+mn-ea"/>
              <a:cs typeface="Calibri" panose="020F0502020204030204" pitchFamily="34" charset="0"/>
            </a:endParaRPr>
          </a:p>
        </p:txBody>
      </p:sp>
      <p:sp>
        <p:nvSpPr>
          <p:cNvPr id="18" name="TextBox 17">
            <a:extLst>
              <a:ext uri="{FF2B5EF4-FFF2-40B4-BE49-F238E27FC236}">
                <a16:creationId xmlns:a16="http://schemas.microsoft.com/office/drawing/2014/main" id="{63BAAC71-83A6-5F7E-43E2-DAB5B94FDBFA}"/>
              </a:ext>
            </a:extLst>
          </p:cNvPr>
          <p:cNvSpPr txBox="1"/>
          <p:nvPr/>
        </p:nvSpPr>
        <p:spPr>
          <a:xfrm>
            <a:off x="1524000" y="6497468"/>
            <a:ext cx="9144000" cy="276999"/>
          </a:xfrm>
          <a:prstGeom prst="rect">
            <a:avLst/>
          </a:prstGeom>
          <a:noFill/>
        </p:spPr>
        <p:txBody>
          <a:bodyPr wrap="square" rtlCol="0">
            <a:spAutoFit/>
          </a:bodyPr>
          <a:lstStyle/>
          <a:p>
            <a:pPr lvl="0" algn="ctr" defTabSz="713232">
              <a:defRPr/>
            </a:pPr>
            <a:r>
              <a:rPr lang="en-US" sz="1200" dirty="0">
                <a:cs typeface="Calibri" panose="020F0502020204030204" pitchFamily="34" charset="0"/>
              </a:rPr>
              <a:t>NEW YORK     OTTAWA     </a:t>
            </a:r>
            <a:r>
              <a:rPr kumimoji="0" lang="en-US" sz="1200" i="0" u="none" strike="noStrike" kern="1200" cap="none" spc="0" normalizeH="0" baseline="0" noProof="0" dirty="0">
                <a:ln>
                  <a:noFill/>
                </a:ln>
                <a:effectLst/>
                <a:uLnTx/>
                <a:uFillTx/>
                <a:ea typeface="+mn-ea"/>
                <a:cs typeface="Calibri" panose="020F0502020204030204" pitchFamily="34" charset="0"/>
              </a:rPr>
              <a:t>ROCKVILLE     SAN FRANCISCO     SAN JUAN     SÃO PAULO     SEOUL     TOKYO     TORONTO</a:t>
            </a:r>
          </a:p>
        </p:txBody>
      </p:sp>
      <p:sp>
        <p:nvSpPr>
          <p:cNvPr id="8" name="TextBox 7">
            <a:extLst>
              <a:ext uri="{FF2B5EF4-FFF2-40B4-BE49-F238E27FC236}">
                <a16:creationId xmlns:a16="http://schemas.microsoft.com/office/drawing/2014/main" id="{F595AC60-EAC4-FFEF-B4EB-CD592239F35E}"/>
              </a:ext>
            </a:extLst>
          </p:cNvPr>
          <p:cNvSpPr txBox="1"/>
          <p:nvPr/>
        </p:nvSpPr>
        <p:spPr>
          <a:xfrm>
            <a:off x="477519" y="3447593"/>
            <a:ext cx="6545579" cy="307777"/>
          </a:xfrm>
          <a:prstGeom prst="rect">
            <a:avLst/>
          </a:prstGeom>
          <a:noFill/>
          <a:effectLst/>
        </p:spPr>
        <p:txBody>
          <a:bodyPr wrap="square">
            <a:spAutoFit/>
          </a:bodyPr>
          <a:lstStyle/>
          <a:p>
            <a:pPr algn="ctr"/>
            <a:r>
              <a:rPr lang="en-US" sz="1400" b="1" spc="300" dirty="0">
                <a:latin typeface="+mn-lt"/>
              </a:rPr>
              <a:t>MARKET &amp; SAFETY RESEARCH RESULTS</a:t>
            </a:r>
          </a:p>
        </p:txBody>
      </p:sp>
      <p:sp>
        <p:nvSpPr>
          <p:cNvPr id="10" name="TextBox 9">
            <a:extLst>
              <a:ext uri="{FF2B5EF4-FFF2-40B4-BE49-F238E27FC236}">
                <a16:creationId xmlns:a16="http://schemas.microsoft.com/office/drawing/2014/main" id="{6DBEF779-633F-A530-E604-5107519547B5}"/>
              </a:ext>
            </a:extLst>
          </p:cNvPr>
          <p:cNvSpPr txBox="1"/>
          <p:nvPr/>
        </p:nvSpPr>
        <p:spPr>
          <a:xfrm>
            <a:off x="482600" y="3873345"/>
            <a:ext cx="6540498" cy="246221"/>
          </a:xfrm>
          <a:prstGeom prst="rect">
            <a:avLst/>
          </a:prstGeom>
          <a:noFill/>
          <a:effectLst/>
        </p:spPr>
        <p:txBody>
          <a:bodyPr wrap="square">
            <a:spAutoFit/>
          </a:bodyPr>
          <a:lstStyle/>
          <a:p>
            <a:pPr algn="ctr"/>
            <a:r>
              <a:rPr lang="en-US" sz="1000" spc="200" dirty="0">
                <a:latin typeface="+mn-lt"/>
              </a:rPr>
              <a:t>&lt;&lt;Month&gt;&gt; </a:t>
            </a:r>
            <a:r>
              <a:rPr lang="en-US" sz="1000" spc="200" dirty="0">
                <a:solidFill>
                  <a:srgbClr val="FF0000"/>
                </a:solidFill>
                <a:latin typeface="+mn-lt"/>
              </a:rPr>
              <a:t>XX</a:t>
            </a:r>
            <a:r>
              <a:rPr lang="en-US" sz="1000" spc="200" dirty="0">
                <a:latin typeface="+mn-lt"/>
              </a:rPr>
              <a:t>, &lt;&lt;Year&gt;&gt;</a:t>
            </a:r>
          </a:p>
        </p:txBody>
      </p:sp>
    </p:spTree>
    <p:extLst>
      <p:ext uri="{BB962C8B-B14F-4D97-AF65-F5344CB8AC3E}">
        <p14:creationId xmlns:p14="http://schemas.microsoft.com/office/powerpoint/2010/main" val="1545977866"/>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31A5-8BF3-334C-B276-F656ECA31016}"/>
              </a:ext>
            </a:extLst>
          </p:cNvPr>
          <p:cNvSpPr>
            <a:spLocks noGrp="1"/>
          </p:cNvSpPr>
          <p:nvPr>
            <p:ph type="title"/>
          </p:nvPr>
        </p:nvSpPr>
        <p:spPr/>
        <p:txBody>
          <a:bodyPr/>
          <a:lstStyle/>
          <a:p>
            <a:r>
              <a:rPr lang="en-US" dirty="0"/>
              <a:t>Methodology</a:t>
            </a:r>
            <a:r>
              <a:rPr lang="en-US" dirty="0">
                <a:solidFill>
                  <a:srgbClr val="FF0000"/>
                </a:solidFill>
              </a:rPr>
              <a:t> (NYT1)</a:t>
            </a:r>
          </a:p>
        </p:txBody>
      </p:sp>
      <p:grpSp>
        <p:nvGrpSpPr>
          <p:cNvPr id="4" name="Group 3">
            <a:extLst>
              <a:ext uri="{FF2B5EF4-FFF2-40B4-BE49-F238E27FC236}">
                <a16:creationId xmlns:a16="http://schemas.microsoft.com/office/drawing/2014/main" id="{A5B5D890-27B7-4EE8-6BCD-AD7002F75DE3}"/>
              </a:ext>
            </a:extLst>
          </p:cNvPr>
          <p:cNvGrpSpPr>
            <a:grpSpLocks noChangeAspect="1"/>
          </p:cNvGrpSpPr>
          <p:nvPr/>
        </p:nvGrpSpPr>
        <p:grpSpPr>
          <a:xfrm>
            <a:off x="285116" y="1349395"/>
            <a:ext cx="1791225" cy="1800000"/>
            <a:chOff x="232087" y="1782772"/>
            <a:chExt cx="2448417" cy="2460404"/>
          </a:xfrm>
        </p:grpSpPr>
        <p:sp>
          <p:nvSpPr>
            <p:cNvPr id="5" name="Rounded Rectangle 4">
              <a:extLst>
                <a:ext uri="{FF2B5EF4-FFF2-40B4-BE49-F238E27FC236}">
                  <a16:creationId xmlns:a16="http://schemas.microsoft.com/office/drawing/2014/main" id="{87566AF7-A40B-1C83-73C8-26A4FE429F7D}"/>
                </a:ext>
              </a:extLst>
            </p:cNvPr>
            <p:cNvSpPr/>
            <p:nvPr/>
          </p:nvSpPr>
          <p:spPr>
            <a:xfrm>
              <a:off x="232087" y="1799512"/>
              <a:ext cx="1800124" cy="2426924"/>
            </a:xfrm>
            <a:prstGeom prst="roundRect">
              <a:avLst/>
            </a:prstGeom>
            <a:noFill/>
            <a:ln w="28575">
              <a:solidFill>
                <a:srgbClr val="062E8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hevron 5">
              <a:extLst>
                <a:ext uri="{FF2B5EF4-FFF2-40B4-BE49-F238E27FC236}">
                  <a16:creationId xmlns:a16="http://schemas.microsoft.com/office/drawing/2014/main" id="{EF564622-1B80-33F1-B696-863E84EA7241}"/>
                </a:ext>
              </a:extLst>
            </p:cNvPr>
            <p:cNvSpPr/>
            <p:nvPr/>
          </p:nvSpPr>
          <p:spPr>
            <a:xfrm>
              <a:off x="1612389" y="1782772"/>
              <a:ext cx="1068115" cy="2460404"/>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ounded Rectangle 6">
              <a:extLst>
                <a:ext uri="{FF2B5EF4-FFF2-40B4-BE49-F238E27FC236}">
                  <a16:creationId xmlns:a16="http://schemas.microsoft.com/office/drawing/2014/main" id="{D2A75C9E-6826-C832-175E-1EEDF9A13CE6}"/>
                </a:ext>
              </a:extLst>
            </p:cNvPr>
            <p:cNvSpPr/>
            <p:nvPr/>
          </p:nvSpPr>
          <p:spPr>
            <a:xfrm>
              <a:off x="468762" y="193779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2E08CD6C-AD92-015F-7C98-D8A6D4C0A325}"/>
                </a:ext>
              </a:extLst>
            </p:cNvPr>
            <p:cNvSpPr/>
            <p:nvPr/>
          </p:nvSpPr>
          <p:spPr>
            <a:xfrm>
              <a:off x="538545" y="199757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Safety Research</a:t>
              </a:r>
            </a:p>
          </p:txBody>
        </p:sp>
      </p:grpSp>
      <p:grpSp>
        <p:nvGrpSpPr>
          <p:cNvPr id="9" name="Group 8">
            <a:extLst>
              <a:ext uri="{FF2B5EF4-FFF2-40B4-BE49-F238E27FC236}">
                <a16:creationId xmlns:a16="http://schemas.microsoft.com/office/drawing/2014/main" id="{B948BC1E-5E84-07DE-D503-6FB32D26B339}"/>
              </a:ext>
            </a:extLst>
          </p:cNvPr>
          <p:cNvGrpSpPr>
            <a:grpSpLocks noChangeAspect="1"/>
          </p:cNvGrpSpPr>
          <p:nvPr/>
        </p:nvGrpSpPr>
        <p:grpSpPr>
          <a:xfrm>
            <a:off x="285108" y="3978129"/>
            <a:ext cx="1791231" cy="1800000"/>
            <a:chOff x="4786777" y="1766032"/>
            <a:chExt cx="2448417" cy="2460404"/>
          </a:xfrm>
        </p:grpSpPr>
        <p:sp>
          <p:nvSpPr>
            <p:cNvPr id="10" name="Rounded Rectangle 9">
              <a:extLst>
                <a:ext uri="{FF2B5EF4-FFF2-40B4-BE49-F238E27FC236}">
                  <a16:creationId xmlns:a16="http://schemas.microsoft.com/office/drawing/2014/main" id="{69E0874B-DC11-998A-5DEE-3909AE0EEDA0}"/>
                </a:ext>
              </a:extLst>
            </p:cNvPr>
            <p:cNvSpPr/>
            <p:nvPr/>
          </p:nvSpPr>
          <p:spPr>
            <a:xfrm>
              <a:off x="4786777" y="1782772"/>
              <a:ext cx="1800124" cy="2426924"/>
            </a:xfrm>
            <a:prstGeom prst="round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hevron 10">
              <a:extLst>
                <a:ext uri="{FF2B5EF4-FFF2-40B4-BE49-F238E27FC236}">
                  <a16:creationId xmlns:a16="http://schemas.microsoft.com/office/drawing/2014/main" id="{2A14D66F-B7C4-42B5-FFAF-6500EEE66FDC}"/>
                </a:ext>
              </a:extLst>
            </p:cNvPr>
            <p:cNvSpPr/>
            <p:nvPr/>
          </p:nvSpPr>
          <p:spPr>
            <a:xfrm>
              <a:off x="6167079" y="1766032"/>
              <a:ext cx="1068115" cy="2460404"/>
            </a:xfrm>
            <a:prstGeom prst="chevron">
              <a:avLst>
                <a:gd name="adj" fmla="val 5381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ounded Rectangle 11">
              <a:extLst>
                <a:ext uri="{FF2B5EF4-FFF2-40B4-BE49-F238E27FC236}">
                  <a16:creationId xmlns:a16="http://schemas.microsoft.com/office/drawing/2014/main" id="{85800A34-5788-C989-6762-C69F5709BCD6}"/>
                </a:ext>
              </a:extLst>
            </p:cNvPr>
            <p:cNvSpPr/>
            <p:nvPr/>
          </p:nvSpPr>
          <p:spPr>
            <a:xfrm>
              <a:off x="5023452" y="192105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1A1601CE-90C7-3EDD-0D32-590A20DD730B}"/>
                </a:ext>
              </a:extLst>
            </p:cNvPr>
            <p:cNvSpPr/>
            <p:nvPr/>
          </p:nvSpPr>
          <p:spPr>
            <a:xfrm>
              <a:off x="5093235" y="198083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Market Research</a:t>
              </a:r>
            </a:p>
          </p:txBody>
        </p:sp>
      </p:grpSp>
      <p:grpSp>
        <p:nvGrpSpPr>
          <p:cNvPr id="24" name="Group 23">
            <a:extLst>
              <a:ext uri="{FF2B5EF4-FFF2-40B4-BE49-F238E27FC236}">
                <a16:creationId xmlns:a16="http://schemas.microsoft.com/office/drawing/2014/main" id="{4284BA05-C0F7-443A-6182-2706FE74B4D8}"/>
              </a:ext>
            </a:extLst>
          </p:cNvPr>
          <p:cNvGrpSpPr/>
          <p:nvPr/>
        </p:nvGrpSpPr>
        <p:grpSpPr>
          <a:xfrm>
            <a:off x="2264345" y="811360"/>
            <a:ext cx="6779071" cy="3074241"/>
            <a:chOff x="2264345" y="811360"/>
            <a:chExt cx="6779071" cy="2876071"/>
          </a:xfrm>
        </p:grpSpPr>
        <p:sp>
          <p:nvSpPr>
            <p:cNvPr id="16" name="Rounded Rectangle 31">
              <a:extLst>
                <a:ext uri="{FF2B5EF4-FFF2-40B4-BE49-F238E27FC236}">
                  <a16:creationId xmlns:a16="http://schemas.microsoft.com/office/drawing/2014/main" id="{4EFA26DC-B04E-8FC3-7077-A01BF3DD4134}"/>
                </a:ext>
              </a:extLst>
            </p:cNvPr>
            <p:cNvSpPr/>
            <p:nvPr/>
          </p:nvSpPr>
          <p:spPr>
            <a:xfrm>
              <a:off x="2264345" y="811360"/>
              <a:ext cx="6779071" cy="2876071"/>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2">
              <a:extLst>
                <a:ext uri="{FF2B5EF4-FFF2-40B4-BE49-F238E27FC236}">
                  <a16:creationId xmlns:a16="http://schemas.microsoft.com/office/drawing/2014/main" id="{F7083BCB-5EBD-62A6-5697-DDD52F3B0DA8}"/>
                </a:ext>
              </a:extLst>
            </p:cNvPr>
            <p:cNvSpPr/>
            <p:nvPr/>
          </p:nvSpPr>
          <p:spPr>
            <a:xfrm>
              <a:off x="2329829" y="881134"/>
              <a:ext cx="6648103" cy="2736523"/>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 name="Table 52">
            <a:extLst>
              <a:ext uri="{FF2B5EF4-FFF2-40B4-BE49-F238E27FC236}">
                <a16:creationId xmlns:a16="http://schemas.microsoft.com/office/drawing/2014/main" id="{93C84A45-7F1E-5277-2AA4-BD7702BB8E4F}"/>
              </a:ext>
            </a:extLst>
          </p:cNvPr>
          <p:cNvGraphicFramePr>
            <a:graphicFrameLocks noGrp="1"/>
          </p:cNvGraphicFramePr>
          <p:nvPr/>
        </p:nvGraphicFramePr>
        <p:xfrm>
          <a:off x="2354948" y="881134"/>
          <a:ext cx="6622984" cy="2926509"/>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563618">
                <a:tc>
                  <a:txBody>
                    <a:bodyPr/>
                    <a:lstStyle/>
                    <a:p>
                      <a:pPr marL="0" marR="0" lvl="0" indent="0" algn="l" defTabSz="914400" rtl="0" eaLnBrk="1" fontAlgn="base" latinLnBrk="0" hangingPunct="1">
                        <a:lnSpc>
                          <a:spcPct val="100000"/>
                        </a:lnSpc>
                        <a:spcBef>
                          <a:spcPct val="5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Expert Panel Internal Review</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USAN/INN Prescreening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a:ln>
                            <a:noFill/>
                          </a:ln>
                          <a:solidFill>
                            <a:schemeClr val="tx1"/>
                          </a:solidFill>
                          <a:effectLst/>
                          <a:latin typeface="+mn-lt"/>
                          <a:ea typeface="MS PGothic" pitchFamily="34" charset="-128"/>
                          <a:cs typeface="+mn-cs"/>
                        </a:rPr>
                        <a:t>POCA Analysis*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Drug/Medical References Search</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J-SCAN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9445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Prescription Simulation Study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Unaided prescription interpretation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Written, Verbal and Computerized Prescriptions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r h="72619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Health Care Professional Survey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Sound-alike and Look-alike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Medical Term/Lab Test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Non-Medical Product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Will the name be understood when pronounced?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Will the name be legible when written?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Is the name safe?</a:t>
                      </a: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rPr>
                        <a:t>Overall Impressions</a:t>
                      </a:r>
                      <a:endParaRPr lang="en-US" sz="1100" dirty="0">
                        <a:solidFill>
                          <a:schemeClr val="tx1"/>
                        </a:solidFill>
                        <a:latin typeface="+mn-lt"/>
                        <a:cs typeface="Arial" panose="020B0604020202020204" pitchFamily="34" charset="0"/>
                      </a:endParaRP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cs typeface="Arial" panose="020B0604020202020204" pitchFamily="34" charset="0"/>
                        </a:rPr>
                        <a:t>Exaggerative/Inappropriate ID</a:t>
                      </a: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cs typeface="Arial" panose="020B0604020202020204" pitchFamily="34" charset="0"/>
                        </a:rPr>
                        <a:t>FMEA Panel</a:t>
                      </a:r>
                    </a:p>
                  </a:txBody>
                  <a:tcPr marT="45726" marB="45726"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07378611"/>
                  </a:ext>
                </a:extLst>
              </a:tr>
            </a:tbl>
          </a:graphicData>
        </a:graphic>
      </p:graphicFrame>
      <p:grpSp>
        <p:nvGrpSpPr>
          <p:cNvPr id="3" name="Group 2">
            <a:extLst>
              <a:ext uri="{FF2B5EF4-FFF2-40B4-BE49-F238E27FC236}">
                <a16:creationId xmlns:a16="http://schemas.microsoft.com/office/drawing/2014/main" id="{156F003A-03EA-E46C-224C-4F70DCD24236}"/>
              </a:ext>
            </a:extLst>
          </p:cNvPr>
          <p:cNvGrpSpPr/>
          <p:nvPr/>
        </p:nvGrpSpPr>
        <p:grpSpPr>
          <a:xfrm>
            <a:off x="2264345" y="4139767"/>
            <a:ext cx="6779071" cy="1441883"/>
            <a:chOff x="2264345" y="3820168"/>
            <a:chExt cx="6779071" cy="1906373"/>
          </a:xfrm>
        </p:grpSpPr>
        <p:sp>
          <p:nvSpPr>
            <p:cNvPr id="19" name="Rounded Rectangle 31">
              <a:extLst>
                <a:ext uri="{FF2B5EF4-FFF2-40B4-BE49-F238E27FC236}">
                  <a16:creationId xmlns:a16="http://schemas.microsoft.com/office/drawing/2014/main" id="{B14F4602-1BC4-6799-70EA-4DE1B3EE8422}"/>
                </a:ext>
              </a:extLst>
            </p:cNvPr>
            <p:cNvSpPr/>
            <p:nvPr/>
          </p:nvSpPr>
          <p:spPr>
            <a:xfrm>
              <a:off x="2264345" y="3820168"/>
              <a:ext cx="6779071" cy="1906373"/>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64481E73-1D9C-121A-4A31-9689FCFE8491}"/>
                </a:ext>
              </a:extLst>
            </p:cNvPr>
            <p:cNvSpPr/>
            <p:nvPr/>
          </p:nvSpPr>
          <p:spPr>
            <a:xfrm>
              <a:off x="2329829" y="3891354"/>
              <a:ext cx="6648103" cy="1764000"/>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 name="Table 52">
            <a:extLst>
              <a:ext uri="{FF2B5EF4-FFF2-40B4-BE49-F238E27FC236}">
                <a16:creationId xmlns:a16="http://schemas.microsoft.com/office/drawing/2014/main" id="{CF46CA38-9F42-B009-B07D-7BC5F3D7D0AB}"/>
              </a:ext>
            </a:extLst>
          </p:cNvPr>
          <p:cNvGraphicFramePr>
            <a:graphicFrameLocks noGrp="1"/>
          </p:cNvGraphicFramePr>
          <p:nvPr>
            <p:extLst>
              <p:ext uri="{D42A27DB-BD31-4B8C-83A1-F6EECF244321}">
                <p14:modId xmlns:p14="http://schemas.microsoft.com/office/powerpoint/2010/main" val="2617768823"/>
              </p:ext>
            </p:extLst>
          </p:nvPr>
        </p:nvGraphicFramePr>
        <p:xfrm>
          <a:off x="2354948" y="4210952"/>
          <a:ext cx="6622984" cy="1316403"/>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47541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a:t>
                      </a:r>
                      <a:r>
                        <a:rPr kumimoji="0" lang="en-US" sz="1200" b="0" i="0" u="none" strike="noStrike" cap="none" normalizeH="0" baseline="0" dirty="0">
                          <a:ln>
                            <a:noFill/>
                          </a:ln>
                          <a:solidFill>
                            <a:schemeClr val="tx1"/>
                          </a:solidFill>
                          <a:effectLst/>
                          <a:latin typeface="+mn-lt"/>
                          <a:ea typeface="MS PGothic" pitchFamily="34" charset="-128"/>
                        </a:rPr>
                        <a:t> BrandTest Marketing</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Unaided Associations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Fit to Concept</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b="0" dirty="0">
                          <a:solidFill>
                            <a:schemeClr val="tx1"/>
                          </a:solidFill>
                          <a:latin typeface="+mn-lt"/>
                        </a:rPr>
                        <a:t>Attribute</a:t>
                      </a:r>
                      <a:r>
                        <a:rPr lang="en-US" sz="1100" b="0" baseline="0" dirty="0">
                          <a:solidFill>
                            <a:schemeClr val="tx1"/>
                          </a:solidFill>
                          <a:latin typeface="+mn-lt"/>
                        </a:rPr>
                        <a:t> Evaluation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Memorability</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Personal Preferences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Ease of Pronunciation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Phonetic Testing</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53807">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Brand Linguistics</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Potential linguistic concerns by a global panel of respondents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bl>
          </a:graphicData>
        </a:graphic>
      </p:graphicFrame>
      <p:sp>
        <p:nvSpPr>
          <p:cNvPr id="25" name="Rectangle 1230">
            <a:extLst>
              <a:ext uri="{FF2B5EF4-FFF2-40B4-BE49-F238E27FC236}">
                <a16:creationId xmlns:a16="http://schemas.microsoft.com/office/drawing/2014/main" id="{9F515F03-041F-C2D3-924C-DF20E80D2B8A}"/>
              </a:ext>
            </a:extLst>
          </p:cNvPr>
          <p:cNvSpPr>
            <a:spLocks noChangeArrowheads="1"/>
          </p:cNvSpPr>
          <p:nvPr/>
        </p:nvSpPr>
        <p:spPr bwMode="auto">
          <a:xfrm>
            <a:off x="329183" y="5921357"/>
            <a:ext cx="1147267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53975" indent="-53975" eaLnBrk="1" hangingPunct="1">
              <a:spcBef>
                <a:spcPct val="0"/>
              </a:spcBef>
              <a:buClrTx/>
              <a:buNone/>
            </a:pPr>
            <a:r>
              <a:rPr lang="en-US" altLang="en-US" sz="1000" i="1" dirty="0">
                <a:solidFill>
                  <a:schemeClr val="tx1"/>
                </a:solidFill>
                <a:latin typeface="+mn-lt"/>
              </a:rPr>
              <a:t>*Note: For projects containing EMA as a target audience, the POCA screening includes the Article 57 database. This database, introduced in July 2018, contains approximately 90,000 name entries of products with an active Marketing Authorization in any EU country. </a:t>
            </a:r>
          </a:p>
        </p:txBody>
      </p:sp>
      <p:sp>
        <p:nvSpPr>
          <p:cNvPr id="26" name="Rounded Rectangle 13">
            <a:extLst>
              <a:ext uri="{FF2B5EF4-FFF2-40B4-BE49-F238E27FC236}">
                <a16:creationId xmlns:a16="http://schemas.microsoft.com/office/drawing/2014/main" id="{3C84E554-4EAC-7735-18EB-73CBB4F63E94}"/>
              </a:ext>
            </a:extLst>
          </p:cNvPr>
          <p:cNvSpPr/>
          <p:nvPr/>
        </p:nvSpPr>
        <p:spPr>
          <a:xfrm>
            <a:off x="9409253" y="811359"/>
            <a:ext cx="2410236" cy="4779253"/>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14">
            <a:extLst>
              <a:ext uri="{FF2B5EF4-FFF2-40B4-BE49-F238E27FC236}">
                <a16:creationId xmlns:a16="http://schemas.microsoft.com/office/drawing/2014/main" id="{6BEF4DA2-ACAB-1DA7-82CA-D4353985D890}"/>
              </a:ext>
            </a:extLst>
          </p:cNvPr>
          <p:cNvSpPr/>
          <p:nvPr/>
        </p:nvSpPr>
        <p:spPr>
          <a:xfrm>
            <a:off x="9477386" y="872840"/>
            <a:ext cx="2273970" cy="4659693"/>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 </a:t>
            </a:r>
            <a:r>
              <a:rPr kumimoji="0" lang="en-US" sz="1200" b="0" i="0" u="none" strike="noStrike" cap="none" normalizeH="0" baseline="0" dirty="0">
                <a:ln>
                  <a:noFill/>
                </a:ln>
                <a:solidFill>
                  <a:schemeClr val="tx1"/>
                </a:solidFill>
                <a:effectLst/>
                <a:latin typeface="+mn-lt"/>
                <a:ea typeface="MS PGothic" pitchFamily="34" charset="-128"/>
              </a:rPr>
              <a:t>Name Safety </a:t>
            </a:r>
            <a:r>
              <a:rPr kumimoji="0" lang="en-US" sz="1200" b="1" i="0" u="none" strike="noStrike" cap="none" normalizeH="0" baseline="0" dirty="0">
                <a:ln>
                  <a:noFill/>
                </a:ln>
                <a:solidFill>
                  <a:schemeClr val="tx1"/>
                </a:solidFill>
                <a:effectLst/>
                <a:latin typeface="+mn-lt"/>
                <a:ea typeface="MS PGothic" pitchFamily="34" charset="-128"/>
              </a:rPr>
              <a:t>/</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Marketing</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mn-lt"/>
                <a:ea typeface="MS PGothic" pitchFamily="34" charset="-128"/>
              </a:rPr>
              <a:t>Recommendations</a:t>
            </a:r>
          </a:p>
          <a:p>
            <a:pPr marL="0" marR="0" lvl="0" indent="0" algn="ctr" defTabSz="914400" rtl="0" eaLnBrk="1" fontAlgn="base" latinLnBrk="0" hangingPunct="1">
              <a:lnSpc>
                <a:spcPct val="100000"/>
              </a:lnSpc>
              <a:spcBef>
                <a:spcPct val="20000"/>
              </a:spcBef>
              <a:spcAft>
                <a:spcPct val="0"/>
              </a:spcAft>
              <a:buClrTx/>
              <a:buSzTx/>
              <a:buFontTx/>
              <a:buNone/>
              <a:tabLst/>
            </a:pPr>
            <a:endParaRPr lang="en-US" sz="1200" dirty="0">
              <a:solidFill>
                <a:schemeClr val="tx1"/>
              </a:solidFill>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Test name recommendations are based on regulatory health authorities guidance, DSI expertise, and data collection, by risk:</a:t>
            </a:r>
          </a:p>
          <a:p>
            <a:pPr marR="0" lvl="0" defTabSz="914400" rtl="0" eaLnBrk="1" fontAlgn="base" latinLnBrk="0" hangingPunct="1">
              <a:lnSpc>
                <a:spcPct val="100000"/>
              </a:lnSpc>
              <a:spcBef>
                <a:spcPts val="200"/>
              </a:spcBef>
              <a:spcAft>
                <a:spcPct val="0"/>
              </a:spcAft>
              <a:buClr>
                <a:srgbClr val="1E3D7D"/>
              </a:buClr>
              <a:buSzTx/>
              <a:tabLst/>
            </a:pPr>
            <a:endParaRPr kumimoji="0" lang="en-US" sz="1100" b="0" i="0" u="none" strike="noStrike" cap="none" normalizeH="0" baseline="0" dirty="0">
              <a:ln>
                <a:noFill/>
              </a:ln>
              <a:solidFill>
                <a:schemeClr val="tx1"/>
              </a:solidFill>
              <a:effectLst/>
              <a:latin typeface="+mn-lt"/>
              <a:ea typeface="MS PGothic" pitchFamily="34" charset="-128"/>
            </a:endParaRP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kumimoji="0" lang="en-US" sz="1300" b="1" i="0" u="none" strike="noStrike" cap="none" normalizeH="0" baseline="0" dirty="0">
                <a:ln>
                  <a:noFill/>
                </a:ln>
                <a:solidFill>
                  <a:srgbClr val="009900"/>
                </a:solidFill>
                <a:effectLst/>
                <a:latin typeface="+mn-lt"/>
                <a:ea typeface="MS PGothic" pitchFamily="34" charset="-128"/>
              </a:rPr>
              <a:t>Primary (Low) </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1" dirty="0">
                <a:solidFill>
                  <a:srgbClr val="7F7F7F"/>
                </a:solidFill>
                <a:latin typeface="+mn-lt"/>
              </a:rPr>
              <a:t>Secondary (Moderate)</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0" dirty="0">
                <a:solidFill>
                  <a:srgbClr val="FF0000"/>
                </a:solidFill>
                <a:latin typeface="+mn-lt"/>
              </a:rPr>
              <a:t>Tertiary (High)</a:t>
            </a:r>
          </a:p>
          <a:p>
            <a:pPr marL="0" marR="0" lvl="0" indent="0" algn="ctr"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None/>
              <a:tabLst/>
            </a:pPr>
            <a:endParaRPr kumimoji="0" lang="en-US" sz="1200" b="0" i="0" u="none" strike="noStrike" cap="none" normalizeH="0" baseline="0" dirty="0">
              <a:ln>
                <a:noFill/>
              </a:ln>
              <a:solidFill>
                <a:srgbClr val="FF0000"/>
              </a:solidFill>
              <a:effectLst/>
              <a:latin typeface="+mn-lt"/>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BI ranks test names based on marketing performance</a:t>
            </a:r>
            <a:endParaRPr lang="en-CH" sz="1100" dirty="0">
              <a:latin typeface="Mathilde" panose="03050500000000020004" pitchFamily="66" charset="0"/>
            </a:endParaRPr>
          </a:p>
        </p:txBody>
      </p:sp>
      <p:sp>
        <p:nvSpPr>
          <p:cNvPr id="23" name="Chevron 7">
            <a:extLst>
              <a:ext uri="{FF2B5EF4-FFF2-40B4-BE49-F238E27FC236}">
                <a16:creationId xmlns:a16="http://schemas.microsoft.com/office/drawing/2014/main" id="{BE87C2B3-FA4F-EAE3-CA7F-F9157FCD5D7E}"/>
              </a:ext>
            </a:extLst>
          </p:cNvPr>
          <p:cNvSpPr/>
          <p:nvPr/>
        </p:nvSpPr>
        <p:spPr>
          <a:xfrm>
            <a:off x="9073637" y="2368950"/>
            <a:ext cx="365838" cy="1800000"/>
          </a:xfrm>
          <a:prstGeom prst="chevron">
            <a:avLst>
              <a:gd name="adj" fmla="val 53812"/>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24782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50"/>
                                        <p:tgtEl>
                                          <p:spTgt spid="4"/>
                                        </p:tgtEl>
                                      </p:cBhvr>
                                    </p:animEffect>
                                  </p:childTnLst>
                                </p:cTn>
                              </p:par>
                              <p:par>
                                <p:cTn id="8" presetID="22" presetClass="entr" presetSubtype="8" fill="hold" nodeType="withEffect">
                                  <p:stCondLst>
                                    <p:cond delay="150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734C-0E79-0D92-2F21-673348C4FC17}"/>
              </a:ext>
            </a:extLst>
          </p:cNvPr>
          <p:cNvSpPr>
            <a:spLocks noGrp="1"/>
          </p:cNvSpPr>
          <p:nvPr>
            <p:ph type="title"/>
          </p:nvPr>
        </p:nvSpPr>
        <p:spPr/>
        <p:txBody>
          <a:bodyPr/>
          <a:lstStyle/>
          <a:p>
            <a:r>
              <a:rPr lang="en-US" dirty="0"/>
              <a:t>Methodology (Cont.)</a:t>
            </a:r>
          </a:p>
        </p:txBody>
      </p:sp>
      <p:sp>
        <p:nvSpPr>
          <p:cNvPr id="6" name="Text Placeholder 5">
            <a:extLst>
              <a:ext uri="{FF2B5EF4-FFF2-40B4-BE49-F238E27FC236}">
                <a16:creationId xmlns:a16="http://schemas.microsoft.com/office/drawing/2014/main" id="{DBE346EB-1555-5419-D20E-734D8E67D655}"/>
              </a:ext>
            </a:extLst>
          </p:cNvPr>
          <p:cNvSpPr>
            <a:spLocks noGrp="1"/>
          </p:cNvSpPr>
          <p:nvPr>
            <p:ph type="body" sz="quarter" idx="10"/>
          </p:nvPr>
        </p:nvSpPr>
        <p:spPr>
          <a:xfrm>
            <a:off x="184289" y="606287"/>
            <a:ext cx="5776674" cy="1822743"/>
          </a:xfrm>
        </p:spPr>
        <p:txBody>
          <a:bodyPr/>
          <a:lstStyle/>
          <a:p>
            <a:r>
              <a:rPr lang="en-US" dirty="0"/>
              <a:t>The </a:t>
            </a:r>
            <a:r>
              <a:rPr lang="en-US" dirty="0" err="1"/>
              <a:t>Brandex</a:t>
            </a:r>
            <a:r>
              <a:rPr lang="en-US" baseline="30000" dirty="0"/>
              <a:t>®</a:t>
            </a:r>
            <a:r>
              <a:rPr lang="en-US" dirty="0"/>
              <a:t> Safety &amp; Marketing Summary graphically represents DSI’s safety and BI’s marketing measurements/recommendations.</a:t>
            </a:r>
          </a:p>
          <a:p>
            <a:endParaRPr lang="en-US" dirty="0"/>
          </a:p>
          <a:p>
            <a:r>
              <a:rPr lang="en-US" dirty="0"/>
              <a:t>The Safety and Marketing measurements used in the Brandex</a:t>
            </a:r>
            <a:r>
              <a:rPr lang="en-US" baseline="30000" dirty="0"/>
              <a:t>®</a:t>
            </a:r>
            <a:r>
              <a:rPr lang="en-US" dirty="0"/>
              <a:t> calculation include:</a:t>
            </a:r>
          </a:p>
        </p:txBody>
      </p:sp>
      <p:sp>
        <p:nvSpPr>
          <p:cNvPr id="4" name="Rectangle 1230">
            <a:extLst>
              <a:ext uri="{FF2B5EF4-FFF2-40B4-BE49-F238E27FC236}">
                <a16:creationId xmlns:a16="http://schemas.microsoft.com/office/drawing/2014/main" id="{46E602E6-F0DC-4612-4F0A-7B91C02BDFBA}"/>
              </a:ext>
            </a:extLst>
          </p:cNvPr>
          <p:cNvSpPr>
            <a:spLocks noChangeArrowheads="1"/>
          </p:cNvSpPr>
          <p:nvPr/>
        </p:nvSpPr>
        <p:spPr bwMode="auto">
          <a:xfrm>
            <a:off x="184288" y="5494839"/>
            <a:ext cx="7092812" cy="70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000" dirty="0">
                <a:solidFill>
                  <a:schemeClr val="tx1"/>
                </a:solidFill>
                <a:latin typeface="+mn-lt"/>
              </a:rPr>
              <a:t>Note: The recommendations are based on the most up-to-date guidance from global health authorities.</a:t>
            </a:r>
          </a:p>
          <a:p>
            <a:pPr eaLnBrk="1" hangingPunct="1">
              <a:spcBef>
                <a:spcPct val="0"/>
              </a:spcBef>
              <a:buClrTx/>
              <a:buNone/>
            </a:pPr>
            <a:endParaRPr lang="en-US" altLang="en-US" sz="1000" dirty="0">
              <a:solidFill>
                <a:schemeClr val="tx1"/>
              </a:solidFill>
              <a:latin typeface="+mn-lt"/>
            </a:endParaRPr>
          </a:p>
          <a:p>
            <a:pPr eaLnBrk="1" hangingPunct="1">
              <a:spcBef>
                <a:spcPct val="0"/>
              </a:spcBef>
              <a:buClrTx/>
              <a:buNone/>
            </a:pPr>
            <a:r>
              <a:rPr lang="en-US" altLang="en-US" sz="1000" dirty="0">
                <a:solidFill>
                  <a:schemeClr val="tx1"/>
                </a:solidFill>
                <a:latin typeface="+mn-lt"/>
              </a:rPr>
              <a:t>Index and Weighting: The </a:t>
            </a:r>
            <a:r>
              <a:rPr lang="en-US" altLang="en-US" sz="1000" dirty="0" err="1">
                <a:solidFill>
                  <a:schemeClr val="tx1"/>
                </a:solidFill>
                <a:latin typeface="+mn-lt"/>
              </a:rPr>
              <a:t>Brandex</a:t>
            </a:r>
            <a:r>
              <a:rPr lang="en-US" altLang="en-US" sz="1000" baseline="30000" dirty="0">
                <a:solidFill>
                  <a:schemeClr val="tx1"/>
                </a:solidFill>
                <a:latin typeface="+mn-lt"/>
              </a:rPr>
              <a:t>®</a:t>
            </a:r>
            <a:r>
              <a:rPr lang="en-US" altLang="en-US" sz="1000" dirty="0">
                <a:solidFill>
                  <a:schemeClr val="tx1"/>
                </a:solidFill>
                <a:latin typeface="+mn-lt"/>
              </a:rPr>
              <a:t> composite scores are indexed from 100 and sorted from highest to lowest.</a:t>
            </a:r>
          </a:p>
        </p:txBody>
      </p:sp>
      <p:graphicFrame>
        <p:nvGraphicFramePr>
          <p:cNvPr id="5" name="Diagram 4">
            <a:extLst>
              <a:ext uri="{FF2B5EF4-FFF2-40B4-BE49-F238E27FC236}">
                <a16:creationId xmlns:a16="http://schemas.microsoft.com/office/drawing/2014/main" id="{12456EC5-0004-8778-374D-887908E5011E}"/>
              </a:ext>
            </a:extLst>
          </p:cNvPr>
          <p:cNvGraphicFramePr/>
          <p:nvPr>
            <p:extLst>
              <p:ext uri="{D42A27DB-BD31-4B8C-83A1-F6EECF244321}">
                <p14:modId xmlns:p14="http://schemas.microsoft.com/office/powerpoint/2010/main" val="437015664"/>
              </p:ext>
            </p:extLst>
          </p:nvPr>
        </p:nvGraphicFramePr>
        <p:xfrm>
          <a:off x="5172751" y="441916"/>
          <a:ext cx="7912376" cy="5755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005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CF3B6-60AE-5846-12A9-2813206A2B18}"/>
              </a:ext>
            </a:extLst>
          </p:cNvPr>
          <p:cNvSpPr>
            <a:spLocks noGrp="1"/>
          </p:cNvSpPr>
          <p:nvPr>
            <p:ph type="title"/>
          </p:nvPr>
        </p:nvSpPr>
        <p:spPr/>
        <p:txBody>
          <a:bodyPr/>
          <a:lstStyle/>
          <a:p>
            <a:r>
              <a:rPr lang="en-US" dirty="0"/>
              <a:t>Methodology (Cont.)</a:t>
            </a:r>
          </a:p>
        </p:txBody>
      </p:sp>
      <p:sp>
        <p:nvSpPr>
          <p:cNvPr id="3" name="Text Placeholder 2">
            <a:extLst>
              <a:ext uri="{FF2B5EF4-FFF2-40B4-BE49-F238E27FC236}">
                <a16:creationId xmlns:a16="http://schemas.microsoft.com/office/drawing/2014/main" id="{5F5D19E4-EF42-993D-AC9C-7208B4649F09}"/>
              </a:ext>
            </a:extLst>
          </p:cNvPr>
          <p:cNvSpPr>
            <a:spLocks noGrp="1"/>
          </p:cNvSpPr>
          <p:nvPr>
            <p:ph type="body" sz="quarter" idx="10"/>
          </p:nvPr>
        </p:nvSpPr>
        <p:spPr>
          <a:xfrm>
            <a:off x="184288" y="606287"/>
            <a:ext cx="11725137" cy="283860"/>
          </a:xfrm>
        </p:spPr>
        <p:txBody>
          <a:bodyPr/>
          <a:lstStyle/>
          <a:p>
            <a:r>
              <a:rPr lang="en-US" dirty="0"/>
              <a:t>Test name recommendations are graphically ranked based upon DSI Safety &amp; BI Marketing Research measurements, by:</a:t>
            </a:r>
          </a:p>
        </p:txBody>
      </p:sp>
      <p:graphicFrame>
        <p:nvGraphicFramePr>
          <p:cNvPr id="7" name="Diagram 6">
            <a:extLst>
              <a:ext uri="{FF2B5EF4-FFF2-40B4-BE49-F238E27FC236}">
                <a16:creationId xmlns:a16="http://schemas.microsoft.com/office/drawing/2014/main" id="{23BB8E9C-9CC5-3596-A7F3-25515E6EE051}"/>
              </a:ext>
            </a:extLst>
          </p:cNvPr>
          <p:cNvGraphicFramePr/>
          <p:nvPr>
            <p:extLst>
              <p:ext uri="{D42A27DB-BD31-4B8C-83A1-F6EECF244321}">
                <p14:modId xmlns:p14="http://schemas.microsoft.com/office/powerpoint/2010/main" val="2587634119"/>
              </p:ext>
            </p:extLst>
          </p:nvPr>
        </p:nvGraphicFramePr>
        <p:xfrm>
          <a:off x="2899" y="1338672"/>
          <a:ext cx="12189102" cy="46238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1640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CF3B6-60AE-5846-12A9-2813206A2B18}"/>
              </a:ext>
            </a:extLst>
          </p:cNvPr>
          <p:cNvSpPr>
            <a:spLocks noGrp="1"/>
          </p:cNvSpPr>
          <p:nvPr>
            <p:ph type="title"/>
          </p:nvPr>
        </p:nvSpPr>
        <p:spPr/>
        <p:txBody>
          <a:bodyPr/>
          <a:lstStyle/>
          <a:p>
            <a:r>
              <a:rPr lang="en-US" dirty="0"/>
              <a:t>Methodology (Cont.)</a:t>
            </a:r>
          </a:p>
        </p:txBody>
      </p:sp>
      <p:sp>
        <p:nvSpPr>
          <p:cNvPr id="3" name="Text Placeholder 2">
            <a:extLst>
              <a:ext uri="{FF2B5EF4-FFF2-40B4-BE49-F238E27FC236}">
                <a16:creationId xmlns:a16="http://schemas.microsoft.com/office/drawing/2014/main" id="{5F5D19E4-EF42-993D-AC9C-7208B4649F09}"/>
              </a:ext>
            </a:extLst>
          </p:cNvPr>
          <p:cNvSpPr>
            <a:spLocks noGrp="1"/>
          </p:cNvSpPr>
          <p:nvPr>
            <p:ph type="body" sz="quarter" idx="10"/>
          </p:nvPr>
        </p:nvSpPr>
        <p:spPr>
          <a:xfrm>
            <a:off x="184288" y="606287"/>
            <a:ext cx="11725137" cy="591637"/>
          </a:xfrm>
        </p:spPr>
        <p:txBody>
          <a:bodyPr/>
          <a:lstStyle/>
          <a:p>
            <a:r>
              <a:rPr lang="en-US" dirty="0"/>
              <a:t>The Brandex</a:t>
            </a:r>
            <a:r>
              <a:rPr lang="en-US" baseline="30000" dirty="0"/>
              <a:t>®</a:t>
            </a:r>
            <a:r>
              <a:rPr lang="en-US" dirty="0"/>
              <a:t> Marketing Summary graphically represents the comprehensive analysis of all marketing and distinctiveness measurements.</a:t>
            </a:r>
          </a:p>
        </p:txBody>
      </p:sp>
      <p:sp>
        <p:nvSpPr>
          <p:cNvPr id="4" name="Rectangle 1230">
            <a:extLst>
              <a:ext uri="{FF2B5EF4-FFF2-40B4-BE49-F238E27FC236}">
                <a16:creationId xmlns:a16="http://schemas.microsoft.com/office/drawing/2014/main" id="{0358CDB6-2B74-2E09-0D14-60FCF5B511BA}"/>
              </a:ext>
            </a:extLst>
          </p:cNvPr>
          <p:cNvSpPr>
            <a:spLocks noChangeArrowheads="1"/>
          </p:cNvSpPr>
          <p:nvPr/>
        </p:nvSpPr>
        <p:spPr bwMode="auto">
          <a:xfrm>
            <a:off x="190500" y="6046628"/>
            <a:ext cx="9939746" cy="3438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000" dirty="0">
                <a:solidFill>
                  <a:schemeClr val="tx1"/>
                </a:solidFill>
                <a:latin typeface="+mn-lt"/>
              </a:rPr>
              <a:t>Index and Weighting: The </a:t>
            </a:r>
            <a:r>
              <a:rPr lang="en-US" altLang="en-US" sz="1000" dirty="0" err="1">
                <a:solidFill>
                  <a:schemeClr val="tx1"/>
                </a:solidFill>
                <a:latin typeface="+mn-lt"/>
              </a:rPr>
              <a:t>Brandex</a:t>
            </a:r>
            <a:r>
              <a:rPr lang="en-US" altLang="en-US" sz="1000" baseline="30000" dirty="0">
                <a:solidFill>
                  <a:schemeClr val="tx1"/>
                </a:solidFill>
                <a:latin typeface="+mn-lt"/>
              </a:rPr>
              <a:t>®</a:t>
            </a:r>
            <a:r>
              <a:rPr lang="en-US" altLang="en-US" sz="1000" dirty="0">
                <a:solidFill>
                  <a:schemeClr val="tx1"/>
                </a:solidFill>
                <a:latin typeface="+mn-lt"/>
              </a:rPr>
              <a:t> composite scores are indexed from 100 and sorted from highest to lowest.</a:t>
            </a:r>
          </a:p>
        </p:txBody>
      </p:sp>
      <p:graphicFrame>
        <p:nvGraphicFramePr>
          <p:cNvPr id="5" name="Diagram 4">
            <a:extLst>
              <a:ext uri="{FF2B5EF4-FFF2-40B4-BE49-F238E27FC236}">
                <a16:creationId xmlns:a16="http://schemas.microsoft.com/office/drawing/2014/main" id="{DB38DE1A-04DF-DE1F-9FEC-71BFAFC89CFE}"/>
              </a:ext>
            </a:extLst>
          </p:cNvPr>
          <p:cNvGraphicFramePr/>
          <p:nvPr/>
        </p:nvGraphicFramePr>
        <p:xfrm>
          <a:off x="5452032" y="1437627"/>
          <a:ext cx="6939102" cy="4395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69025A9A-47B5-2229-3B3B-13050D28AC22}"/>
              </a:ext>
            </a:extLst>
          </p:cNvPr>
          <p:cNvGraphicFramePr/>
          <p:nvPr/>
        </p:nvGraphicFramePr>
        <p:xfrm>
          <a:off x="-211932" y="1437627"/>
          <a:ext cx="6939102" cy="43950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998271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indoor, person&#10;&#10;Description automatically generated">
            <a:extLst>
              <a:ext uri="{FF2B5EF4-FFF2-40B4-BE49-F238E27FC236}">
                <a16:creationId xmlns:a16="http://schemas.microsoft.com/office/drawing/2014/main" id="{46585506-6205-48A8-AAAD-43FBE9CF73E9}"/>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9504" b="29504"/>
          <a:stretch>
            <a:fillRect/>
          </a:stretch>
        </p:blipFill>
        <p:spPr/>
      </p:pic>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Summary of Recommendations</a:t>
            </a:r>
          </a:p>
        </p:txBody>
      </p:sp>
    </p:spTree>
    <p:extLst>
      <p:ext uri="{BB962C8B-B14F-4D97-AF65-F5344CB8AC3E}">
        <p14:creationId xmlns:p14="http://schemas.microsoft.com/office/powerpoint/2010/main" val="3391200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888D0F6-ECEA-0D36-AE9F-275E3AB495E4}"/>
              </a:ext>
            </a:extLst>
          </p:cNvPr>
          <p:cNvGrpSpPr/>
          <p:nvPr/>
        </p:nvGrpSpPr>
        <p:grpSpPr>
          <a:xfrm>
            <a:off x="10133262" y="976510"/>
            <a:ext cx="1302018" cy="4862870"/>
            <a:chOff x="7383468" y="962933"/>
            <a:chExt cx="1065213" cy="4862870"/>
          </a:xfrm>
        </p:grpSpPr>
        <p:sp>
          <p:nvSpPr>
            <p:cNvPr id="6" name="TextBox 10">
              <a:extLst>
                <a:ext uri="{FF2B5EF4-FFF2-40B4-BE49-F238E27FC236}">
                  <a16:creationId xmlns:a16="http://schemas.microsoft.com/office/drawing/2014/main" id="{542B20CC-86CF-34E1-7C0C-D1C2F8FCE888}"/>
                </a:ext>
              </a:extLst>
            </p:cNvPr>
            <p:cNvSpPr txBox="1">
              <a:spLocks noChangeArrowheads="1"/>
            </p:cNvSpPr>
            <p:nvPr/>
          </p:nvSpPr>
          <p:spPr bwMode="auto">
            <a:xfrm>
              <a:off x="7383468" y="962933"/>
              <a:ext cx="1065213" cy="4862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lgn="ctr" eaLnBrk="1" hangingPunct="1">
                <a:spcBef>
                  <a:spcPct val="0"/>
                </a:spcBef>
                <a:buClrTx/>
                <a:buFontTx/>
                <a:buNone/>
              </a:pPr>
              <a:r>
                <a:rPr lang="en-US" altLang="en-US" sz="1200" b="1" dirty="0">
                  <a:solidFill>
                    <a:schemeClr val="tx1"/>
                  </a:solidFill>
                  <a:latin typeface="+mn-lt"/>
                </a:rPr>
                <a:t>Higher </a:t>
              </a: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Marketing</a:t>
              </a:r>
            </a:p>
            <a:p>
              <a:pPr algn="ctr" eaLnBrk="1" hangingPunct="1">
                <a:spcBef>
                  <a:spcPct val="0"/>
                </a:spcBef>
                <a:buClrTx/>
                <a:buFontTx/>
                <a:buNone/>
              </a:pPr>
              <a:r>
                <a:rPr lang="en-US" altLang="en-US" sz="1200" b="1" dirty="0">
                  <a:solidFill>
                    <a:schemeClr val="tx1"/>
                  </a:solidFill>
                  <a:latin typeface="+mn-lt"/>
                </a:rPr>
                <a:t> Performance</a:t>
              </a: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Lower </a:t>
              </a:r>
            </a:p>
          </p:txBody>
        </p:sp>
        <p:cxnSp>
          <p:nvCxnSpPr>
            <p:cNvPr id="7" name="Straight Arrow Connector 15">
              <a:extLst>
                <a:ext uri="{FF2B5EF4-FFF2-40B4-BE49-F238E27FC236}">
                  <a16:creationId xmlns:a16="http://schemas.microsoft.com/office/drawing/2014/main" id="{8309372C-DC49-FBCB-B218-956B114CB57C}"/>
                </a:ext>
              </a:extLst>
            </p:cNvPr>
            <p:cNvCxnSpPr>
              <a:cxnSpLocks noChangeShapeType="1"/>
            </p:cNvCxnSpPr>
            <p:nvPr/>
          </p:nvCxnSpPr>
          <p:spPr bwMode="auto">
            <a:xfrm flipV="1">
              <a:off x="7911068" y="1217925"/>
              <a:ext cx="2" cy="1494102"/>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
          <p:nvSpPr>
            <p:cNvPr id="8" name="Line 157">
              <a:extLst>
                <a:ext uri="{FF2B5EF4-FFF2-40B4-BE49-F238E27FC236}">
                  <a16:creationId xmlns:a16="http://schemas.microsoft.com/office/drawing/2014/main" id="{4237E8A1-01AB-FFDA-2A51-C7BC0159F37F}"/>
                </a:ext>
              </a:extLst>
            </p:cNvPr>
            <p:cNvSpPr>
              <a:spLocks noChangeShapeType="1"/>
            </p:cNvSpPr>
            <p:nvPr/>
          </p:nvSpPr>
          <p:spPr bwMode="auto">
            <a:xfrm>
              <a:off x="7918085" y="3182916"/>
              <a:ext cx="0" cy="204979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en-US" dirty="0"/>
            </a:p>
          </p:txBody>
        </p:sp>
      </p:grpSp>
      <p:sp>
        <p:nvSpPr>
          <p:cNvPr id="14" name="Title 2">
            <a:extLst>
              <a:ext uri="{FF2B5EF4-FFF2-40B4-BE49-F238E27FC236}">
                <a16:creationId xmlns:a16="http://schemas.microsoft.com/office/drawing/2014/main" id="{9E968EB3-82C6-D8E7-E279-98A4FF1AE120}"/>
              </a:ext>
            </a:extLst>
          </p:cNvPr>
          <p:cNvSpPr>
            <a:spLocks noGrp="1"/>
          </p:cNvSpPr>
          <p:nvPr>
            <p:ph type="title"/>
          </p:nvPr>
        </p:nvSpPr>
        <p:spPr>
          <a:xfrm>
            <a:off x="184289" y="0"/>
            <a:ext cx="1207632" cy="441916"/>
          </a:xfrm>
        </p:spPr>
        <p:txBody>
          <a:bodyPr/>
          <a:lstStyle/>
          <a:p>
            <a:r>
              <a:rPr lang="en-US" sz="2000" dirty="0" err="1"/>
              <a:t>Brandex</a:t>
            </a:r>
            <a:r>
              <a:rPr lang="en-US" sz="2000" baseline="30000" dirty="0"/>
              <a:t>®</a:t>
            </a:r>
            <a:endParaRPr lang="en-US" dirty="0"/>
          </a:p>
        </p:txBody>
      </p:sp>
      <p:grpSp>
        <p:nvGrpSpPr>
          <p:cNvPr id="76" name="Group 75">
            <a:extLst>
              <a:ext uri="{FF2B5EF4-FFF2-40B4-BE49-F238E27FC236}">
                <a16:creationId xmlns:a16="http://schemas.microsoft.com/office/drawing/2014/main" id="{AB6EA524-4814-4D17-0F24-1E0FCB69EE48}"/>
              </a:ext>
            </a:extLst>
          </p:cNvPr>
          <p:cNvGrpSpPr/>
          <p:nvPr/>
        </p:nvGrpSpPr>
        <p:grpSpPr>
          <a:xfrm>
            <a:off x="1553683" y="5869550"/>
            <a:ext cx="9105977" cy="681040"/>
            <a:chOff x="1198574" y="5869550"/>
            <a:chExt cx="9105977" cy="681040"/>
          </a:xfrm>
        </p:grpSpPr>
        <p:sp>
          <p:nvSpPr>
            <p:cNvPr id="9" name="Rectangle 71">
              <a:extLst>
                <a:ext uri="{FF2B5EF4-FFF2-40B4-BE49-F238E27FC236}">
                  <a16:creationId xmlns:a16="http://schemas.microsoft.com/office/drawing/2014/main" id="{EF169FA5-EBE3-5E5C-29CF-417A4A9FC693}"/>
                </a:ext>
              </a:extLst>
            </p:cNvPr>
            <p:cNvSpPr>
              <a:spLocks noChangeArrowheads="1"/>
            </p:cNvSpPr>
            <p:nvPr/>
          </p:nvSpPr>
          <p:spPr bwMode="auto">
            <a:xfrm>
              <a:off x="5416092" y="5869550"/>
              <a:ext cx="180338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Fit to Concept - 20% </a:t>
              </a:r>
            </a:p>
          </p:txBody>
        </p:sp>
        <p:sp>
          <p:nvSpPr>
            <p:cNvPr id="10" name="Rectangle 76">
              <a:extLst>
                <a:ext uri="{FF2B5EF4-FFF2-40B4-BE49-F238E27FC236}">
                  <a16:creationId xmlns:a16="http://schemas.microsoft.com/office/drawing/2014/main" id="{DCA589C1-B38D-8588-BDB9-431A1B6EF77F}"/>
                </a:ext>
              </a:extLst>
            </p:cNvPr>
            <p:cNvSpPr>
              <a:spLocks noChangeArrowheads="1"/>
            </p:cNvSpPr>
            <p:nvPr/>
          </p:nvSpPr>
          <p:spPr bwMode="auto">
            <a:xfrm>
              <a:off x="5405800" y="6119703"/>
              <a:ext cx="174556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Memorability - 10% </a:t>
              </a:r>
            </a:p>
          </p:txBody>
        </p:sp>
        <p:sp>
          <p:nvSpPr>
            <p:cNvPr id="11" name="Rectangle 81">
              <a:extLst>
                <a:ext uri="{FF2B5EF4-FFF2-40B4-BE49-F238E27FC236}">
                  <a16:creationId xmlns:a16="http://schemas.microsoft.com/office/drawing/2014/main" id="{5B29CFFA-547F-441A-8868-09F7C8F3883C}"/>
                </a:ext>
              </a:extLst>
            </p:cNvPr>
            <p:cNvSpPr>
              <a:spLocks noChangeArrowheads="1"/>
            </p:cNvSpPr>
            <p:nvPr/>
          </p:nvSpPr>
          <p:spPr bwMode="auto">
            <a:xfrm>
              <a:off x="7860322" y="5880090"/>
              <a:ext cx="244422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Personal Preferences - 10% </a:t>
              </a:r>
            </a:p>
          </p:txBody>
        </p:sp>
        <p:sp>
          <p:nvSpPr>
            <p:cNvPr id="12" name="Rectangle 86">
              <a:extLst>
                <a:ext uri="{FF2B5EF4-FFF2-40B4-BE49-F238E27FC236}">
                  <a16:creationId xmlns:a16="http://schemas.microsoft.com/office/drawing/2014/main" id="{1BA69582-B43B-E55F-38EC-C1BA84082F6A}"/>
                </a:ext>
              </a:extLst>
            </p:cNvPr>
            <p:cNvSpPr>
              <a:spLocks noChangeArrowheads="1"/>
            </p:cNvSpPr>
            <p:nvPr/>
          </p:nvSpPr>
          <p:spPr bwMode="auto">
            <a:xfrm>
              <a:off x="7860322" y="6119703"/>
              <a:ext cx="227294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Attribute Evaluations - 10%</a:t>
              </a:r>
            </a:p>
          </p:txBody>
        </p:sp>
        <p:sp>
          <p:nvSpPr>
            <p:cNvPr id="13" name="Rectangle 66">
              <a:extLst>
                <a:ext uri="{FF2B5EF4-FFF2-40B4-BE49-F238E27FC236}">
                  <a16:creationId xmlns:a16="http://schemas.microsoft.com/office/drawing/2014/main" id="{C6F6A242-F67E-CC3E-87A5-E74BA5C41C21}"/>
                </a:ext>
              </a:extLst>
            </p:cNvPr>
            <p:cNvSpPr>
              <a:spLocks noChangeArrowheads="1"/>
            </p:cNvSpPr>
            <p:nvPr/>
          </p:nvSpPr>
          <p:spPr bwMode="auto">
            <a:xfrm>
              <a:off x="1459488" y="5873482"/>
              <a:ext cx="528539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DSI Safety Recommendations - </a:t>
              </a:r>
            </a:p>
            <a:p>
              <a:pPr>
                <a:spcBef>
                  <a:spcPct val="0"/>
                </a:spcBef>
                <a:buClrTx/>
                <a:buFontTx/>
                <a:buNone/>
              </a:pPr>
              <a:r>
                <a:rPr lang="en-US" altLang="en-US" sz="1400" dirty="0">
                  <a:solidFill>
                    <a:srgbClr val="009900"/>
                  </a:solidFill>
                  <a:latin typeface="+mn-lt"/>
                </a:rPr>
                <a:t>Primary</a:t>
              </a:r>
              <a:r>
                <a:rPr lang="en-US" altLang="en-US" sz="1400" dirty="0">
                  <a:solidFill>
                    <a:srgbClr val="000000"/>
                  </a:solidFill>
                  <a:latin typeface="+mn-lt"/>
                </a:rPr>
                <a:t> 50% - </a:t>
              </a:r>
              <a:r>
                <a:rPr lang="en-US" altLang="en-US" sz="1400" dirty="0">
                  <a:solidFill>
                    <a:srgbClr val="7F7F7F"/>
                  </a:solidFill>
                  <a:latin typeface="+mn-lt"/>
                </a:rPr>
                <a:t>Secondary</a:t>
              </a:r>
              <a:r>
                <a:rPr lang="en-US" altLang="en-US" sz="1400" dirty="0">
                  <a:solidFill>
                    <a:srgbClr val="000000"/>
                  </a:solidFill>
                  <a:latin typeface="+mn-lt"/>
                </a:rPr>
                <a:t> 25% - </a:t>
              </a:r>
              <a:r>
                <a:rPr lang="en-US" altLang="en-US" sz="1400" dirty="0">
                  <a:solidFill>
                    <a:srgbClr val="FF0000"/>
                  </a:solidFill>
                  <a:latin typeface="+mn-lt"/>
                </a:rPr>
                <a:t>Tertiary</a:t>
              </a:r>
              <a:r>
                <a:rPr lang="en-US" altLang="en-US" sz="1400" dirty="0">
                  <a:solidFill>
                    <a:srgbClr val="000000"/>
                  </a:solidFill>
                  <a:latin typeface="+mn-lt"/>
                </a:rPr>
                <a:t> 0%</a:t>
              </a:r>
            </a:p>
          </p:txBody>
        </p:sp>
        <p:sp>
          <p:nvSpPr>
            <p:cNvPr id="16" name="Oval 15">
              <a:extLst>
                <a:ext uri="{FF2B5EF4-FFF2-40B4-BE49-F238E27FC236}">
                  <a16:creationId xmlns:a16="http://schemas.microsoft.com/office/drawing/2014/main" id="{43DE3B11-87CA-684B-90C7-F09A73C43B1C}"/>
                </a:ext>
              </a:extLst>
            </p:cNvPr>
            <p:cNvSpPr/>
            <p:nvPr/>
          </p:nvSpPr>
          <p:spPr>
            <a:xfrm>
              <a:off x="7570744" y="6141361"/>
              <a:ext cx="175248" cy="166629"/>
            </a:xfrm>
            <a:prstGeom prst="ellipse">
              <a:avLst/>
            </a:prstGeom>
            <a:solidFill>
              <a:srgbClr val="7CCA62"/>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6CDBA7A-237E-A3ED-D364-5971B1889B87}"/>
                </a:ext>
              </a:extLst>
            </p:cNvPr>
            <p:cNvSpPr/>
            <p:nvPr/>
          </p:nvSpPr>
          <p:spPr>
            <a:xfrm>
              <a:off x="5150754" y="6141361"/>
              <a:ext cx="175248" cy="166629"/>
            </a:xfrm>
            <a:prstGeom prst="ellipse">
              <a:avLst/>
            </a:prstGeom>
            <a:solidFill>
              <a:srgbClr val="0BD0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7C19B75D-EE26-0A34-0313-FE50654E56FC}"/>
                </a:ext>
              </a:extLst>
            </p:cNvPr>
            <p:cNvSpPr/>
            <p:nvPr/>
          </p:nvSpPr>
          <p:spPr>
            <a:xfrm>
              <a:off x="5150754" y="5900770"/>
              <a:ext cx="175248" cy="166629"/>
            </a:xfrm>
            <a:prstGeom prst="ellipse">
              <a:avLst/>
            </a:prstGeom>
            <a:solidFill>
              <a:srgbClr val="009D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5C1723B-9CE4-C606-69F0-FDBCB84A839C}"/>
                </a:ext>
              </a:extLst>
            </p:cNvPr>
            <p:cNvSpPr/>
            <p:nvPr/>
          </p:nvSpPr>
          <p:spPr>
            <a:xfrm>
              <a:off x="1198574" y="5887377"/>
              <a:ext cx="175248" cy="166629"/>
            </a:xfrm>
            <a:prstGeom prst="ellipse">
              <a:avLst/>
            </a:prstGeom>
            <a:solidFill>
              <a:srgbClr val="1D3C7C"/>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263DA15C-3CBA-1BBA-880E-18C193B84EBB}"/>
                </a:ext>
              </a:extLst>
            </p:cNvPr>
            <p:cNvSpPr/>
            <p:nvPr/>
          </p:nvSpPr>
          <p:spPr>
            <a:xfrm>
              <a:off x="7561866" y="5900770"/>
              <a:ext cx="175248" cy="166629"/>
            </a:xfrm>
            <a:prstGeom prst="ellipse">
              <a:avLst/>
            </a:prstGeom>
            <a:solidFill>
              <a:srgbClr val="10CF9B"/>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 name="Chart 1">
            <a:extLst>
              <a:ext uri="{FF2B5EF4-FFF2-40B4-BE49-F238E27FC236}">
                <a16:creationId xmlns:a16="http://schemas.microsoft.com/office/drawing/2014/main" id="{FD4A9AA8-0655-E45E-BDEC-95DD7F80441A}"/>
              </a:ext>
            </a:extLst>
          </p:cNvPr>
          <p:cNvGraphicFramePr/>
          <p:nvPr>
            <p:extLst>
              <p:ext uri="{D42A27DB-BD31-4B8C-83A1-F6EECF244321}">
                <p14:modId xmlns:p14="http://schemas.microsoft.com/office/powerpoint/2010/main" val="3563785964"/>
              </p:ext>
            </p:extLst>
          </p:nvPr>
        </p:nvGraphicFramePr>
        <p:xfrm>
          <a:off x="2729681" y="719666"/>
          <a:ext cx="6804937" cy="49720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STNAME29">
            <a:extLst>
              <a:ext uri="{FF2B5EF4-FFF2-40B4-BE49-F238E27FC236}">
                <a16:creationId xmlns:a16="http://schemas.microsoft.com/office/drawing/2014/main" id="{8C44BC42-BC7B-86D7-B2A8-68ADBF2E0F20}"/>
              </a:ext>
            </a:extLst>
          </p:cNvPr>
          <p:cNvSpPr>
            <a:spLocks noChangeArrowheads="1"/>
          </p:cNvSpPr>
          <p:nvPr/>
        </p:nvSpPr>
        <p:spPr bwMode="auto">
          <a:xfrm>
            <a:off x="2075751" y="57006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20" name="TESTNAME28">
            <a:extLst>
              <a:ext uri="{FF2B5EF4-FFF2-40B4-BE49-F238E27FC236}">
                <a16:creationId xmlns:a16="http://schemas.microsoft.com/office/drawing/2014/main" id="{915AA825-2687-5C52-5D27-144D127936A1}"/>
              </a:ext>
            </a:extLst>
          </p:cNvPr>
          <p:cNvSpPr>
            <a:spLocks noChangeArrowheads="1"/>
          </p:cNvSpPr>
          <p:nvPr/>
        </p:nvSpPr>
        <p:spPr bwMode="auto">
          <a:xfrm>
            <a:off x="2075751" y="554234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22" name="TESTNAME27">
            <a:extLst>
              <a:ext uri="{FF2B5EF4-FFF2-40B4-BE49-F238E27FC236}">
                <a16:creationId xmlns:a16="http://schemas.microsoft.com/office/drawing/2014/main" id="{BE46F4F8-2368-8199-7E7B-956BDD2253C3}"/>
              </a:ext>
            </a:extLst>
          </p:cNvPr>
          <p:cNvSpPr>
            <a:spLocks noChangeArrowheads="1"/>
          </p:cNvSpPr>
          <p:nvPr/>
        </p:nvSpPr>
        <p:spPr bwMode="auto">
          <a:xfrm>
            <a:off x="2075751" y="537501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23" name="TESTNAME26">
            <a:extLst>
              <a:ext uri="{FF2B5EF4-FFF2-40B4-BE49-F238E27FC236}">
                <a16:creationId xmlns:a16="http://schemas.microsoft.com/office/drawing/2014/main" id="{262922A9-DB8D-A052-2FD3-B8BA527E885C}"/>
              </a:ext>
            </a:extLst>
          </p:cNvPr>
          <p:cNvSpPr>
            <a:spLocks noChangeArrowheads="1"/>
          </p:cNvSpPr>
          <p:nvPr/>
        </p:nvSpPr>
        <p:spPr bwMode="auto">
          <a:xfrm>
            <a:off x="2075751" y="52079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24" name="TESTNAME25">
            <a:extLst>
              <a:ext uri="{FF2B5EF4-FFF2-40B4-BE49-F238E27FC236}">
                <a16:creationId xmlns:a16="http://schemas.microsoft.com/office/drawing/2014/main" id="{4C9647E4-6844-A89E-C00A-8A1DDE995DC6}"/>
              </a:ext>
            </a:extLst>
          </p:cNvPr>
          <p:cNvSpPr>
            <a:spLocks noChangeArrowheads="1"/>
          </p:cNvSpPr>
          <p:nvPr/>
        </p:nvSpPr>
        <p:spPr bwMode="auto">
          <a:xfrm>
            <a:off x="2075751" y="502988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25" name="TESTNAME24">
            <a:extLst>
              <a:ext uri="{FF2B5EF4-FFF2-40B4-BE49-F238E27FC236}">
                <a16:creationId xmlns:a16="http://schemas.microsoft.com/office/drawing/2014/main" id="{B683A895-4BB6-09F4-7C97-51A969497483}"/>
              </a:ext>
            </a:extLst>
          </p:cNvPr>
          <p:cNvSpPr>
            <a:spLocks noChangeArrowheads="1"/>
          </p:cNvSpPr>
          <p:nvPr/>
        </p:nvSpPr>
        <p:spPr bwMode="auto">
          <a:xfrm>
            <a:off x="2075751" y="48609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26" name="TESTNAME23">
            <a:extLst>
              <a:ext uri="{FF2B5EF4-FFF2-40B4-BE49-F238E27FC236}">
                <a16:creationId xmlns:a16="http://schemas.microsoft.com/office/drawing/2014/main" id="{5B7F3F51-60CE-0CBA-EFD6-0FA370451934}"/>
              </a:ext>
            </a:extLst>
          </p:cNvPr>
          <p:cNvSpPr>
            <a:spLocks noChangeArrowheads="1"/>
          </p:cNvSpPr>
          <p:nvPr/>
        </p:nvSpPr>
        <p:spPr bwMode="auto">
          <a:xfrm>
            <a:off x="2075751" y="46924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7" name="TESTNAME22">
            <a:extLst>
              <a:ext uri="{FF2B5EF4-FFF2-40B4-BE49-F238E27FC236}">
                <a16:creationId xmlns:a16="http://schemas.microsoft.com/office/drawing/2014/main" id="{D651740E-99E8-6CE2-CA44-139F5FD2DAF2}"/>
              </a:ext>
            </a:extLst>
          </p:cNvPr>
          <p:cNvSpPr>
            <a:spLocks noChangeArrowheads="1"/>
          </p:cNvSpPr>
          <p:nvPr/>
        </p:nvSpPr>
        <p:spPr bwMode="auto">
          <a:xfrm>
            <a:off x="2075751" y="4515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8" name="TESTNAME21">
            <a:extLst>
              <a:ext uri="{FF2B5EF4-FFF2-40B4-BE49-F238E27FC236}">
                <a16:creationId xmlns:a16="http://schemas.microsoft.com/office/drawing/2014/main" id="{B73FA2C8-5DA5-0937-7A7D-21237CB2F2FC}"/>
              </a:ext>
            </a:extLst>
          </p:cNvPr>
          <p:cNvSpPr>
            <a:spLocks noChangeArrowheads="1"/>
          </p:cNvSpPr>
          <p:nvPr/>
        </p:nvSpPr>
        <p:spPr bwMode="auto">
          <a:xfrm>
            <a:off x="2075751" y="433407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9" name="TESTNAME20">
            <a:extLst>
              <a:ext uri="{FF2B5EF4-FFF2-40B4-BE49-F238E27FC236}">
                <a16:creationId xmlns:a16="http://schemas.microsoft.com/office/drawing/2014/main" id="{C64A26A6-02AC-460B-BD2B-FBFE27DFA382}"/>
              </a:ext>
            </a:extLst>
          </p:cNvPr>
          <p:cNvSpPr>
            <a:spLocks noChangeArrowheads="1"/>
          </p:cNvSpPr>
          <p:nvPr/>
        </p:nvSpPr>
        <p:spPr bwMode="auto">
          <a:xfrm>
            <a:off x="2075751" y="415635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30" name="TESTNAME19">
            <a:extLst>
              <a:ext uri="{FF2B5EF4-FFF2-40B4-BE49-F238E27FC236}">
                <a16:creationId xmlns:a16="http://schemas.microsoft.com/office/drawing/2014/main" id="{74D8F257-ED5B-2C11-C3A8-AE9482BEC510}"/>
              </a:ext>
            </a:extLst>
          </p:cNvPr>
          <p:cNvSpPr>
            <a:spLocks noChangeArrowheads="1"/>
          </p:cNvSpPr>
          <p:nvPr/>
        </p:nvSpPr>
        <p:spPr bwMode="auto">
          <a:xfrm>
            <a:off x="2075751" y="39786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31" name="TESTNAME18">
            <a:extLst>
              <a:ext uri="{FF2B5EF4-FFF2-40B4-BE49-F238E27FC236}">
                <a16:creationId xmlns:a16="http://schemas.microsoft.com/office/drawing/2014/main" id="{46C6B869-FACE-AE19-4DFA-EC9FF9A46B39}"/>
              </a:ext>
            </a:extLst>
          </p:cNvPr>
          <p:cNvSpPr>
            <a:spLocks noChangeArrowheads="1"/>
          </p:cNvSpPr>
          <p:nvPr/>
        </p:nvSpPr>
        <p:spPr bwMode="auto">
          <a:xfrm>
            <a:off x="2075751" y="380091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64" name="TESTNAME17">
            <a:extLst>
              <a:ext uri="{FF2B5EF4-FFF2-40B4-BE49-F238E27FC236}">
                <a16:creationId xmlns:a16="http://schemas.microsoft.com/office/drawing/2014/main" id="{23B18E76-9319-31B0-C808-D7894426417A}"/>
              </a:ext>
            </a:extLst>
          </p:cNvPr>
          <p:cNvSpPr>
            <a:spLocks noChangeArrowheads="1"/>
          </p:cNvSpPr>
          <p:nvPr/>
        </p:nvSpPr>
        <p:spPr bwMode="auto">
          <a:xfrm>
            <a:off x="2075751" y="362319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65" name="TESTNAME16">
            <a:extLst>
              <a:ext uri="{FF2B5EF4-FFF2-40B4-BE49-F238E27FC236}">
                <a16:creationId xmlns:a16="http://schemas.microsoft.com/office/drawing/2014/main" id="{50921F18-75D0-5EB5-569D-24B719C9969E}"/>
              </a:ext>
            </a:extLst>
          </p:cNvPr>
          <p:cNvSpPr>
            <a:spLocks noChangeArrowheads="1"/>
          </p:cNvSpPr>
          <p:nvPr/>
        </p:nvSpPr>
        <p:spPr bwMode="auto">
          <a:xfrm>
            <a:off x="2075751" y="34454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66" name="TESTNAME15">
            <a:extLst>
              <a:ext uri="{FF2B5EF4-FFF2-40B4-BE49-F238E27FC236}">
                <a16:creationId xmlns:a16="http://schemas.microsoft.com/office/drawing/2014/main" id="{E010CF18-BBE7-39E5-BCCB-1BD057C28AF9}"/>
              </a:ext>
            </a:extLst>
          </p:cNvPr>
          <p:cNvSpPr>
            <a:spLocks noChangeArrowheads="1"/>
          </p:cNvSpPr>
          <p:nvPr/>
        </p:nvSpPr>
        <p:spPr bwMode="auto">
          <a:xfrm>
            <a:off x="2075751" y="326775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67" name="TESTNAME14">
            <a:extLst>
              <a:ext uri="{FF2B5EF4-FFF2-40B4-BE49-F238E27FC236}">
                <a16:creationId xmlns:a16="http://schemas.microsoft.com/office/drawing/2014/main" id="{18290A08-2D83-6E61-A993-6C79AE43F7A4}"/>
              </a:ext>
            </a:extLst>
          </p:cNvPr>
          <p:cNvSpPr>
            <a:spLocks noChangeArrowheads="1"/>
          </p:cNvSpPr>
          <p:nvPr/>
        </p:nvSpPr>
        <p:spPr bwMode="auto">
          <a:xfrm>
            <a:off x="2075751" y="30900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8" name="TESTNAME13">
            <a:extLst>
              <a:ext uri="{FF2B5EF4-FFF2-40B4-BE49-F238E27FC236}">
                <a16:creationId xmlns:a16="http://schemas.microsoft.com/office/drawing/2014/main" id="{CC423912-840C-9E95-E119-836E0C81FEFD}"/>
              </a:ext>
            </a:extLst>
          </p:cNvPr>
          <p:cNvSpPr>
            <a:spLocks noChangeArrowheads="1"/>
          </p:cNvSpPr>
          <p:nvPr/>
        </p:nvSpPr>
        <p:spPr bwMode="auto">
          <a:xfrm>
            <a:off x="2075751" y="29123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9" name="TESTNAME12">
            <a:extLst>
              <a:ext uri="{FF2B5EF4-FFF2-40B4-BE49-F238E27FC236}">
                <a16:creationId xmlns:a16="http://schemas.microsoft.com/office/drawing/2014/main" id="{36DD948D-E630-AD58-DADF-662DDCF0B9DA}"/>
              </a:ext>
            </a:extLst>
          </p:cNvPr>
          <p:cNvSpPr>
            <a:spLocks noChangeArrowheads="1"/>
          </p:cNvSpPr>
          <p:nvPr/>
        </p:nvSpPr>
        <p:spPr bwMode="auto">
          <a:xfrm>
            <a:off x="2075751" y="273459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70" name="TESTNAME11">
            <a:extLst>
              <a:ext uri="{FF2B5EF4-FFF2-40B4-BE49-F238E27FC236}">
                <a16:creationId xmlns:a16="http://schemas.microsoft.com/office/drawing/2014/main" id="{BFDEDACA-1B4D-135A-D68E-3CE1ADAD928D}"/>
              </a:ext>
            </a:extLst>
          </p:cNvPr>
          <p:cNvSpPr>
            <a:spLocks noChangeArrowheads="1"/>
          </p:cNvSpPr>
          <p:nvPr/>
        </p:nvSpPr>
        <p:spPr bwMode="auto">
          <a:xfrm>
            <a:off x="2075751" y="25568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71" name="TESTNAME10">
            <a:extLst>
              <a:ext uri="{FF2B5EF4-FFF2-40B4-BE49-F238E27FC236}">
                <a16:creationId xmlns:a16="http://schemas.microsoft.com/office/drawing/2014/main" id="{CD6A1C8D-B8D0-B64D-E134-1D156824D869}"/>
              </a:ext>
            </a:extLst>
          </p:cNvPr>
          <p:cNvSpPr>
            <a:spLocks noChangeArrowheads="1"/>
          </p:cNvSpPr>
          <p:nvPr/>
        </p:nvSpPr>
        <p:spPr bwMode="auto">
          <a:xfrm>
            <a:off x="2075751" y="23791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72" name="TESTNAME09">
            <a:extLst>
              <a:ext uri="{FF2B5EF4-FFF2-40B4-BE49-F238E27FC236}">
                <a16:creationId xmlns:a16="http://schemas.microsoft.com/office/drawing/2014/main" id="{958F702A-B9D7-318B-943A-2FFB42F6A2EF}"/>
              </a:ext>
            </a:extLst>
          </p:cNvPr>
          <p:cNvSpPr>
            <a:spLocks noChangeArrowheads="1"/>
          </p:cNvSpPr>
          <p:nvPr/>
        </p:nvSpPr>
        <p:spPr bwMode="auto">
          <a:xfrm>
            <a:off x="2075751" y="220144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73" name="TESTNAME08">
            <a:extLst>
              <a:ext uri="{FF2B5EF4-FFF2-40B4-BE49-F238E27FC236}">
                <a16:creationId xmlns:a16="http://schemas.microsoft.com/office/drawing/2014/main" id="{99235B16-A08B-C3B5-A071-2B368227D89C}"/>
              </a:ext>
            </a:extLst>
          </p:cNvPr>
          <p:cNvSpPr>
            <a:spLocks noChangeArrowheads="1"/>
          </p:cNvSpPr>
          <p:nvPr/>
        </p:nvSpPr>
        <p:spPr bwMode="auto">
          <a:xfrm>
            <a:off x="2075751" y="20237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74" name="TESTNAME07">
            <a:extLst>
              <a:ext uri="{FF2B5EF4-FFF2-40B4-BE49-F238E27FC236}">
                <a16:creationId xmlns:a16="http://schemas.microsoft.com/office/drawing/2014/main" id="{06D2E180-EBB3-6452-64A3-79E9AD1F61D0}"/>
              </a:ext>
            </a:extLst>
          </p:cNvPr>
          <p:cNvSpPr>
            <a:spLocks noChangeArrowheads="1"/>
          </p:cNvSpPr>
          <p:nvPr/>
        </p:nvSpPr>
        <p:spPr bwMode="auto">
          <a:xfrm>
            <a:off x="2075751" y="184600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75" name="TESTNAME06">
            <a:extLst>
              <a:ext uri="{FF2B5EF4-FFF2-40B4-BE49-F238E27FC236}">
                <a16:creationId xmlns:a16="http://schemas.microsoft.com/office/drawing/2014/main" id="{70BF142D-9C50-8031-7902-C713A5013751}"/>
              </a:ext>
            </a:extLst>
          </p:cNvPr>
          <p:cNvSpPr>
            <a:spLocks noChangeArrowheads="1"/>
          </p:cNvSpPr>
          <p:nvPr/>
        </p:nvSpPr>
        <p:spPr bwMode="auto">
          <a:xfrm>
            <a:off x="2075751" y="16682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77" name="TESTNAME05">
            <a:extLst>
              <a:ext uri="{FF2B5EF4-FFF2-40B4-BE49-F238E27FC236}">
                <a16:creationId xmlns:a16="http://schemas.microsoft.com/office/drawing/2014/main" id="{1124B8D0-D13B-C1D2-836A-896063EF3406}"/>
              </a:ext>
            </a:extLst>
          </p:cNvPr>
          <p:cNvSpPr>
            <a:spLocks noChangeArrowheads="1"/>
          </p:cNvSpPr>
          <p:nvPr/>
        </p:nvSpPr>
        <p:spPr bwMode="auto">
          <a:xfrm>
            <a:off x="2075751" y="14905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78" name="TESTNAME04">
            <a:extLst>
              <a:ext uri="{FF2B5EF4-FFF2-40B4-BE49-F238E27FC236}">
                <a16:creationId xmlns:a16="http://schemas.microsoft.com/office/drawing/2014/main" id="{8E3B08FF-0BA0-6181-E0A4-1895A7932F7F}"/>
              </a:ext>
            </a:extLst>
          </p:cNvPr>
          <p:cNvSpPr>
            <a:spLocks noChangeArrowheads="1"/>
          </p:cNvSpPr>
          <p:nvPr/>
        </p:nvSpPr>
        <p:spPr bwMode="auto">
          <a:xfrm>
            <a:off x="2075751" y="131284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9" name="TESTNAME03">
            <a:extLst>
              <a:ext uri="{FF2B5EF4-FFF2-40B4-BE49-F238E27FC236}">
                <a16:creationId xmlns:a16="http://schemas.microsoft.com/office/drawing/2014/main" id="{59ACB1B9-279F-CE55-A43A-4F1E2F29FF92}"/>
              </a:ext>
            </a:extLst>
          </p:cNvPr>
          <p:cNvSpPr>
            <a:spLocks noChangeArrowheads="1"/>
          </p:cNvSpPr>
          <p:nvPr/>
        </p:nvSpPr>
        <p:spPr bwMode="auto">
          <a:xfrm>
            <a:off x="2075751" y="11351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80" name="TESTNAME02">
            <a:extLst>
              <a:ext uri="{FF2B5EF4-FFF2-40B4-BE49-F238E27FC236}">
                <a16:creationId xmlns:a16="http://schemas.microsoft.com/office/drawing/2014/main" id="{3971C1C2-D446-108A-DE5A-78CCB9678832}"/>
              </a:ext>
            </a:extLst>
          </p:cNvPr>
          <p:cNvSpPr>
            <a:spLocks noChangeArrowheads="1"/>
          </p:cNvSpPr>
          <p:nvPr/>
        </p:nvSpPr>
        <p:spPr bwMode="auto">
          <a:xfrm>
            <a:off x="2075751" y="95740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81" name="TESTNAME01">
            <a:extLst>
              <a:ext uri="{FF2B5EF4-FFF2-40B4-BE49-F238E27FC236}">
                <a16:creationId xmlns:a16="http://schemas.microsoft.com/office/drawing/2014/main" id="{E5D4B2E0-420E-1A94-0EE6-FF8C7C572185}"/>
              </a:ext>
            </a:extLst>
          </p:cNvPr>
          <p:cNvSpPr>
            <a:spLocks noChangeArrowheads="1"/>
          </p:cNvSpPr>
          <p:nvPr/>
        </p:nvSpPr>
        <p:spPr bwMode="auto">
          <a:xfrm>
            <a:off x="2075751" y="7796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82" name="TESTNAME00">
            <a:extLst>
              <a:ext uri="{FF2B5EF4-FFF2-40B4-BE49-F238E27FC236}">
                <a16:creationId xmlns:a16="http://schemas.microsoft.com/office/drawing/2014/main" id="{78A83D89-4113-E0DF-8261-A4B3788755D3}"/>
              </a:ext>
            </a:extLst>
          </p:cNvPr>
          <p:cNvSpPr>
            <a:spLocks noChangeArrowheads="1"/>
          </p:cNvSpPr>
          <p:nvPr/>
        </p:nvSpPr>
        <p:spPr bwMode="auto">
          <a:xfrm>
            <a:off x="2070848" y="6117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3" name="Title 2">
            <a:extLst>
              <a:ext uri="{FF2B5EF4-FFF2-40B4-BE49-F238E27FC236}">
                <a16:creationId xmlns:a16="http://schemas.microsoft.com/office/drawing/2014/main" id="{3AFAF6A0-CC24-7DBA-8506-BD310A7F3749}"/>
              </a:ext>
            </a:extLst>
          </p:cNvPr>
          <p:cNvSpPr txBox="1">
            <a:spLocks/>
          </p:cNvSpPr>
          <p:nvPr/>
        </p:nvSpPr>
        <p:spPr>
          <a:xfrm>
            <a:off x="1391921" y="10160"/>
            <a:ext cx="10800079"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t>Safety &amp; Marketing Summary (&lt;&lt;Breakdown&gt;&gt;)</a:t>
            </a:r>
          </a:p>
        </p:txBody>
      </p:sp>
    </p:spTree>
    <p:extLst>
      <p:ext uri="{BB962C8B-B14F-4D97-AF65-F5344CB8AC3E}">
        <p14:creationId xmlns:p14="http://schemas.microsoft.com/office/powerpoint/2010/main" val="2708958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sp>
        <p:nvSpPr>
          <p:cNvPr id="4" name="Rectangle 12">
            <a:extLst>
              <a:ext uri="{FF2B5EF4-FFF2-40B4-BE49-F238E27FC236}">
                <a16:creationId xmlns:a16="http://schemas.microsoft.com/office/drawing/2014/main" id="{D0232C1F-519F-8FFA-1AD5-AC5DDD65B42B}"/>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n-lt"/>
                <a:ea typeface="MS Mincho" panose="02020609040205080304" pitchFamily="49" charset="-128"/>
                <a:cs typeface="Times New Roman" panose="02020603050405020304" pitchFamily="18" charset="0"/>
              </a:rPr>
              <a:t>Fit to Concept (1 - 7) | Memorability (%) | Personal Preferences (1 - 7) | Attribute Evaluations (1 - 7)</a:t>
            </a:r>
            <a:endParaRPr lang="en-US" altLang="en-US" sz="1400" dirty="0">
              <a:latin typeface="+mn-lt"/>
            </a:endParaRPr>
          </a:p>
        </p:txBody>
      </p:sp>
      <p:graphicFrame>
        <p:nvGraphicFramePr>
          <p:cNvPr id="6" name="Table 5">
            <a:extLst>
              <a:ext uri="{FF2B5EF4-FFF2-40B4-BE49-F238E27FC236}">
                <a16:creationId xmlns:a16="http://schemas.microsoft.com/office/drawing/2014/main" id="{CC83F7AE-A8FE-9B7C-1B9B-394CBFD4E4B6}"/>
              </a:ext>
            </a:extLst>
          </p:cNvPr>
          <p:cNvGraphicFramePr>
            <a:graphicFrameLocks noGrp="1"/>
          </p:cNvGraphicFramePr>
          <p:nvPr>
            <p:extLst>
              <p:ext uri="{D42A27DB-BD31-4B8C-83A1-F6EECF244321}">
                <p14:modId xmlns:p14="http://schemas.microsoft.com/office/powerpoint/2010/main" val="2362556770"/>
              </p:ext>
            </p:extLst>
          </p:nvPr>
        </p:nvGraphicFramePr>
        <p:xfrm>
          <a:off x="480849" y="757966"/>
          <a:ext cx="11217164" cy="6234815"/>
        </p:xfrm>
        <a:graphic>
          <a:graphicData uri="http://schemas.openxmlformats.org/drawingml/2006/table">
            <a:tbl>
              <a:tblPr/>
              <a:tblGrid>
                <a:gridCol w="1498767">
                  <a:extLst>
                    <a:ext uri="{9D8B030D-6E8A-4147-A177-3AD203B41FA5}">
                      <a16:colId xmlns:a16="http://schemas.microsoft.com/office/drawing/2014/main" val="1195084840"/>
                    </a:ext>
                  </a:extLst>
                </a:gridCol>
                <a:gridCol w="1557775">
                  <a:extLst>
                    <a:ext uri="{9D8B030D-6E8A-4147-A177-3AD203B41FA5}">
                      <a16:colId xmlns:a16="http://schemas.microsoft.com/office/drawing/2014/main" val="3631405147"/>
                    </a:ext>
                  </a:extLst>
                </a:gridCol>
                <a:gridCol w="1053269">
                  <a:extLst>
                    <a:ext uri="{9D8B030D-6E8A-4147-A177-3AD203B41FA5}">
                      <a16:colId xmlns:a16="http://schemas.microsoft.com/office/drawing/2014/main" val="1264934010"/>
                    </a:ext>
                  </a:extLst>
                </a:gridCol>
                <a:gridCol w="1144730">
                  <a:extLst>
                    <a:ext uri="{9D8B030D-6E8A-4147-A177-3AD203B41FA5}">
                      <a16:colId xmlns:a16="http://schemas.microsoft.com/office/drawing/2014/main" val="413152"/>
                    </a:ext>
                  </a:extLst>
                </a:gridCol>
                <a:gridCol w="1053269">
                  <a:extLst>
                    <a:ext uri="{9D8B030D-6E8A-4147-A177-3AD203B41FA5}">
                      <a16:colId xmlns:a16="http://schemas.microsoft.com/office/drawing/2014/main" val="1108978784"/>
                    </a:ext>
                  </a:extLst>
                </a:gridCol>
                <a:gridCol w="1053269">
                  <a:extLst>
                    <a:ext uri="{9D8B030D-6E8A-4147-A177-3AD203B41FA5}">
                      <a16:colId xmlns:a16="http://schemas.microsoft.com/office/drawing/2014/main" val="1413019049"/>
                    </a:ext>
                  </a:extLst>
                </a:gridCol>
                <a:gridCol w="1053269">
                  <a:extLst>
                    <a:ext uri="{9D8B030D-6E8A-4147-A177-3AD203B41FA5}">
                      <a16:colId xmlns:a16="http://schemas.microsoft.com/office/drawing/2014/main" val="2856461193"/>
                    </a:ext>
                  </a:extLst>
                </a:gridCol>
                <a:gridCol w="1053269">
                  <a:extLst>
                    <a:ext uri="{9D8B030D-6E8A-4147-A177-3AD203B41FA5}">
                      <a16:colId xmlns:a16="http://schemas.microsoft.com/office/drawing/2014/main" val="74087948"/>
                    </a:ext>
                  </a:extLst>
                </a:gridCol>
                <a:gridCol w="1053269">
                  <a:extLst>
                    <a:ext uri="{9D8B030D-6E8A-4147-A177-3AD203B41FA5}">
                      <a16:colId xmlns:a16="http://schemas.microsoft.com/office/drawing/2014/main" val="3141288975"/>
                    </a:ext>
                  </a:extLst>
                </a:gridCol>
                <a:gridCol w="696278">
                  <a:extLst>
                    <a:ext uri="{9D8B030D-6E8A-4147-A177-3AD203B41FA5}">
                      <a16:colId xmlns:a16="http://schemas.microsoft.com/office/drawing/2014/main" val="2529896232"/>
                    </a:ext>
                  </a:extLst>
                </a:gridCol>
              </a:tblGrid>
              <a:tr h="374823">
                <a:tc>
                  <a:txBody>
                    <a:bodyPr/>
                    <a:lstStyle/>
                    <a:p>
                      <a:pPr algn="ctr" rtl="0" fontAlgn="b"/>
                      <a:r>
                        <a:rPr lang="en-US" sz="1200" b="1" i="0" u="none" strike="noStrike" dirty="0">
                          <a:solidFill>
                            <a:srgbClr val="FFFFFF"/>
                          </a:solidFill>
                          <a:effectLst/>
                          <a:latin typeface="+mn-lt"/>
                        </a:rPr>
                        <a:t>Names</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Page01</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Page02</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Page03</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Page04</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Page05</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Page06</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Page07</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Page08</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Index</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82664539"/>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716076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0141802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808670045"/>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0960225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993562106"/>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62188341"/>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7859224"/>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52640612"/>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8314740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r h="189032">
                <a:tc gridSpan="2">
                  <a:txBody>
                    <a:bodyPr/>
                    <a:lstStyle/>
                    <a:p>
                      <a:pPr algn="ctr" rtl="0" fontAlgn="ctr"/>
                      <a:r>
                        <a:rPr lang="en-US" sz="1200" b="1" i="0" u="none" strike="noStrike" dirty="0">
                          <a:solidFill>
                            <a:srgbClr val="FFFFFF"/>
                          </a:solidFill>
                          <a:effectLst/>
                          <a:latin typeface="+mn-lt"/>
                        </a:rPr>
                        <a:t>BI Refreshed Hist. Mean</a:t>
                      </a:r>
                    </a:p>
                  </a:txBody>
                  <a:tcPr marL="3721" marR="3721" marT="3721" marB="0" anchor="ctr">
                    <a:lnL>
                      <a:noFill/>
                    </a:lnL>
                    <a:lnR>
                      <a:noFill/>
                    </a:lnR>
                    <a:lnT>
                      <a:noFill/>
                    </a:lnT>
                    <a:lnB>
                      <a:noFill/>
                    </a:lnB>
                    <a:solidFill>
                      <a:srgbClr val="7F7F7F"/>
                    </a:solidFill>
                  </a:tcPr>
                </a:tc>
                <a:tc hMerge="1">
                  <a:txBody>
                    <a:bodyPr/>
                    <a:lstStyle/>
                    <a:p>
                      <a:endParaRPr lang="en-US"/>
                    </a:p>
                  </a:txBody>
                  <a:tcPr/>
                </a:tc>
                <a:tc>
                  <a:txBody>
                    <a:bodyPr/>
                    <a:lstStyle/>
                    <a:p>
                      <a:pPr algn="ctr" rtl="0" fontAlgn="ctr"/>
                      <a:r>
                        <a:rPr lang="en-US" sz="1200" b="1" i="0" u="none" strike="noStrike" dirty="0">
                          <a:solidFill>
                            <a:srgbClr val="FFFFFF"/>
                          </a:solidFill>
                          <a:effectLst/>
                          <a:latin typeface="+mn-lt"/>
                        </a:rPr>
                        <a:t>4.04</a:t>
                      </a:r>
                    </a:p>
                  </a:txBody>
                  <a:tcPr marL="3721" marR="3721" marT="3721" marB="0" anchor="ctr">
                    <a:lnL>
                      <a:noFill/>
                    </a:lnL>
                    <a:lnR>
                      <a:noFill/>
                    </a:lnR>
                    <a:lnT>
                      <a:noFill/>
                    </a:lnT>
                    <a:lnB>
                      <a:noFill/>
                    </a:lnB>
                    <a:solidFill>
                      <a:srgbClr val="7F7F7F"/>
                    </a:solidFill>
                  </a:tcPr>
                </a:tc>
                <a:tc>
                  <a:txBody>
                    <a:bodyPr/>
                    <a:lstStyle/>
                    <a:p>
                      <a:pPr algn="ctr" rtl="0" fontAlgn="ctr"/>
                      <a:r>
                        <a:rPr lang="en-US" sz="1200" b="1" i="0" u="none" strike="noStrike" dirty="0">
                          <a:solidFill>
                            <a:srgbClr val="FFFFFF"/>
                          </a:solidFill>
                          <a:effectLst/>
                          <a:latin typeface="+mn-lt"/>
                        </a:rPr>
                        <a:t>19.2%</a:t>
                      </a:r>
                    </a:p>
                  </a:txBody>
                  <a:tcPr marL="3721" marR="3721" marT="3721" marB="0" anchor="ctr">
                    <a:lnL>
                      <a:noFill/>
                    </a:lnL>
                    <a:lnR>
                      <a:noFill/>
                    </a:lnR>
                    <a:lnT>
                      <a:noFill/>
                    </a:lnT>
                    <a:lnB>
                      <a:noFill/>
                    </a:lnB>
                    <a:solidFill>
                      <a:srgbClr val="7F7F7F"/>
                    </a:solidFill>
                  </a:tcPr>
                </a:tc>
                <a:tc>
                  <a:txBody>
                    <a:bodyPr/>
                    <a:lstStyle/>
                    <a:p>
                      <a:pPr algn="ctr" rtl="0" fontAlgn="ctr"/>
                      <a:r>
                        <a:rPr lang="en-US" sz="1200" b="1" i="0" u="none" strike="noStrike" dirty="0">
                          <a:solidFill>
                            <a:srgbClr val="FFFFFF"/>
                          </a:solidFill>
                          <a:effectLst/>
                          <a:latin typeface="+mn-lt"/>
                        </a:rPr>
                        <a:t>4.05</a:t>
                      </a:r>
                    </a:p>
                  </a:txBody>
                  <a:tcPr marL="3721" marR="3721" marT="3721" marB="0" anchor="ctr">
                    <a:lnL>
                      <a:noFill/>
                    </a:lnL>
                    <a:lnR>
                      <a:noFill/>
                    </a:lnR>
                    <a:lnT>
                      <a:noFill/>
                    </a:lnT>
                    <a:lnB>
                      <a:noFill/>
                    </a:lnB>
                    <a:solidFill>
                      <a:srgbClr val="7F7F7F"/>
                    </a:solidFill>
                  </a:tcPr>
                </a:tc>
                <a:tc gridSpan="5">
                  <a:txBody>
                    <a:bodyPr/>
                    <a:lstStyle/>
                    <a:p>
                      <a:pPr algn="ctr" fontAlgn="ctr"/>
                      <a:r>
                        <a:rPr lang="en-US" sz="1200" b="0" i="0" u="none" strike="noStrike" dirty="0">
                          <a:solidFill>
                            <a:srgbClr val="000000"/>
                          </a:solidFill>
                          <a:effectLst/>
                          <a:latin typeface="+mn-lt"/>
                        </a:rPr>
                        <a:t> </a:t>
                      </a:r>
                    </a:p>
                  </a:txBody>
                  <a:tcPr marL="3721" marR="3721" marT="3721" marB="0" anchor="ctr">
                    <a:lnL>
                      <a:noFill/>
                    </a:lnL>
                    <a:lnR>
                      <a:noFill/>
                    </a:lnR>
                    <a:lnT>
                      <a:noFill/>
                    </a:lnT>
                    <a:lnB>
                      <a:noFill/>
                    </a:lnB>
                    <a:solidFill>
                      <a:srgbClr val="7F7F7F"/>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780507725"/>
                  </a:ext>
                </a:extLst>
              </a:tr>
            </a:tbl>
          </a:graphicData>
        </a:graphic>
      </p:graphicFrame>
      <p:sp>
        <p:nvSpPr>
          <p:cNvPr id="8" name="Title 2">
            <a:extLst>
              <a:ext uri="{FF2B5EF4-FFF2-40B4-BE49-F238E27FC236}">
                <a16:creationId xmlns:a16="http://schemas.microsoft.com/office/drawing/2014/main" id="{EB930BEB-5600-768F-8A03-F566098D0E59}"/>
              </a:ext>
            </a:extLst>
          </p:cNvPr>
          <p:cNvSpPr>
            <a:spLocks noGrp="1"/>
          </p:cNvSpPr>
          <p:nvPr>
            <p:ph type="title"/>
          </p:nvPr>
        </p:nvSpPr>
        <p:spPr>
          <a:xfrm>
            <a:off x="184289" y="0"/>
            <a:ext cx="1207632" cy="441916"/>
          </a:xfrm>
        </p:spPr>
        <p:txBody>
          <a:bodyPr/>
          <a:lstStyle/>
          <a:p>
            <a:r>
              <a:rPr lang="en-US" sz="2000" dirty="0" err="1"/>
              <a:t>Brandex</a:t>
            </a:r>
            <a:r>
              <a:rPr lang="en-US" sz="2000" baseline="30000" dirty="0"/>
              <a:t>®</a:t>
            </a:r>
            <a:endParaRPr lang="en-US" dirty="0"/>
          </a:p>
        </p:txBody>
      </p:sp>
      <p:sp>
        <p:nvSpPr>
          <p:cNvPr id="9" name="Title 2">
            <a:extLst>
              <a:ext uri="{FF2B5EF4-FFF2-40B4-BE49-F238E27FC236}">
                <a16:creationId xmlns:a16="http://schemas.microsoft.com/office/drawing/2014/main" id="{C468C57D-CE4A-FCE8-D141-2AC3751FB3B2}"/>
              </a:ext>
            </a:extLst>
          </p:cNvPr>
          <p:cNvSpPr txBox="1">
            <a:spLocks/>
          </p:cNvSpPr>
          <p:nvPr/>
        </p:nvSpPr>
        <p:spPr>
          <a:xfrm>
            <a:off x="1391921" y="10160"/>
            <a:ext cx="10800079"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t>Safety &amp; Marketing Summary (&lt;&lt;</a:t>
            </a:r>
            <a:r>
              <a:rPr lang="en-US"/>
              <a:t>Breakdown&gt;&gt;) (</a:t>
            </a:r>
            <a:r>
              <a:rPr lang="en-US" dirty="0"/>
              <a:t>Cont.)</a:t>
            </a:r>
          </a:p>
        </p:txBody>
      </p:sp>
    </p:spTree>
    <p:extLst>
      <p:ext uri="{BB962C8B-B14F-4D97-AF65-F5344CB8AC3E}">
        <p14:creationId xmlns:p14="http://schemas.microsoft.com/office/powerpoint/2010/main" val="661392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F5D19E4-EF42-993D-AC9C-7208B4649F09}"/>
              </a:ext>
            </a:extLst>
          </p:cNvPr>
          <p:cNvSpPr>
            <a:spLocks noGrp="1"/>
          </p:cNvSpPr>
          <p:nvPr>
            <p:ph type="body" sz="quarter" idx="10"/>
          </p:nvPr>
        </p:nvSpPr>
        <p:spPr>
          <a:xfrm>
            <a:off x="8432759" y="606287"/>
            <a:ext cx="2130287" cy="283796"/>
          </a:xfrm>
        </p:spPr>
        <p:txBody>
          <a:bodyPr/>
          <a:lstStyle/>
          <a:p>
            <a:pPr algn="ctr"/>
            <a:r>
              <a:rPr lang="en-US" dirty="0"/>
              <a:t>Distinctiveness</a:t>
            </a:r>
          </a:p>
        </p:txBody>
      </p:sp>
      <p:sp>
        <p:nvSpPr>
          <p:cNvPr id="7" name="Text Placeholder 2">
            <a:extLst>
              <a:ext uri="{FF2B5EF4-FFF2-40B4-BE49-F238E27FC236}">
                <a16:creationId xmlns:a16="http://schemas.microsoft.com/office/drawing/2014/main" id="{72FFC655-0BD8-40F5-BCF3-443801659C51}"/>
              </a:ext>
            </a:extLst>
          </p:cNvPr>
          <p:cNvSpPr txBox="1">
            <a:spLocks/>
          </p:cNvSpPr>
          <p:nvPr/>
        </p:nvSpPr>
        <p:spPr>
          <a:xfrm>
            <a:off x="2649139" y="606287"/>
            <a:ext cx="2130287" cy="246221"/>
          </a:xfrm>
          <a:prstGeom prst="rect">
            <a:avLst/>
          </a:prstGeom>
        </p:spPr>
        <p:txBody>
          <a:bodyPr vert="horz" lIns="0" tIns="0" rIns="0" bIns="0" rtlCol="0">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t>Strategic/Marketing</a:t>
            </a:r>
          </a:p>
        </p:txBody>
      </p:sp>
      <p:grpSp>
        <p:nvGrpSpPr>
          <p:cNvPr id="24" name="Group 23">
            <a:extLst>
              <a:ext uri="{FF2B5EF4-FFF2-40B4-BE49-F238E27FC236}">
                <a16:creationId xmlns:a16="http://schemas.microsoft.com/office/drawing/2014/main" id="{B2E0D36B-1252-17D2-3CFB-D034041FD052}"/>
              </a:ext>
            </a:extLst>
          </p:cNvPr>
          <p:cNvGrpSpPr/>
          <p:nvPr/>
        </p:nvGrpSpPr>
        <p:grpSpPr>
          <a:xfrm>
            <a:off x="6552959" y="5693664"/>
            <a:ext cx="4889221" cy="596519"/>
            <a:chOff x="484356" y="5693664"/>
            <a:chExt cx="4889221" cy="596519"/>
          </a:xfrm>
        </p:grpSpPr>
        <p:sp>
          <p:nvSpPr>
            <p:cNvPr id="9" name="Rectangle 41">
              <a:extLst>
                <a:ext uri="{FF2B5EF4-FFF2-40B4-BE49-F238E27FC236}">
                  <a16:creationId xmlns:a16="http://schemas.microsoft.com/office/drawing/2014/main" id="{CC975C60-DE0F-2F20-6012-9A083AFDFA76}"/>
                </a:ext>
              </a:extLst>
            </p:cNvPr>
            <p:cNvSpPr>
              <a:spLocks noChangeArrowheads="1"/>
            </p:cNvSpPr>
            <p:nvPr/>
          </p:nvSpPr>
          <p:spPr bwMode="auto">
            <a:xfrm>
              <a:off x="797712" y="5693664"/>
              <a:ext cx="1665521"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Fit to Concept - 10%</a:t>
              </a:r>
            </a:p>
          </p:txBody>
        </p:sp>
        <p:sp>
          <p:nvSpPr>
            <p:cNvPr id="10" name="Rectangle 46">
              <a:extLst>
                <a:ext uri="{FF2B5EF4-FFF2-40B4-BE49-F238E27FC236}">
                  <a16:creationId xmlns:a16="http://schemas.microsoft.com/office/drawing/2014/main" id="{D04269AC-D8F0-A933-8DE1-582160E67E6E}"/>
                </a:ext>
              </a:extLst>
            </p:cNvPr>
            <p:cNvSpPr>
              <a:spLocks noChangeArrowheads="1"/>
            </p:cNvSpPr>
            <p:nvPr/>
          </p:nvSpPr>
          <p:spPr bwMode="auto">
            <a:xfrm>
              <a:off x="797712" y="6043986"/>
              <a:ext cx="161063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Memorability - 30%</a:t>
              </a:r>
            </a:p>
          </p:txBody>
        </p:sp>
        <p:sp>
          <p:nvSpPr>
            <p:cNvPr id="11" name="Rectangle 51">
              <a:extLst>
                <a:ext uri="{FF2B5EF4-FFF2-40B4-BE49-F238E27FC236}">
                  <a16:creationId xmlns:a16="http://schemas.microsoft.com/office/drawing/2014/main" id="{98E5DE64-227B-F9B7-BEAC-7752F4817E63}"/>
                </a:ext>
              </a:extLst>
            </p:cNvPr>
            <p:cNvSpPr>
              <a:spLocks noChangeArrowheads="1"/>
            </p:cNvSpPr>
            <p:nvPr/>
          </p:nvSpPr>
          <p:spPr bwMode="auto">
            <a:xfrm>
              <a:off x="3099685" y="5699841"/>
              <a:ext cx="227389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Personal Preferences - 40%</a:t>
              </a:r>
            </a:p>
          </p:txBody>
        </p:sp>
        <p:sp>
          <p:nvSpPr>
            <p:cNvPr id="12" name="Rectangle 56">
              <a:extLst>
                <a:ext uri="{FF2B5EF4-FFF2-40B4-BE49-F238E27FC236}">
                  <a16:creationId xmlns:a16="http://schemas.microsoft.com/office/drawing/2014/main" id="{A75F54D1-4A76-2D11-4A85-526556C4BAE0}"/>
                </a:ext>
              </a:extLst>
            </p:cNvPr>
            <p:cNvSpPr>
              <a:spLocks noChangeArrowheads="1"/>
            </p:cNvSpPr>
            <p:nvPr/>
          </p:nvSpPr>
          <p:spPr bwMode="auto">
            <a:xfrm>
              <a:off x="3095772" y="6074739"/>
              <a:ext cx="225382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Attribute Evaluations - 20%</a:t>
              </a:r>
            </a:p>
          </p:txBody>
        </p:sp>
        <p:sp>
          <p:nvSpPr>
            <p:cNvPr id="18" name="Oval 17">
              <a:extLst>
                <a:ext uri="{FF2B5EF4-FFF2-40B4-BE49-F238E27FC236}">
                  <a16:creationId xmlns:a16="http://schemas.microsoft.com/office/drawing/2014/main" id="{D5550096-65D0-2327-6DB7-04365632E347}"/>
                </a:ext>
              </a:extLst>
            </p:cNvPr>
            <p:cNvSpPr/>
            <p:nvPr/>
          </p:nvSpPr>
          <p:spPr>
            <a:xfrm>
              <a:off x="2788644" y="6062999"/>
              <a:ext cx="207617" cy="197406"/>
            </a:xfrm>
            <a:prstGeom prst="ellipse">
              <a:avLst/>
            </a:prstGeom>
            <a:solidFill>
              <a:srgbClr val="10CF9B"/>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463E14D5-3AA1-D7EE-A68C-20D2BD2A004F}"/>
                </a:ext>
              </a:extLst>
            </p:cNvPr>
            <p:cNvSpPr/>
            <p:nvPr/>
          </p:nvSpPr>
          <p:spPr>
            <a:xfrm>
              <a:off x="2788644" y="5710575"/>
              <a:ext cx="207617" cy="197406"/>
            </a:xfrm>
            <a:prstGeom prst="ellipse">
              <a:avLst/>
            </a:prstGeom>
            <a:solidFill>
              <a:srgbClr val="0BD0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A74F8ED4-458A-A395-CF94-18FA0AA7E336}"/>
                </a:ext>
              </a:extLst>
            </p:cNvPr>
            <p:cNvSpPr/>
            <p:nvPr/>
          </p:nvSpPr>
          <p:spPr>
            <a:xfrm>
              <a:off x="484356" y="6062999"/>
              <a:ext cx="207617" cy="197406"/>
            </a:xfrm>
            <a:prstGeom prst="ellipse">
              <a:avLst/>
            </a:prstGeom>
            <a:solidFill>
              <a:srgbClr val="009D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6EE34330-5FE5-526D-4B88-194246E3EC03}"/>
                </a:ext>
              </a:extLst>
            </p:cNvPr>
            <p:cNvSpPr/>
            <p:nvPr/>
          </p:nvSpPr>
          <p:spPr>
            <a:xfrm>
              <a:off x="484356" y="5710575"/>
              <a:ext cx="207617" cy="197406"/>
            </a:xfrm>
            <a:prstGeom prst="ellipse">
              <a:avLst/>
            </a:prstGeom>
            <a:solidFill>
              <a:srgbClr val="1D3C7C"/>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AD905CC2-2903-3DCB-F0F4-136489BAFAD9}"/>
              </a:ext>
            </a:extLst>
          </p:cNvPr>
          <p:cNvGrpSpPr/>
          <p:nvPr/>
        </p:nvGrpSpPr>
        <p:grpSpPr>
          <a:xfrm>
            <a:off x="750694" y="5693664"/>
            <a:ext cx="4889221" cy="596519"/>
            <a:chOff x="484356" y="5693664"/>
            <a:chExt cx="4889221" cy="596519"/>
          </a:xfrm>
        </p:grpSpPr>
        <p:sp>
          <p:nvSpPr>
            <p:cNvPr id="27" name="Rectangle 41">
              <a:extLst>
                <a:ext uri="{FF2B5EF4-FFF2-40B4-BE49-F238E27FC236}">
                  <a16:creationId xmlns:a16="http://schemas.microsoft.com/office/drawing/2014/main" id="{3093E857-DBBA-0FA4-C992-A3A3CDEE6191}"/>
                </a:ext>
              </a:extLst>
            </p:cNvPr>
            <p:cNvSpPr>
              <a:spLocks noChangeArrowheads="1"/>
            </p:cNvSpPr>
            <p:nvPr/>
          </p:nvSpPr>
          <p:spPr bwMode="auto">
            <a:xfrm>
              <a:off x="797712" y="5693664"/>
              <a:ext cx="1665521"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Fit to Concept - 40%</a:t>
              </a:r>
            </a:p>
          </p:txBody>
        </p:sp>
        <p:sp>
          <p:nvSpPr>
            <p:cNvPr id="28" name="Rectangle 46">
              <a:extLst>
                <a:ext uri="{FF2B5EF4-FFF2-40B4-BE49-F238E27FC236}">
                  <a16:creationId xmlns:a16="http://schemas.microsoft.com/office/drawing/2014/main" id="{3F415063-E43E-405B-CC0B-E1664B961482}"/>
                </a:ext>
              </a:extLst>
            </p:cNvPr>
            <p:cNvSpPr>
              <a:spLocks noChangeArrowheads="1"/>
            </p:cNvSpPr>
            <p:nvPr/>
          </p:nvSpPr>
          <p:spPr bwMode="auto">
            <a:xfrm>
              <a:off x="797712" y="6043986"/>
              <a:ext cx="167353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Memorability - 15%</a:t>
              </a:r>
            </a:p>
          </p:txBody>
        </p:sp>
        <p:sp>
          <p:nvSpPr>
            <p:cNvPr id="29" name="Rectangle 51">
              <a:extLst>
                <a:ext uri="{FF2B5EF4-FFF2-40B4-BE49-F238E27FC236}">
                  <a16:creationId xmlns:a16="http://schemas.microsoft.com/office/drawing/2014/main" id="{55DCFC95-0F7B-B27B-F71B-754B5D456C70}"/>
                </a:ext>
              </a:extLst>
            </p:cNvPr>
            <p:cNvSpPr>
              <a:spLocks noChangeArrowheads="1"/>
            </p:cNvSpPr>
            <p:nvPr/>
          </p:nvSpPr>
          <p:spPr bwMode="auto">
            <a:xfrm>
              <a:off x="3099685" y="5699841"/>
              <a:ext cx="227389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Personal Preferences - 15%</a:t>
              </a:r>
            </a:p>
          </p:txBody>
        </p:sp>
        <p:sp>
          <p:nvSpPr>
            <p:cNvPr id="30" name="Rectangle 56">
              <a:extLst>
                <a:ext uri="{FF2B5EF4-FFF2-40B4-BE49-F238E27FC236}">
                  <a16:creationId xmlns:a16="http://schemas.microsoft.com/office/drawing/2014/main" id="{42991392-28FB-7F88-31F6-1E8CFD92836A}"/>
                </a:ext>
              </a:extLst>
            </p:cNvPr>
            <p:cNvSpPr>
              <a:spLocks noChangeArrowheads="1"/>
            </p:cNvSpPr>
            <p:nvPr/>
          </p:nvSpPr>
          <p:spPr bwMode="auto">
            <a:xfrm>
              <a:off x="3095772" y="6074739"/>
              <a:ext cx="225382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Attribute Evaluations - 30%</a:t>
              </a:r>
            </a:p>
          </p:txBody>
        </p:sp>
        <p:sp>
          <p:nvSpPr>
            <p:cNvPr id="31" name="Oval 30">
              <a:extLst>
                <a:ext uri="{FF2B5EF4-FFF2-40B4-BE49-F238E27FC236}">
                  <a16:creationId xmlns:a16="http://schemas.microsoft.com/office/drawing/2014/main" id="{84DD71BE-BE6C-8694-3C09-72913C4D1484}"/>
                </a:ext>
              </a:extLst>
            </p:cNvPr>
            <p:cNvSpPr/>
            <p:nvPr/>
          </p:nvSpPr>
          <p:spPr>
            <a:xfrm>
              <a:off x="2788644" y="6062999"/>
              <a:ext cx="207617" cy="197406"/>
            </a:xfrm>
            <a:prstGeom prst="ellipse">
              <a:avLst/>
            </a:prstGeom>
            <a:solidFill>
              <a:srgbClr val="10CF9B"/>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9A1C6C3F-35CE-7840-C80C-35C4E7C18D5C}"/>
                </a:ext>
              </a:extLst>
            </p:cNvPr>
            <p:cNvSpPr/>
            <p:nvPr/>
          </p:nvSpPr>
          <p:spPr>
            <a:xfrm>
              <a:off x="2788644" y="5710575"/>
              <a:ext cx="207617" cy="197406"/>
            </a:xfrm>
            <a:prstGeom prst="ellipse">
              <a:avLst/>
            </a:prstGeom>
            <a:solidFill>
              <a:srgbClr val="0BD0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7511536D-F7A3-3B1F-9A64-983507086CAA}"/>
                </a:ext>
              </a:extLst>
            </p:cNvPr>
            <p:cNvSpPr/>
            <p:nvPr/>
          </p:nvSpPr>
          <p:spPr>
            <a:xfrm>
              <a:off x="484356" y="6062999"/>
              <a:ext cx="207617" cy="197406"/>
            </a:xfrm>
            <a:prstGeom prst="ellipse">
              <a:avLst/>
            </a:prstGeom>
            <a:solidFill>
              <a:srgbClr val="009D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48906D6-722B-B6B3-5791-3448A4451FC0}"/>
                </a:ext>
              </a:extLst>
            </p:cNvPr>
            <p:cNvSpPr/>
            <p:nvPr/>
          </p:nvSpPr>
          <p:spPr>
            <a:xfrm>
              <a:off x="484356" y="5710575"/>
              <a:ext cx="207617" cy="197406"/>
            </a:xfrm>
            <a:prstGeom prst="ellipse">
              <a:avLst/>
            </a:prstGeom>
            <a:solidFill>
              <a:srgbClr val="1D3C7C"/>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 name="Chart 3">
            <a:extLst>
              <a:ext uri="{FF2B5EF4-FFF2-40B4-BE49-F238E27FC236}">
                <a16:creationId xmlns:a16="http://schemas.microsoft.com/office/drawing/2014/main" id="{C3F2606D-ED7D-ADF8-A81E-76CDA70FBEC7}"/>
              </a:ext>
            </a:extLst>
          </p:cNvPr>
          <p:cNvGraphicFramePr/>
          <p:nvPr>
            <p:extLst>
              <p:ext uri="{D42A27DB-BD31-4B8C-83A1-F6EECF244321}">
                <p14:modId xmlns:p14="http://schemas.microsoft.com/office/powerpoint/2010/main" val="3703281490"/>
              </p:ext>
            </p:extLst>
          </p:nvPr>
        </p:nvGraphicFramePr>
        <p:xfrm>
          <a:off x="1628954" y="847682"/>
          <a:ext cx="3885708" cy="4779437"/>
        </p:xfrm>
        <a:graphic>
          <a:graphicData uri="http://schemas.openxmlformats.org/drawingml/2006/chart">
            <c:chart xmlns:c="http://schemas.openxmlformats.org/drawingml/2006/chart" xmlns:r="http://schemas.openxmlformats.org/officeDocument/2006/relationships" r:id="rId2"/>
          </a:graphicData>
        </a:graphic>
      </p:graphicFrame>
      <p:sp>
        <p:nvSpPr>
          <p:cNvPr id="8" name="30">
            <a:extLst>
              <a:ext uri="{FF2B5EF4-FFF2-40B4-BE49-F238E27FC236}">
                <a16:creationId xmlns:a16="http://schemas.microsoft.com/office/drawing/2014/main" id="{77CD6CA7-2FEF-A90F-0351-4058FD71B174}"/>
              </a:ext>
            </a:extLst>
          </p:cNvPr>
          <p:cNvSpPr>
            <a:spLocks noChangeArrowheads="1"/>
          </p:cNvSpPr>
          <p:nvPr/>
        </p:nvSpPr>
        <p:spPr bwMode="auto">
          <a:xfrm>
            <a:off x="947980" y="558746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13" name="29">
            <a:extLst>
              <a:ext uri="{FF2B5EF4-FFF2-40B4-BE49-F238E27FC236}">
                <a16:creationId xmlns:a16="http://schemas.microsoft.com/office/drawing/2014/main" id="{3C63665C-ECF1-0CA5-AD7C-ADE21C153B9F}"/>
              </a:ext>
            </a:extLst>
          </p:cNvPr>
          <p:cNvSpPr>
            <a:spLocks noChangeArrowheads="1"/>
          </p:cNvSpPr>
          <p:nvPr/>
        </p:nvSpPr>
        <p:spPr bwMode="auto">
          <a:xfrm>
            <a:off x="947980" y="542913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4" name="28">
            <a:extLst>
              <a:ext uri="{FF2B5EF4-FFF2-40B4-BE49-F238E27FC236}">
                <a16:creationId xmlns:a16="http://schemas.microsoft.com/office/drawing/2014/main" id="{6AAB4A44-2C41-6B56-89B5-9C9C0E567EDF}"/>
              </a:ext>
            </a:extLst>
          </p:cNvPr>
          <p:cNvSpPr>
            <a:spLocks noChangeArrowheads="1"/>
          </p:cNvSpPr>
          <p:nvPr/>
        </p:nvSpPr>
        <p:spPr bwMode="auto">
          <a:xfrm>
            <a:off x="947980" y="526179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5" name="27">
            <a:extLst>
              <a:ext uri="{FF2B5EF4-FFF2-40B4-BE49-F238E27FC236}">
                <a16:creationId xmlns:a16="http://schemas.microsoft.com/office/drawing/2014/main" id="{30048AD8-23C0-23F0-6852-F87C5993E56B}"/>
              </a:ext>
            </a:extLst>
          </p:cNvPr>
          <p:cNvSpPr>
            <a:spLocks noChangeArrowheads="1"/>
          </p:cNvSpPr>
          <p:nvPr/>
        </p:nvSpPr>
        <p:spPr bwMode="auto">
          <a:xfrm>
            <a:off x="947980" y="509475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6" name="26">
            <a:extLst>
              <a:ext uri="{FF2B5EF4-FFF2-40B4-BE49-F238E27FC236}">
                <a16:creationId xmlns:a16="http://schemas.microsoft.com/office/drawing/2014/main" id="{1DDC9B67-DCAE-D529-F76F-E8CF3586335B}"/>
              </a:ext>
            </a:extLst>
          </p:cNvPr>
          <p:cNvSpPr>
            <a:spLocks noChangeArrowheads="1"/>
          </p:cNvSpPr>
          <p:nvPr/>
        </p:nvSpPr>
        <p:spPr bwMode="auto">
          <a:xfrm>
            <a:off x="947980" y="491666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7" name="25">
            <a:extLst>
              <a:ext uri="{FF2B5EF4-FFF2-40B4-BE49-F238E27FC236}">
                <a16:creationId xmlns:a16="http://schemas.microsoft.com/office/drawing/2014/main" id="{418F940C-73C3-ACFE-93EA-04893407D6C4}"/>
              </a:ext>
            </a:extLst>
          </p:cNvPr>
          <p:cNvSpPr>
            <a:spLocks noChangeArrowheads="1"/>
          </p:cNvSpPr>
          <p:nvPr/>
        </p:nvSpPr>
        <p:spPr bwMode="auto">
          <a:xfrm>
            <a:off x="947980" y="474777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9" name="24">
            <a:extLst>
              <a:ext uri="{FF2B5EF4-FFF2-40B4-BE49-F238E27FC236}">
                <a16:creationId xmlns:a16="http://schemas.microsoft.com/office/drawing/2014/main" id="{4AB7AC82-EA4E-042A-F3E4-9B9CF704F54B}"/>
              </a:ext>
            </a:extLst>
          </p:cNvPr>
          <p:cNvSpPr>
            <a:spLocks noChangeArrowheads="1"/>
          </p:cNvSpPr>
          <p:nvPr/>
        </p:nvSpPr>
        <p:spPr bwMode="auto">
          <a:xfrm>
            <a:off x="947980" y="457922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35" name="23">
            <a:extLst>
              <a:ext uri="{FF2B5EF4-FFF2-40B4-BE49-F238E27FC236}">
                <a16:creationId xmlns:a16="http://schemas.microsoft.com/office/drawing/2014/main" id="{7072E2A1-56D2-6462-CB35-E6F0B8C657FA}"/>
              </a:ext>
            </a:extLst>
          </p:cNvPr>
          <p:cNvSpPr>
            <a:spLocks noChangeArrowheads="1"/>
          </p:cNvSpPr>
          <p:nvPr/>
        </p:nvSpPr>
        <p:spPr bwMode="auto">
          <a:xfrm>
            <a:off x="947980" y="440236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36" name="22">
            <a:extLst>
              <a:ext uri="{FF2B5EF4-FFF2-40B4-BE49-F238E27FC236}">
                <a16:creationId xmlns:a16="http://schemas.microsoft.com/office/drawing/2014/main" id="{ED328A77-0303-6EBF-01A6-8AC7BFE47724}"/>
              </a:ext>
            </a:extLst>
          </p:cNvPr>
          <p:cNvSpPr>
            <a:spLocks noChangeArrowheads="1"/>
          </p:cNvSpPr>
          <p:nvPr/>
        </p:nvSpPr>
        <p:spPr bwMode="auto">
          <a:xfrm>
            <a:off x="947980" y="422085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37" name="21">
            <a:extLst>
              <a:ext uri="{FF2B5EF4-FFF2-40B4-BE49-F238E27FC236}">
                <a16:creationId xmlns:a16="http://schemas.microsoft.com/office/drawing/2014/main" id="{DD823461-AB71-34DB-6B4D-15FEE8BB13C0}"/>
              </a:ext>
            </a:extLst>
          </p:cNvPr>
          <p:cNvSpPr>
            <a:spLocks noChangeArrowheads="1"/>
          </p:cNvSpPr>
          <p:nvPr/>
        </p:nvSpPr>
        <p:spPr bwMode="auto">
          <a:xfrm>
            <a:off x="947980" y="4043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38" name="20">
            <a:extLst>
              <a:ext uri="{FF2B5EF4-FFF2-40B4-BE49-F238E27FC236}">
                <a16:creationId xmlns:a16="http://schemas.microsoft.com/office/drawing/2014/main" id="{0DC00C3D-65AE-23BA-7AC8-AC18C1C53D92}"/>
              </a:ext>
            </a:extLst>
          </p:cNvPr>
          <p:cNvSpPr>
            <a:spLocks noChangeArrowheads="1"/>
          </p:cNvSpPr>
          <p:nvPr/>
        </p:nvSpPr>
        <p:spPr bwMode="auto">
          <a:xfrm>
            <a:off x="947980" y="386541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39" name="19">
            <a:extLst>
              <a:ext uri="{FF2B5EF4-FFF2-40B4-BE49-F238E27FC236}">
                <a16:creationId xmlns:a16="http://schemas.microsoft.com/office/drawing/2014/main" id="{6B253A74-6793-3284-DDD0-50666B9100D4}"/>
              </a:ext>
            </a:extLst>
          </p:cNvPr>
          <p:cNvSpPr>
            <a:spLocks noChangeArrowheads="1"/>
          </p:cNvSpPr>
          <p:nvPr/>
        </p:nvSpPr>
        <p:spPr bwMode="auto">
          <a:xfrm>
            <a:off x="947980" y="368769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40" name="18">
            <a:extLst>
              <a:ext uri="{FF2B5EF4-FFF2-40B4-BE49-F238E27FC236}">
                <a16:creationId xmlns:a16="http://schemas.microsoft.com/office/drawing/2014/main" id="{F628E9AD-C6E6-FB36-8F58-008945E33C71}"/>
              </a:ext>
            </a:extLst>
          </p:cNvPr>
          <p:cNvSpPr>
            <a:spLocks noChangeArrowheads="1"/>
          </p:cNvSpPr>
          <p:nvPr/>
        </p:nvSpPr>
        <p:spPr bwMode="auto">
          <a:xfrm>
            <a:off x="947980" y="35099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41" name="17">
            <a:extLst>
              <a:ext uri="{FF2B5EF4-FFF2-40B4-BE49-F238E27FC236}">
                <a16:creationId xmlns:a16="http://schemas.microsoft.com/office/drawing/2014/main" id="{9271E271-B2EA-85B7-C760-5B7A6BA63D48}"/>
              </a:ext>
            </a:extLst>
          </p:cNvPr>
          <p:cNvSpPr>
            <a:spLocks noChangeArrowheads="1"/>
          </p:cNvSpPr>
          <p:nvPr/>
        </p:nvSpPr>
        <p:spPr bwMode="auto">
          <a:xfrm>
            <a:off x="947980" y="33322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42" name="16">
            <a:extLst>
              <a:ext uri="{FF2B5EF4-FFF2-40B4-BE49-F238E27FC236}">
                <a16:creationId xmlns:a16="http://schemas.microsoft.com/office/drawing/2014/main" id="{36E2FF73-6D10-C7AC-0FA0-3963A1E71E9F}"/>
              </a:ext>
            </a:extLst>
          </p:cNvPr>
          <p:cNvSpPr>
            <a:spLocks noChangeArrowheads="1"/>
          </p:cNvSpPr>
          <p:nvPr/>
        </p:nvSpPr>
        <p:spPr bwMode="auto">
          <a:xfrm>
            <a:off x="947980" y="315454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43" name="15">
            <a:extLst>
              <a:ext uri="{FF2B5EF4-FFF2-40B4-BE49-F238E27FC236}">
                <a16:creationId xmlns:a16="http://schemas.microsoft.com/office/drawing/2014/main" id="{DD9E1BCC-EF20-2444-C28D-CDBBC8B6F6C6}"/>
              </a:ext>
            </a:extLst>
          </p:cNvPr>
          <p:cNvSpPr>
            <a:spLocks noChangeArrowheads="1"/>
          </p:cNvSpPr>
          <p:nvPr/>
        </p:nvSpPr>
        <p:spPr bwMode="auto">
          <a:xfrm>
            <a:off x="947980" y="297682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44" name="14">
            <a:extLst>
              <a:ext uri="{FF2B5EF4-FFF2-40B4-BE49-F238E27FC236}">
                <a16:creationId xmlns:a16="http://schemas.microsoft.com/office/drawing/2014/main" id="{50FD0E9D-A1E2-4601-0996-94B14146B633}"/>
              </a:ext>
            </a:extLst>
          </p:cNvPr>
          <p:cNvSpPr>
            <a:spLocks noChangeArrowheads="1"/>
          </p:cNvSpPr>
          <p:nvPr/>
        </p:nvSpPr>
        <p:spPr bwMode="auto">
          <a:xfrm>
            <a:off x="947980" y="279910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45" name="13">
            <a:extLst>
              <a:ext uri="{FF2B5EF4-FFF2-40B4-BE49-F238E27FC236}">
                <a16:creationId xmlns:a16="http://schemas.microsoft.com/office/drawing/2014/main" id="{70C66334-77C8-64B2-6F6F-198295A007F1}"/>
              </a:ext>
            </a:extLst>
          </p:cNvPr>
          <p:cNvSpPr>
            <a:spLocks noChangeArrowheads="1"/>
          </p:cNvSpPr>
          <p:nvPr/>
        </p:nvSpPr>
        <p:spPr bwMode="auto">
          <a:xfrm>
            <a:off x="947980" y="26213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46" name="12">
            <a:extLst>
              <a:ext uri="{FF2B5EF4-FFF2-40B4-BE49-F238E27FC236}">
                <a16:creationId xmlns:a16="http://schemas.microsoft.com/office/drawing/2014/main" id="{9B4704AC-C60A-4C50-0510-120E359EB33D}"/>
              </a:ext>
            </a:extLst>
          </p:cNvPr>
          <p:cNvSpPr>
            <a:spLocks noChangeArrowheads="1"/>
          </p:cNvSpPr>
          <p:nvPr/>
        </p:nvSpPr>
        <p:spPr bwMode="auto">
          <a:xfrm>
            <a:off x="947980" y="244366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47" name="11">
            <a:extLst>
              <a:ext uri="{FF2B5EF4-FFF2-40B4-BE49-F238E27FC236}">
                <a16:creationId xmlns:a16="http://schemas.microsoft.com/office/drawing/2014/main" id="{6BEDD840-78A6-1B5F-9983-4A5FDC64901C}"/>
              </a:ext>
            </a:extLst>
          </p:cNvPr>
          <p:cNvSpPr>
            <a:spLocks noChangeArrowheads="1"/>
          </p:cNvSpPr>
          <p:nvPr/>
        </p:nvSpPr>
        <p:spPr bwMode="auto">
          <a:xfrm>
            <a:off x="947980" y="226594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48" name="10">
            <a:extLst>
              <a:ext uri="{FF2B5EF4-FFF2-40B4-BE49-F238E27FC236}">
                <a16:creationId xmlns:a16="http://schemas.microsoft.com/office/drawing/2014/main" id="{49455CDC-C83D-C206-8B9C-CF589D6312D5}"/>
              </a:ext>
            </a:extLst>
          </p:cNvPr>
          <p:cNvSpPr>
            <a:spLocks noChangeArrowheads="1"/>
          </p:cNvSpPr>
          <p:nvPr/>
        </p:nvSpPr>
        <p:spPr bwMode="auto">
          <a:xfrm>
            <a:off x="947980" y="208822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49" name="9">
            <a:extLst>
              <a:ext uri="{FF2B5EF4-FFF2-40B4-BE49-F238E27FC236}">
                <a16:creationId xmlns:a16="http://schemas.microsoft.com/office/drawing/2014/main" id="{DC6F4019-558D-A393-0737-55AE194B8D54}"/>
              </a:ext>
            </a:extLst>
          </p:cNvPr>
          <p:cNvSpPr>
            <a:spLocks noChangeArrowheads="1"/>
          </p:cNvSpPr>
          <p:nvPr/>
        </p:nvSpPr>
        <p:spPr bwMode="auto">
          <a:xfrm>
            <a:off x="947980" y="191050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50" name="8">
            <a:extLst>
              <a:ext uri="{FF2B5EF4-FFF2-40B4-BE49-F238E27FC236}">
                <a16:creationId xmlns:a16="http://schemas.microsoft.com/office/drawing/2014/main" id="{37CE7B58-0C50-1FAA-34C0-D6A5C602AE41}"/>
              </a:ext>
            </a:extLst>
          </p:cNvPr>
          <p:cNvSpPr>
            <a:spLocks noChangeArrowheads="1"/>
          </p:cNvSpPr>
          <p:nvPr/>
        </p:nvSpPr>
        <p:spPr bwMode="auto">
          <a:xfrm>
            <a:off x="947980" y="173278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51" name="7">
            <a:extLst>
              <a:ext uri="{FF2B5EF4-FFF2-40B4-BE49-F238E27FC236}">
                <a16:creationId xmlns:a16="http://schemas.microsoft.com/office/drawing/2014/main" id="{D2DBFB46-5603-6E7F-FD5D-615F3B84B5F0}"/>
              </a:ext>
            </a:extLst>
          </p:cNvPr>
          <p:cNvSpPr>
            <a:spLocks noChangeArrowheads="1"/>
          </p:cNvSpPr>
          <p:nvPr/>
        </p:nvSpPr>
        <p:spPr bwMode="auto">
          <a:xfrm>
            <a:off x="947980" y="15550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52" name="6">
            <a:extLst>
              <a:ext uri="{FF2B5EF4-FFF2-40B4-BE49-F238E27FC236}">
                <a16:creationId xmlns:a16="http://schemas.microsoft.com/office/drawing/2014/main" id="{F59FBEA0-2028-B0D2-A602-3AD293AAA78F}"/>
              </a:ext>
            </a:extLst>
          </p:cNvPr>
          <p:cNvSpPr>
            <a:spLocks noChangeArrowheads="1"/>
          </p:cNvSpPr>
          <p:nvPr/>
        </p:nvSpPr>
        <p:spPr bwMode="auto">
          <a:xfrm>
            <a:off x="947980" y="137735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53" name="5">
            <a:extLst>
              <a:ext uri="{FF2B5EF4-FFF2-40B4-BE49-F238E27FC236}">
                <a16:creationId xmlns:a16="http://schemas.microsoft.com/office/drawing/2014/main" id="{A4123AFF-037A-F300-F96E-3DE524E6E572}"/>
              </a:ext>
            </a:extLst>
          </p:cNvPr>
          <p:cNvSpPr>
            <a:spLocks noChangeArrowheads="1"/>
          </p:cNvSpPr>
          <p:nvPr/>
        </p:nvSpPr>
        <p:spPr bwMode="auto">
          <a:xfrm>
            <a:off x="947980" y="119963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54" name="4">
            <a:extLst>
              <a:ext uri="{FF2B5EF4-FFF2-40B4-BE49-F238E27FC236}">
                <a16:creationId xmlns:a16="http://schemas.microsoft.com/office/drawing/2014/main" id="{B46AFE38-1B53-E760-A55E-CFCDB0949074}"/>
              </a:ext>
            </a:extLst>
          </p:cNvPr>
          <p:cNvSpPr>
            <a:spLocks noChangeArrowheads="1"/>
          </p:cNvSpPr>
          <p:nvPr/>
        </p:nvSpPr>
        <p:spPr bwMode="auto">
          <a:xfrm>
            <a:off x="947980" y="102191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55" name="3">
            <a:extLst>
              <a:ext uri="{FF2B5EF4-FFF2-40B4-BE49-F238E27FC236}">
                <a16:creationId xmlns:a16="http://schemas.microsoft.com/office/drawing/2014/main" id="{6BE8A73F-265F-FDAD-017B-0384D4ACCBF6}"/>
              </a:ext>
            </a:extLst>
          </p:cNvPr>
          <p:cNvSpPr>
            <a:spLocks noChangeArrowheads="1"/>
          </p:cNvSpPr>
          <p:nvPr/>
        </p:nvSpPr>
        <p:spPr bwMode="auto">
          <a:xfrm>
            <a:off x="947980" y="84419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56" name="2">
            <a:extLst>
              <a:ext uri="{FF2B5EF4-FFF2-40B4-BE49-F238E27FC236}">
                <a16:creationId xmlns:a16="http://schemas.microsoft.com/office/drawing/2014/main" id="{C3151C27-3D3D-36FF-6E00-847A7932A407}"/>
              </a:ext>
            </a:extLst>
          </p:cNvPr>
          <p:cNvSpPr>
            <a:spLocks noChangeArrowheads="1"/>
          </p:cNvSpPr>
          <p:nvPr/>
        </p:nvSpPr>
        <p:spPr bwMode="auto">
          <a:xfrm>
            <a:off x="947980" y="66647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57" name="1">
            <a:extLst>
              <a:ext uri="{FF2B5EF4-FFF2-40B4-BE49-F238E27FC236}">
                <a16:creationId xmlns:a16="http://schemas.microsoft.com/office/drawing/2014/main" id="{DADA64C1-4F17-CBE5-E067-3EC7EC0E6E30}"/>
              </a:ext>
            </a:extLst>
          </p:cNvPr>
          <p:cNvSpPr>
            <a:spLocks noChangeArrowheads="1"/>
          </p:cNvSpPr>
          <p:nvPr/>
        </p:nvSpPr>
        <p:spPr bwMode="auto">
          <a:xfrm>
            <a:off x="943077" y="49857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graphicFrame>
        <p:nvGraphicFramePr>
          <p:cNvPr id="58" name="Chart 57">
            <a:extLst>
              <a:ext uri="{FF2B5EF4-FFF2-40B4-BE49-F238E27FC236}">
                <a16:creationId xmlns:a16="http://schemas.microsoft.com/office/drawing/2014/main" id="{28DFA58D-DAD0-1D32-68C4-DEA75938EBE1}"/>
              </a:ext>
            </a:extLst>
          </p:cNvPr>
          <p:cNvGraphicFramePr/>
          <p:nvPr>
            <p:extLst>
              <p:ext uri="{D42A27DB-BD31-4B8C-83A1-F6EECF244321}">
                <p14:modId xmlns:p14="http://schemas.microsoft.com/office/powerpoint/2010/main" val="2196835804"/>
              </p:ext>
            </p:extLst>
          </p:nvPr>
        </p:nvGraphicFramePr>
        <p:xfrm>
          <a:off x="7672135" y="847682"/>
          <a:ext cx="3911130" cy="4779437"/>
        </p:xfrm>
        <a:graphic>
          <a:graphicData uri="http://schemas.openxmlformats.org/drawingml/2006/chart">
            <c:chart xmlns:c="http://schemas.openxmlformats.org/drawingml/2006/chart" xmlns:r="http://schemas.openxmlformats.org/officeDocument/2006/relationships" r:id="rId3"/>
          </a:graphicData>
        </a:graphic>
      </p:graphicFrame>
      <p:sp>
        <p:nvSpPr>
          <p:cNvPr id="59" name="60">
            <a:extLst>
              <a:ext uri="{FF2B5EF4-FFF2-40B4-BE49-F238E27FC236}">
                <a16:creationId xmlns:a16="http://schemas.microsoft.com/office/drawing/2014/main" id="{73D34E61-4AA2-A5B5-554D-56D2DAF180DB}"/>
              </a:ext>
            </a:extLst>
          </p:cNvPr>
          <p:cNvSpPr>
            <a:spLocks noChangeArrowheads="1"/>
          </p:cNvSpPr>
          <p:nvPr/>
        </p:nvSpPr>
        <p:spPr bwMode="auto">
          <a:xfrm>
            <a:off x="6937959" y="5544456"/>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DTESTNAME29</a:t>
            </a:r>
            <a:endParaRPr kumimoji="0" lang="en-US" altLang="en-US" sz="800" b="1" i="0" u="none" strike="noStrike" cap="none" normalizeH="0" baseline="0" dirty="0">
              <a:ln>
                <a:noFill/>
              </a:ln>
              <a:solidFill>
                <a:srgbClr val="009900"/>
              </a:solidFill>
              <a:effectLst/>
              <a:latin typeface="+mn-lt"/>
            </a:endParaRPr>
          </a:p>
        </p:txBody>
      </p:sp>
      <p:sp>
        <p:nvSpPr>
          <p:cNvPr id="60" name="59">
            <a:extLst>
              <a:ext uri="{FF2B5EF4-FFF2-40B4-BE49-F238E27FC236}">
                <a16:creationId xmlns:a16="http://schemas.microsoft.com/office/drawing/2014/main" id="{E56ECC78-31E4-3944-F341-351B08828B8F}"/>
              </a:ext>
            </a:extLst>
          </p:cNvPr>
          <p:cNvSpPr>
            <a:spLocks noChangeArrowheads="1"/>
          </p:cNvSpPr>
          <p:nvPr/>
        </p:nvSpPr>
        <p:spPr bwMode="auto">
          <a:xfrm>
            <a:off x="6937959" y="5386123"/>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DTESTNAME28</a:t>
            </a:r>
            <a:endParaRPr kumimoji="0" lang="en-US" altLang="en-US" sz="800" b="1" i="0" u="none" strike="noStrike" cap="none" normalizeH="0" baseline="0" dirty="0">
              <a:ln>
                <a:noFill/>
              </a:ln>
              <a:solidFill>
                <a:srgbClr val="009900"/>
              </a:solidFill>
              <a:effectLst/>
              <a:latin typeface="+mn-lt"/>
            </a:endParaRPr>
          </a:p>
        </p:txBody>
      </p:sp>
      <p:sp>
        <p:nvSpPr>
          <p:cNvPr id="61" name="58">
            <a:extLst>
              <a:ext uri="{FF2B5EF4-FFF2-40B4-BE49-F238E27FC236}">
                <a16:creationId xmlns:a16="http://schemas.microsoft.com/office/drawing/2014/main" id="{B5907A6D-BAFA-8248-C196-E02C43C0B714}"/>
              </a:ext>
            </a:extLst>
          </p:cNvPr>
          <p:cNvSpPr>
            <a:spLocks noChangeArrowheads="1"/>
          </p:cNvSpPr>
          <p:nvPr/>
        </p:nvSpPr>
        <p:spPr bwMode="auto">
          <a:xfrm>
            <a:off x="6937959" y="5218788"/>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DTESTNAME27</a:t>
            </a:r>
            <a:endParaRPr kumimoji="0" lang="en-US" altLang="en-US" sz="800" b="1" i="0" u="none" strike="noStrike" cap="none" normalizeH="0" baseline="0" dirty="0">
              <a:ln>
                <a:noFill/>
              </a:ln>
              <a:solidFill>
                <a:srgbClr val="009900"/>
              </a:solidFill>
              <a:effectLst/>
              <a:latin typeface="+mn-lt"/>
            </a:endParaRPr>
          </a:p>
        </p:txBody>
      </p:sp>
      <p:sp>
        <p:nvSpPr>
          <p:cNvPr id="62" name="57">
            <a:extLst>
              <a:ext uri="{FF2B5EF4-FFF2-40B4-BE49-F238E27FC236}">
                <a16:creationId xmlns:a16="http://schemas.microsoft.com/office/drawing/2014/main" id="{7FCA9558-EC84-51C0-F6F6-728F8F0F3978}"/>
              </a:ext>
            </a:extLst>
          </p:cNvPr>
          <p:cNvSpPr>
            <a:spLocks noChangeArrowheads="1"/>
          </p:cNvSpPr>
          <p:nvPr/>
        </p:nvSpPr>
        <p:spPr bwMode="auto">
          <a:xfrm>
            <a:off x="6937959" y="5051747"/>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DTESTNAME26</a:t>
            </a:r>
            <a:endParaRPr kumimoji="0" lang="en-US" altLang="en-US" sz="800" b="1" i="0" u="none" strike="noStrike" cap="none" normalizeH="0" baseline="0" dirty="0">
              <a:ln>
                <a:noFill/>
              </a:ln>
              <a:solidFill>
                <a:srgbClr val="009900"/>
              </a:solidFill>
              <a:effectLst/>
              <a:latin typeface="+mn-lt"/>
            </a:endParaRPr>
          </a:p>
        </p:txBody>
      </p:sp>
      <p:sp>
        <p:nvSpPr>
          <p:cNvPr id="63" name="56">
            <a:extLst>
              <a:ext uri="{FF2B5EF4-FFF2-40B4-BE49-F238E27FC236}">
                <a16:creationId xmlns:a16="http://schemas.microsoft.com/office/drawing/2014/main" id="{C767EEE9-B85D-9045-3F23-DD3F060A2DAF}"/>
              </a:ext>
            </a:extLst>
          </p:cNvPr>
          <p:cNvSpPr>
            <a:spLocks noChangeArrowheads="1"/>
          </p:cNvSpPr>
          <p:nvPr/>
        </p:nvSpPr>
        <p:spPr bwMode="auto">
          <a:xfrm>
            <a:off x="6937959" y="4873660"/>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DTESTNAME25</a:t>
            </a:r>
            <a:endParaRPr kumimoji="0" lang="en-US" altLang="en-US" sz="800" b="1" i="0" u="none" strike="noStrike" cap="none" normalizeH="0" baseline="0" dirty="0">
              <a:ln>
                <a:noFill/>
              </a:ln>
              <a:solidFill>
                <a:srgbClr val="009900"/>
              </a:solidFill>
              <a:effectLst/>
              <a:latin typeface="+mn-lt"/>
            </a:endParaRPr>
          </a:p>
        </p:txBody>
      </p:sp>
      <p:sp>
        <p:nvSpPr>
          <p:cNvPr id="64" name="55">
            <a:extLst>
              <a:ext uri="{FF2B5EF4-FFF2-40B4-BE49-F238E27FC236}">
                <a16:creationId xmlns:a16="http://schemas.microsoft.com/office/drawing/2014/main" id="{3B21C79C-AF0C-5CFB-B355-FD067FFF58D1}"/>
              </a:ext>
            </a:extLst>
          </p:cNvPr>
          <p:cNvSpPr>
            <a:spLocks noChangeArrowheads="1"/>
          </p:cNvSpPr>
          <p:nvPr/>
        </p:nvSpPr>
        <p:spPr bwMode="auto">
          <a:xfrm>
            <a:off x="6937959" y="4704770"/>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DTESTNAME24</a:t>
            </a:r>
            <a:endParaRPr kumimoji="0" lang="en-US" altLang="en-US" sz="800" b="1" i="0" u="none" strike="noStrike" cap="none" normalizeH="0" baseline="0" dirty="0">
              <a:ln>
                <a:noFill/>
              </a:ln>
              <a:solidFill>
                <a:srgbClr val="009900"/>
              </a:solidFill>
              <a:effectLst/>
              <a:latin typeface="+mn-lt"/>
            </a:endParaRPr>
          </a:p>
        </p:txBody>
      </p:sp>
      <p:sp>
        <p:nvSpPr>
          <p:cNvPr id="65" name="54">
            <a:extLst>
              <a:ext uri="{FF2B5EF4-FFF2-40B4-BE49-F238E27FC236}">
                <a16:creationId xmlns:a16="http://schemas.microsoft.com/office/drawing/2014/main" id="{D99114A5-F321-ABB1-B3AF-FB360CAA7866}"/>
              </a:ext>
            </a:extLst>
          </p:cNvPr>
          <p:cNvSpPr>
            <a:spLocks noChangeArrowheads="1"/>
          </p:cNvSpPr>
          <p:nvPr/>
        </p:nvSpPr>
        <p:spPr bwMode="auto">
          <a:xfrm>
            <a:off x="6937959" y="4536214"/>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DTESTNAME23</a:t>
            </a:r>
            <a:endParaRPr kumimoji="0" lang="en-US" altLang="en-US" sz="800" b="1" i="0" u="none" strike="noStrike" cap="none" normalizeH="0" baseline="0" dirty="0">
              <a:ln>
                <a:noFill/>
              </a:ln>
              <a:solidFill>
                <a:srgbClr val="009900"/>
              </a:solidFill>
              <a:effectLst/>
              <a:latin typeface="+mn-lt"/>
            </a:endParaRPr>
          </a:p>
        </p:txBody>
      </p:sp>
      <p:sp>
        <p:nvSpPr>
          <p:cNvPr id="66" name="53">
            <a:extLst>
              <a:ext uri="{FF2B5EF4-FFF2-40B4-BE49-F238E27FC236}">
                <a16:creationId xmlns:a16="http://schemas.microsoft.com/office/drawing/2014/main" id="{3D75BA2A-725A-BA09-B06F-EF927607D689}"/>
              </a:ext>
            </a:extLst>
          </p:cNvPr>
          <p:cNvSpPr>
            <a:spLocks noChangeArrowheads="1"/>
          </p:cNvSpPr>
          <p:nvPr/>
        </p:nvSpPr>
        <p:spPr bwMode="auto">
          <a:xfrm>
            <a:off x="6937959" y="4359356"/>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DTESTNAME22</a:t>
            </a:r>
            <a:endParaRPr kumimoji="0" lang="en-US" altLang="en-US" sz="800" b="1" i="0" u="none" strike="noStrike" cap="none" normalizeH="0" baseline="0" dirty="0">
              <a:ln>
                <a:noFill/>
              </a:ln>
              <a:solidFill>
                <a:srgbClr val="009900"/>
              </a:solidFill>
              <a:effectLst/>
              <a:latin typeface="+mn-lt"/>
            </a:endParaRPr>
          </a:p>
        </p:txBody>
      </p:sp>
      <p:sp>
        <p:nvSpPr>
          <p:cNvPr id="67" name="52">
            <a:extLst>
              <a:ext uri="{FF2B5EF4-FFF2-40B4-BE49-F238E27FC236}">
                <a16:creationId xmlns:a16="http://schemas.microsoft.com/office/drawing/2014/main" id="{040F4C4F-2D42-6E10-EFD5-F00B2D74E0D8}"/>
              </a:ext>
            </a:extLst>
          </p:cNvPr>
          <p:cNvSpPr>
            <a:spLocks noChangeArrowheads="1"/>
          </p:cNvSpPr>
          <p:nvPr/>
        </p:nvSpPr>
        <p:spPr bwMode="auto">
          <a:xfrm>
            <a:off x="6937959" y="4177848"/>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DTESTNAME21</a:t>
            </a:r>
            <a:endParaRPr kumimoji="0" lang="en-US" altLang="en-US" sz="800" b="1" i="0" u="none" strike="noStrike" cap="none" normalizeH="0" baseline="0" dirty="0">
              <a:ln>
                <a:noFill/>
              </a:ln>
              <a:solidFill>
                <a:srgbClr val="009900"/>
              </a:solidFill>
              <a:effectLst/>
              <a:latin typeface="+mn-lt"/>
            </a:endParaRPr>
          </a:p>
        </p:txBody>
      </p:sp>
      <p:sp>
        <p:nvSpPr>
          <p:cNvPr id="68" name="51">
            <a:extLst>
              <a:ext uri="{FF2B5EF4-FFF2-40B4-BE49-F238E27FC236}">
                <a16:creationId xmlns:a16="http://schemas.microsoft.com/office/drawing/2014/main" id="{7E53AFF4-4D35-D1BE-735A-7B5E6DA11858}"/>
              </a:ext>
            </a:extLst>
          </p:cNvPr>
          <p:cNvSpPr>
            <a:spLocks noChangeArrowheads="1"/>
          </p:cNvSpPr>
          <p:nvPr/>
        </p:nvSpPr>
        <p:spPr bwMode="auto">
          <a:xfrm>
            <a:off x="6937959" y="4000129"/>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DTESTNAME20</a:t>
            </a:r>
            <a:endParaRPr kumimoji="0" lang="en-US" altLang="en-US" sz="800" b="1" i="0" u="none" strike="noStrike" cap="none" normalizeH="0" baseline="0" dirty="0">
              <a:ln>
                <a:noFill/>
              </a:ln>
              <a:solidFill>
                <a:srgbClr val="009900"/>
              </a:solidFill>
              <a:effectLst/>
              <a:latin typeface="+mn-lt"/>
            </a:endParaRPr>
          </a:p>
        </p:txBody>
      </p:sp>
      <p:sp>
        <p:nvSpPr>
          <p:cNvPr id="69" name="50">
            <a:extLst>
              <a:ext uri="{FF2B5EF4-FFF2-40B4-BE49-F238E27FC236}">
                <a16:creationId xmlns:a16="http://schemas.microsoft.com/office/drawing/2014/main" id="{15B2C639-5686-E060-BA43-3780AA35967C}"/>
              </a:ext>
            </a:extLst>
          </p:cNvPr>
          <p:cNvSpPr>
            <a:spLocks noChangeArrowheads="1"/>
          </p:cNvSpPr>
          <p:nvPr/>
        </p:nvSpPr>
        <p:spPr bwMode="auto">
          <a:xfrm>
            <a:off x="6937959" y="3822410"/>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DTESTNAME19</a:t>
            </a:r>
            <a:endParaRPr kumimoji="0" lang="en-US" altLang="en-US" sz="800" b="1" i="0" u="none" strike="noStrike" cap="none" normalizeH="0" baseline="0" dirty="0">
              <a:ln>
                <a:noFill/>
              </a:ln>
              <a:solidFill>
                <a:srgbClr val="009900"/>
              </a:solidFill>
              <a:effectLst/>
              <a:latin typeface="+mn-lt"/>
            </a:endParaRPr>
          </a:p>
        </p:txBody>
      </p:sp>
      <p:sp>
        <p:nvSpPr>
          <p:cNvPr id="70" name="49">
            <a:extLst>
              <a:ext uri="{FF2B5EF4-FFF2-40B4-BE49-F238E27FC236}">
                <a16:creationId xmlns:a16="http://schemas.microsoft.com/office/drawing/2014/main" id="{C70C0BE8-26D3-8C2A-7BCA-4D8EC1CA0535}"/>
              </a:ext>
            </a:extLst>
          </p:cNvPr>
          <p:cNvSpPr>
            <a:spLocks noChangeArrowheads="1"/>
          </p:cNvSpPr>
          <p:nvPr/>
        </p:nvSpPr>
        <p:spPr bwMode="auto">
          <a:xfrm>
            <a:off x="6937959" y="3644691"/>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DTESTNAME18</a:t>
            </a:r>
            <a:endParaRPr kumimoji="0" lang="en-US" altLang="en-US" sz="800" b="1" i="0" u="none" strike="noStrike" cap="none" normalizeH="0" baseline="0" dirty="0">
              <a:ln>
                <a:noFill/>
              </a:ln>
              <a:solidFill>
                <a:srgbClr val="009900"/>
              </a:solidFill>
              <a:effectLst/>
              <a:latin typeface="+mn-lt"/>
            </a:endParaRPr>
          </a:p>
        </p:txBody>
      </p:sp>
      <p:sp>
        <p:nvSpPr>
          <p:cNvPr id="71" name="48">
            <a:extLst>
              <a:ext uri="{FF2B5EF4-FFF2-40B4-BE49-F238E27FC236}">
                <a16:creationId xmlns:a16="http://schemas.microsoft.com/office/drawing/2014/main" id="{78A94B6A-1271-F38B-B5CF-E40BF12DFDBA}"/>
              </a:ext>
            </a:extLst>
          </p:cNvPr>
          <p:cNvSpPr>
            <a:spLocks noChangeArrowheads="1"/>
          </p:cNvSpPr>
          <p:nvPr/>
        </p:nvSpPr>
        <p:spPr bwMode="auto">
          <a:xfrm>
            <a:off x="6937959" y="3466971"/>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DTESTNAME17</a:t>
            </a:r>
            <a:endParaRPr kumimoji="0" lang="en-US" altLang="en-US" sz="800" b="1" i="0" u="none" strike="noStrike" cap="none" normalizeH="0" baseline="0" dirty="0">
              <a:ln>
                <a:noFill/>
              </a:ln>
              <a:solidFill>
                <a:srgbClr val="009900"/>
              </a:solidFill>
              <a:effectLst/>
              <a:latin typeface="+mn-lt"/>
            </a:endParaRPr>
          </a:p>
        </p:txBody>
      </p:sp>
      <p:sp>
        <p:nvSpPr>
          <p:cNvPr id="72" name="47">
            <a:extLst>
              <a:ext uri="{FF2B5EF4-FFF2-40B4-BE49-F238E27FC236}">
                <a16:creationId xmlns:a16="http://schemas.microsoft.com/office/drawing/2014/main" id="{8BA2DAB5-6B2A-8E7D-C69A-7B4FAA41AAFF}"/>
              </a:ext>
            </a:extLst>
          </p:cNvPr>
          <p:cNvSpPr>
            <a:spLocks noChangeArrowheads="1"/>
          </p:cNvSpPr>
          <p:nvPr/>
        </p:nvSpPr>
        <p:spPr bwMode="auto">
          <a:xfrm>
            <a:off x="6937959" y="3289253"/>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DTESTNAME16</a:t>
            </a:r>
            <a:endParaRPr kumimoji="0" lang="en-US" altLang="en-US" sz="800" b="1" i="0" u="none" strike="noStrike" cap="none" normalizeH="0" baseline="0" dirty="0">
              <a:ln>
                <a:noFill/>
              </a:ln>
              <a:solidFill>
                <a:srgbClr val="009900"/>
              </a:solidFill>
              <a:effectLst/>
              <a:latin typeface="+mn-lt"/>
            </a:endParaRPr>
          </a:p>
        </p:txBody>
      </p:sp>
      <p:sp>
        <p:nvSpPr>
          <p:cNvPr id="73" name="46">
            <a:extLst>
              <a:ext uri="{FF2B5EF4-FFF2-40B4-BE49-F238E27FC236}">
                <a16:creationId xmlns:a16="http://schemas.microsoft.com/office/drawing/2014/main" id="{CDB1A257-6B83-FAD7-62D1-3CA8948E10E4}"/>
              </a:ext>
            </a:extLst>
          </p:cNvPr>
          <p:cNvSpPr>
            <a:spLocks noChangeArrowheads="1"/>
          </p:cNvSpPr>
          <p:nvPr/>
        </p:nvSpPr>
        <p:spPr bwMode="auto">
          <a:xfrm>
            <a:off x="6937959" y="3111534"/>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DTESTNAME15</a:t>
            </a:r>
            <a:endParaRPr kumimoji="0" lang="en-US" altLang="en-US" sz="800" b="1" i="0" u="none" strike="noStrike" cap="none" normalizeH="0" baseline="0" dirty="0">
              <a:ln>
                <a:noFill/>
              </a:ln>
              <a:solidFill>
                <a:srgbClr val="009900"/>
              </a:solidFill>
              <a:effectLst/>
              <a:latin typeface="+mn-lt"/>
            </a:endParaRPr>
          </a:p>
        </p:txBody>
      </p:sp>
      <p:sp>
        <p:nvSpPr>
          <p:cNvPr id="74" name="45">
            <a:extLst>
              <a:ext uri="{FF2B5EF4-FFF2-40B4-BE49-F238E27FC236}">
                <a16:creationId xmlns:a16="http://schemas.microsoft.com/office/drawing/2014/main" id="{E61CF267-DDB2-C09E-8A54-64476D4A0002}"/>
              </a:ext>
            </a:extLst>
          </p:cNvPr>
          <p:cNvSpPr>
            <a:spLocks noChangeArrowheads="1"/>
          </p:cNvSpPr>
          <p:nvPr/>
        </p:nvSpPr>
        <p:spPr bwMode="auto">
          <a:xfrm>
            <a:off x="6937959" y="2933815"/>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DTESTNAME14</a:t>
            </a:r>
            <a:endParaRPr kumimoji="0" lang="en-US" altLang="en-US" sz="800" b="1" i="0" u="none" strike="noStrike" cap="none" normalizeH="0" baseline="0" dirty="0">
              <a:ln>
                <a:noFill/>
              </a:ln>
              <a:solidFill>
                <a:srgbClr val="009900"/>
              </a:solidFill>
              <a:effectLst/>
              <a:latin typeface="+mn-lt"/>
            </a:endParaRPr>
          </a:p>
        </p:txBody>
      </p:sp>
      <p:sp>
        <p:nvSpPr>
          <p:cNvPr id="75" name="44">
            <a:extLst>
              <a:ext uri="{FF2B5EF4-FFF2-40B4-BE49-F238E27FC236}">
                <a16:creationId xmlns:a16="http://schemas.microsoft.com/office/drawing/2014/main" id="{2F442A03-8467-522C-8B28-F8F85D5377EF}"/>
              </a:ext>
            </a:extLst>
          </p:cNvPr>
          <p:cNvSpPr>
            <a:spLocks noChangeArrowheads="1"/>
          </p:cNvSpPr>
          <p:nvPr/>
        </p:nvSpPr>
        <p:spPr bwMode="auto">
          <a:xfrm>
            <a:off x="6937959" y="2756096"/>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DTESTNAME13</a:t>
            </a:r>
            <a:endParaRPr kumimoji="0" lang="en-US" altLang="en-US" sz="800" b="1" i="0" u="none" strike="noStrike" cap="none" normalizeH="0" baseline="0" dirty="0">
              <a:ln>
                <a:noFill/>
              </a:ln>
              <a:solidFill>
                <a:srgbClr val="009900"/>
              </a:solidFill>
              <a:effectLst/>
              <a:latin typeface="+mn-lt"/>
            </a:endParaRPr>
          </a:p>
        </p:txBody>
      </p:sp>
      <p:sp>
        <p:nvSpPr>
          <p:cNvPr id="76" name="43">
            <a:extLst>
              <a:ext uri="{FF2B5EF4-FFF2-40B4-BE49-F238E27FC236}">
                <a16:creationId xmlns:a16="http://schemas.microsoft.com/office/drawing/2014/main" id="{88634CBB-39B2-D7BA-8AA2-F6B5925931DC}"/>
              </a:ext>
            </a:extLst>
          </p:cNvPr>
          <p:cNvSpPr>
            <a:spLocks noChangeArrowheads="1"/>
          </p:cNvSpPr>
          <p:nvPr/>
        </p:nvSpPr>
        <p:spPr bwMode="auto">
          <a:xfrm>
            <a:off x="6937959" y="2578376"/>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DTESTNAME12</a:t>
            </a:r>
            <a:endParaRPr kumimoji="0" lang="en-US" altLang="en-US" sz="800" b="1" i="0" u="none" strike="noStrike" cap="none" normalizeH="0" baseline="0" dirty="0">
              <a:ln>
                <a:noFill/>
              </a:ln>
              <a:solidFill>
                <a:srgbClr val="009900"/>
              </a:solidFill>
              <a:effectLst/>
              <a:latin typeface="+mn-lt"/>
            </a:endParaRPr>
          </a:p>
        </p:txBody>
      </p:sp>
      <p:sp>
        <p:nvSpPr>
          <p:cNvPr id="77" name="42">
            <a:extLst>
              <a:ext uri="{FF2B5EF4-FFF2-40B4-BE49-F238E27FC236}">
                <a16:creationId xmlns:a16="http://schemas.microsoft.com/office/drawing/2014/main" id="{5E27A69F-2DE7-6DCE-CEEB-BF111F34CC92}"/>
              </a:ext>
            </a:extLst>
          </p:cNvPr>
          <p:cNvSpPr>
            <a:spLocks noChangeArrowheads="1"/>
          </p:cNvSpPr>
          <p:nvPr/>
        </p:nvSpPr>
        <p:spPr bwMode="auto">
          <a:xfrm>
            <a:off x="6937959" y="2400658"/>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DTESTNAME11</a:t>
            </a:r>
            <a:endParaRPr kumimoji="0" lang="en-US" altLang="en-US" sz="800" b="1" i="0" u="none" strike="noStrike" cap="none" normalizeH="0" baseline="0" dirty="0">
              <a:ln>
                <a:noFill/>
              </a:ln>
              <a:solidFill>
                <a:srgbClr val="009900"/>
              </a:solidFill>
              <a:effectLst/>
              <a:latin typeface="+mn-lt"/>
            </a:endParaRPr>
          </a:p>
        </p:txBody>
      </p:sp>
      <p:sp>
        <p:nvSpPr>
          <p:cNvPr id="78" name="41">
            <a:extLst>
              <a:ext uri="{FF2B5EF4-FFF2-40B4-BE49-F238E27FC236}">
                <a16:creationId xmlns:a16="http://schemas.microsoft.com/office/drawing/2014/main" id="{F922335D-3F60-EA80-83FC-F6722FE31927}"/>
              </a:ext>
            </a:extLst>
          </p:cNvPr>
          <p:cNvSpPr>
            <a:spLocks noChangeArrowheads="1"/>
          </p:cNvSpPr>
          <p:nvPr/>
        </p:nvSpPr>
        <p:spPr bwMode="auto">
          <a:xfrm>
            <a:off x="6937959" y="2222939"/>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DTESTNAME10</a:t>
            </a:r>
            <a:endParaRPr kumimoji="0" lang="en-US" altLang="en-US" sz="800" b="1" i="0" u="none" strike="noStrike" cap="none" normalizeH="0" baseline="0" dirty="0">
              <a:ln>
                <a:noFill/>
              </a:ln>
              <a:solidFill>
                <a:srgbClr val="009900"/>
              </a:solidFill>
              <a:effectLst/>
              <a:latin typeface="+mn-lt"/>
            </a:endParaRPr>
          </a:p>
        </p:txBody>
      </p:sp>
      <p:sp>
        <p:nvSpPr>
          <p:cNvPr id="79" name="40">
            <a:extLst>
              <a:ext uri="{FF2B5EF4-FFF2-40B4-BE49-F238E27FC236}">
                <a16:creationId xmlns:a16="http://schemas.microsoft.com/office/drawing/2014/main" id="{20377A78-8B3A-1E4A-E7C1-C02E27046AF1}"/>
              </a:ext>
            </a:extLst>
          </p:cNvPr>
          <p:cNvSpPr>
            <a:spLocks noChangeArrowheads="1"/>
          </p:cNvSpPr>
          <p:nvPr/>
        </p:nvSpPr>
        <p:spPr bwMode="auto">
          <a:xfrm>
            <a:off x="6937959" y="2045219"/>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DTESTNAME09</a:t>
            </a:r>
            <a:endParaRPr kumimoji="0" lang="en-US" altLang="en-US" sz="800" b="1" i="0" u="none" strike="noStrike" cap="none" normalizeH="0" baseline="0" dirty="0">
              <a:ln>
                <a:noFill/>
              </a:ln>
              <a:solidFill>
                <a:srgbClr val="009900"/>
              </a:solidFill>
              <a:effectLst/>
              <a:latin typeface="+mn-lt"/>
            </a:endParaRPr>
          </a:p>
        </p:txBody>
      </p:sp>
      <p:sp>
        <p:nvSpPr>
          <p:cNvPr id="80" name="39">
            <a:extLst>
              <a:ext uri="{FF2B5EF4-FFF2-40B4-BE49-F238E27FC236}">
                <a16:creationId xmlns:a16="http://schemas.microsoft.com/office/drawing/2014/main" id="{598C9B1B-5F97-5D61-A92C-959DE79BF969}"/>
              </a:ext>
            </a:extLst>
          </p:cNvPr>
          <p:cNvSpPr>
            <a:spLocks noChangeArrowheads="1"/>
          </p:cNvSpPr>
          <p:nvPr/>
        </p:nvSpPr>
        <p:spPr bwMode="auto">
          <a:xfrm>
            <a:off x="6937959" y="1867501"/>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DTESTNAME08</a:t>
            </a:r>
            <a:endParaRPr kumimoji="0" lang="en-US" altLang="en-US" sz="800" b="1" i="0" u="none" strike="noStrike" cap="none" normalizeH="0" baseline="0" dirty="0">
              <a:ln>
                <a:noFill/>
              </a:ln>
              <a:solidFill>
                <a:srgbClr val="009900"/>
              </a:solidFill>
              <a:effectLst/>
              <a:latin typeface="+mn-lt"/>
            </a:endParaRPr>
          </a:p>
        </p:txBody>
      </p:sp>
      <p:sp>
        <p:nvSpPr>
          <p:cNvPr id="81" name="38">
            <a:extLst>
              <a:ext uri="{FF2B5EF4-FFF2-40B4-BE49-F238E27FC236}">
                <a16:creationId xmlns:a16="http://schemas.microsoft.com/office/drawing/2014/main" id="{46D85C75-51C8-FC93-99FB-69BB7FC7ADF7}"/>
              </a:ext>
            </a:extLst>
          </p:cNvPr>
          <p:cNvSpPr>
            <a:spLocks noChangeArrowheads="1"/>
          </p:cNvSpPr>
          <p:nvPr/>
        </p:nvSpPr>
        <p:spPr bwMode="auto">
          <a:xfrm>
            <a:off x="6937959" y="1689781"/>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DTESTNAME07</a:t>
            </a:r>
            <a:endParaRPr kumimoji="0" lang="en-US" altLang="en-US" sz="800" b="1" i="0" u="none" strike="noStrike" cap="none" normalizeH="0" baseline="0" dirty="0">
              <a:ln>
                <a:noFill/>
              </a:ln>
              <a:solidFill>
                <a:srgbClr val="009900"/>
              </a:solidFill>
              <a:effectLst/>
              <a:latin typeface="+mn-lt"/>
            </a:endParaRPr>
          </a:p>
        </p:txBody>
      </p:sp>
      <p:sp>
        <p:nvSpPr>
          <p:cNvPr id="82" name="37">
            <a:extLst>
              <a:ext uri="{FF2B5EF4-FFF2-40B4-BE49-F238E27FC236}">
                <a16:creationId xmlns:a16="http://schemas.microsoft.com/office/drawing/2014/main" id="{4B1B1EEC-C9D0-C051-80F4-46347A5E87A9}"/>
              </a:ext>
            </a:extLst>
          </p:cNvPr>
          <p:cNvSpPr>
            <a:spLocks noChangeArrowheads="1"/>
          </p:cNvSpPr>
          <p:nvPr/>
        </p:nvSpPr>
        <p:spPr bwMode="auto">
          <a:xfrm>
            <a:off x="6937959" y="1512062"/>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DTESTNAME06</a:t>
            </a:r>
            <a:endParaRPr kumimoji="0" lang="en-US" altLang="en-US" sz="800" b="1" i="0" u="none" strike="noStrike" cap="none" normalizeH="0" baseline="0" dirty="0">
              <a:ln>
                <a:noFill/>
              </a:ln>
              <a:solidFill>
                <a:srgbClr val="009900"/>
              </a:solidFill>
              <a:effectLst/>
              <a:latin typeface="+mn-lt"/>
            </a:endParaRPr>
          </a:p>
        </p:txBody>
      </p:sp>
      <p:sp>
        <p:nvSpPr>
          <p:cNvPr id="83" name="36">
            <a:extLst>
              <a:ext uri="{FF2B5EF4-FFF2-40B4-BE49-F238E27FC236}">
                <a16:creationId xmlns:a16="http://schemas.microsoft.com/office/drawing/2014/main" id="{0F70144A-96FE-E8B1-D3CA-DA2468BC2FDA}"/>
              </a:ext>
            </a:extLst>
          </p:cNvPr>
          <p:cNvSpPr>
            <a:spLocks noChangeArrowheads="1"/>
          </p:cNvSpPr>
          <p:nvPr/>
        </p:nvSpPr>
        <p:spPr bwMode="auto">
          <a:xfrm>
            <a:off x="6937959" y="1334344"/>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DTESTNAME05</a:t>
            </a:r>
            <a:endParaRPr kumimoji="0" lang="en-US" altLang="en-US" sz="800" b="1" i="0" u="none" strike="noStrike" cap="none" normalizeH="0" baseline="0" dirty="0">
              <a:ln>
                <a:noFill/>
              </a:ln>
              <a:solidFill>
                <a:srgbClr val="009900"/>
              </a:solidFill>
              <a:effectLst/>
              <a:latin typeface="+mn-lt"/>
            </a:endParaRPr>
          </a:p>
        </p:txBody>
      </p:sp>
      <p:sp>
        <p:nvSpPr>
          <p:cNvPr id="84" name="35">
            <a:extLst>
              <a:ext uri="{FF2B5EF4-FFF2-40B4-BE49-F238E27FC236}">
                <a16:creationId xmlns:a16="http://schemas.microsoft.com/office/drawing/2014/main" id="{D325D8AC-DF17-BF75-2D1D-102D6AF922FC}"/>
              </a:ext>
            </a:extLst>
          </p:cNvPr>
          <p:cNvSpPr>
            <a:spLocks noChangeArrowheads="1"/>
          </p:cNvSpPr>
          <p:nvPr/>
        </p:nvSpPr>
        <p:spPr bwMode="auto">
          <a:xfrm>
            <a:off x="6937959" y="1156624"/>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DTESTNAME04</a:t>
            </a:r>
            <a:endParaRPr kumimoji="0" lang="en-US" altLang="en-US" sz="800" b="1" i="0" u="none" strike="noStrike" cap="none" normalizeH="0" baseline="0" dirty="0">
              <a:ln>
                <a:noFill/>
              </a:ln>
              <a:solidFill>
                <a:srgbClr val="009900"/>
              </a:solidFill>
              <a:effectLst/>
              <a:latin typeface="+mn-lt"/>
            </a:endParaRPr>
          </a:p>
        </p:txBody>
      </p:sp>
      <p:sp>
        <p:nvSpPr>
          <p:cNvPr id="85" name="34">
            <a:extLst>
              <a:ext uri="{FF2B5EF4-FFF2-40B4-BE49-F238E27FC236}">
                <a16:creationId xmlns:a16="http://schemas.microsoft.com/office/drawing/2014/main" id="{02B5C221-D620-A526-51FE-857FD85F4D8F}"/>
              </a:ext>
            </a:extLst>
          </p:cNvPr>
          <p:cNvSpPr>
            <a:spLocks noChangeArrowheads="1"/>
          </p:cNvSpPr>
          <p:nvPr/>
        </p:nvSpPr>
        <p:spPr bwMode="auto">
          <a:xfrm>
            <a:off x="6937959" y="978905"/>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DTESTNAME03</a:t>
            </a:r>
            <a:endParaRPr kumimoji="0" lang="en-US" altLang="en-US" sz="800" b="1" i="0" u="none" strike="noStrike" cap="none" normalizeH="0" baseline="0" dirty="0">
              <a:ln>
                <a:noFill/>
              </a:ln>
              <a:solidFill>
                <a:srgbClr val="009900"/>
              </a:solidFill>
              <a:effectLst/>
              <a:latin typeface="+mn-lt"/>
            </a:endParaRPr>
          </a:p>
        </p:txBody>
      </p:sp>
      <p:sp>
        <p:nvSpPr>
          <p:cNvPr id="86" name="33">
            <a:extLst>
              <a:ext uri="{FF2B5EF4-FFF2-40B4-BE49-F238E27FC236}">
                <a16:creationId xmlns:a16="http://schemas.microsoft.com/office/drawing/2014/main" id="{7B2D7E27-97D9-047A-1AAD-42F6614E0892}"/>
              </a:ext>
            </a:extLst>
          </p:cNvPr>
          <p:cNvSpPr>
            <a:spLocks noChangeArrowheads="1"/>
          </p:cNvSpPr>
          <p:nvPr/>
        </p:nvSpPr>
        <p:spPr bwMode="auto">
          <a:xfrm>
            <a:off x="6937959" y="801186"/>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DTESTNAME02</a:t>
            </a:r>
            <a:endParaRPr kumimoji="0" lang="en-US" altLang="en-US" sz="800" b="1" i="0" u="none" strike="noStrike" cap="none" normalizeH="0" baseline="0" dirty="0">
              <a:ln>
                <a:noFill/>
              </a:ln>
              <a:solidFill>
                <a:srgbClr val="009900"/>
              </a:solidFill>
              <a:effectLst/>
              <a:latin typeface="+mn-lt"/>
            </a:endParaRPr>
          </a:p>
        </p:txBody>
      </p:sp>
      <p:sp>
        <p:nvSpPr>
          <p:cNvPr id="87" name="32">
            <a:extLst>
              <a:ext uri="{FF2B5EF4-FFF2-40B4-BE49-F238E27FC236}">
                <a16:creationId xmlns:a16="http://schemas.microsoft.com/office/drawing/2014/main" id="{5767F4CE-8A98-1702-74EF-00D9465A0B0B}"/>
              </a:ext>
            </a:extLst>
          </p:cNvPr>
          <p:cNvSpPr>
            <a:spLocks noChangeArrowheads="1"/>
          </p:cNvSpPr>
          <p:nvPr/>
        </p:nvSpPr>
        <p:spPr bwMode="auto">
          <a:xfrm>
            <a:off x="6937959" y="623467"/>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DTESTNAME01</a:t>
            </a:r>
            <a:endParaRPr kumimoji="0" lang="en-US" altLang="en-US" sz="800" b="1" i="0" u="none" strike="noStrike" cap="none" normalizeH="0" baseline="0" dirty="0">
              <a:ln>
                <a:noFill/>
              </a:ln>
              <a:solidFill>
                <a:srgbClr val="009900"/>
              </a:solidFill>
              <a:effectLst/>
              <a:latin typeface="+mn-lt"/>
            </a:endParaRPr>
          </a:p>
        </p:txBody>
      </p:sp>
      <p:sp>
        <p:nvSpPr>
          <p:cNvPr id="88" name="31">
            <a:extLst>
              <a:ext uri="{FF2B5EF4-FFF2-40B4-BE49-F238E27FC236}">
                <a16:creationId xmlns:a16="http://schemas.microsoft.com/office/drawing/2014/main" id="{80005A29-01D9-6ECD-D2A4-B8ECF7AAD990}"/>
              </a:ext>
            </a:extLst>
          </p:cNvPr>
          <p:cNvSpPr>
            <a:spLocks noChangeArrowheads="1"/>
          </p:cNvSpPr>
          <p:nvPr/>
        </p:nvSpPr>
        <p:spPr bwMode="auto">
          <a:xfrm>
            <a:off x="6933056" y="455565"/>
            <a:ext cx="73417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DTESTNAME00</a:t>
            </a:r>
            <a:endParaRPr kumimoji="0" lang="en-US" altLang="en-US" sz="800" b="1" i="0" u="none" strike="noStrike" cap="none" normalizeH="0" baseline="0" dirty="0">
              <a:ln>
                <a:noFill/>
              </a:ln>
              <a:solidFill>
                <a:srgbClr val="009900"/>
              </a:solidFill>
              <a:effectLst/>
              <a:latin typeface="+mn-lt"/>
            </a:endParaRPr>
          </a:p>
        </p:txBody>
      </p:sp>
      <p:sp>
        <p:nvSpPr>
          <p:cNvPr id="21" name="Title 2">
            <a:extLst>
              <a:ext uri="{FF2B5EF4-FFF2-40B4-BE49-F238E27FC236}">
                <a16:creationId xmlns:a16="http://schemas.microsoft.com/office/drawing/2014/main" id="{004FCA33-9BBB-05F6-4ED8-9A008E99312B}"/>
              </a:ext>
            </a:extLst>
          </p:cNvPr>
          <p:cNvSpPr>
            <a:spLocks noGrp="1"/>
          </p:cNvSpPr>
          <p:nvPr>
            <p:ph type="title"/>
          </p:nvPr>
        </p:nvSpPr>
        <p:spPr>
          <a:xfrm>
            <a:off x="184289" y="0"/>
            <a:ext cx="1207632" cy="441916"/>
          </a:xfrm>
        </p:spPr>
        <p:txBody>
          <a:bodyPr/>
          <a:lstStyle/>
          <a:p>
            <a:r>
              <a:rPr lang="en-US" sz="2000" dirty="0" err="1"/>
              <a:t>Brandex</a:t>
            </a:r>
            <a:r>
              <a:rPr lang="en-US" sz="2000" baseline="30000" dirty="0"/>
              <a:t>®</a:t>
            </a:r>
            <a:endParaRPr lang="en-US" dirty="0"/>
          </a:p>
        </p:txBody>
      </p:sp>
      <p:sp>
        <p:nvSpPr>
          <p:cNvPr id="25" name="Title 2">
            <a:extLst>
              <a:ext uri="{FF2B5EF4-FFF2-40B4-BE49-F238E27FC236}">
                <a16:creationId xmlns:a16="http://schemas.microsoft.com/office/drawing/2014/main" id="{E6933D2A-43B0-F886-BB92-5A1D330C8882}"/>
              </a:ext>
            </a:extLst>
          </p:cNvPr>
          <p:cNvSpPr txBox="1">
            <a:spLocks/>
          </p:cNvSpPr>
          <p:nvPr/>
        </p:nvSpPr>
        <p:spPr>
          <a:xfrm>
            <a:off x="1391921" y="10160"/>
            <a:ext cx="10800079"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t>Marketing Summary (&lt;&lt;Breakdown&gt;&gt;)</a:t>
            </a:r>
          </a:p>
        </p:txBody>
      </p:sp>
    </p:spTree>
    <p:extLst>
      <p:ext uri="{BB962C8B-B14F-4D97-AF65-F5344CB8AC3E}">
        <p14:creationId xmlns:p14="http://schemas.microsoft.com/office/powerpoint/2010/main" val="821853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2">
            <a:extLst>
              <a:ext uri="{FF2B5EF4-FFF2-40B4-BE49-F238E27FC236}">
                <a16:creationId xmlns:a16="http://schemas.microsoft.com/office/drawing/2014/main" id="{D0232C1F-519F-8FFA-1AD5-AC5DDD65B42B}"/>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ontserrat" panose="00000500000000000000" pitchFamily="2" charset="0"/>
                <a:ea typeface="MS Mincho" panose="02020609040205080304" pitchFamily="49" charset="-128"/>
                <a:cs typeface="Times New Roman" panose="02020603050405020304" pitchFamily="18" charset="0"/>
              </a:rPr>
              <a:t>Fit to Concept (1 - 7) | Memorability (%) | Personal Preferences (1 - 7) | Attribute Evaluations (1 - 7)</a:t>
            </a:r>
            <a:endParaRPr lang="en-US" altLang="en-US" sz="1400" dirty="0">
              <a:latin typeface="Montserrat" panose="00000500000000000000" pitchFamily="2" charset="0"/>
            </a:endParaRPr>
          </a:p>
        </p:txBody>
      </p:sp>
      <p:sp>
        <p:nvSpPr>
          <p:cNvPr id="9" name="Title 2">
            <a:extLst>
              <a:ext uri="{FF2B5EF4-FFF2-40B4-BE49-F238E27FC236}">
                <a16:creationId xmlns:a16="http://schemas.microsoft.com/office/drawing/2014/main" id="{93787968-1890-6E18-C56A-F938FD91E6B7}"/>
              </a:ext>
            </a:extLst>
          </p:cNvPr>
          <p:cNvSpPr>
            <a:spLocks noGrp="1"/>
          </p:cNvSpPr>
          <p:nvPr>
            <p:ph type="title"/>
          </p:nvPr>
        </p:nvSpPr>
        <p:spPr>
          <a:xfrm>
            <a:off x="184289" y="0"/>
            <a:ext cx="1207632" cy="441916"/>
          </a:xfrm>
        </p:spPr>
        <p:txBody>
          <a:bodyPr/>
          <a:lstStyle/>
          <a:p>
            <a:r>
              <a:rPr lang="en-US" sz="2000" dirty="0" err="1"/>
              <a:t>Brandex</a:t>
            </a:r>
            <a:r>
              <a:rPr lang="en-US" sz="2000" baseline="30000" dirty="0"/>
              <a:t>®</a:t>
            </a:r>
            <a:endParaRPr lang="en-US" dirty="0"/>
          </a:p>
        </p:txBody>
      </p:sp>
      <p:sp>
        <p:nvSpPr>
          <p:cNvPr id="10" name="Title 2">
            <a:extLst>
              <a:ext uri="{FF2B5EF4-FFF2-40B4-BE49-F238E27FC236}">
                <a16:creationId xmlns:a16="http://schemas.microsoft.com/office/drawing/2014/main" id="{CBD3BB71-B44D-15D7-303E-5374BA6DC3AE}"/>
              </a:ext>
            </a:extLst>
          </p:cNvPr>
          <p:cNvSpPr txBox="1">
            <a:spLocks/>
          </p:cNvSpPr>
          <p:nvPr/>
        </p:nvSpPr>
        <p:spPr>
          <a:xfrm>
            <a:off x="1391921" y="10160"/>
            <a:ext cx="10800079"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t>Marketing Summary - Strategic/Marketing (&lt;&lt;Breakdown&gt;&gt;)</a:t>
            </a:r>
          </a:p>
        </p:txBody>
      </p:sp>
      <p:graphicFrame>
        <p:nvGraphicFramePr>
          <p:cNvPr id="2" name="Table 1">
            <a:extLst>
              <a:ext uri="{FF2B5EF4-FFF2-40B4-BE49-F238E27FC236}">
                <a16:creationId xmlns:a16="http://schemas.microsoft.com/office/drawing/2014/main" id="{4E4181BD-C5AE-1D85-31BB-998ACFF3A0CA}"/>
              </a:ext>
            </a:extLst>
          </p:cNvPr>
          <p:cNvGraphicFramePr>
            <a:graphicFrameLocks noGrp="1"/>
          </p:cNvGraphicFramePr>
          <p:nvPr>
            <p:extLst>
              <p:ext uri="{D42A27DB-BD31-4B8C-83A1-F6EECF244321}">
                <p14:modId xmlns:p14="http://schemas.microsoft.com/office/powerpoint/2010/main" val="2369264090"/>
              </p:ext>
            </p:extLst>
          </p:nvPr>
        </p:nvGraphicFramePr>
        <p:xfrm>
          <a:off x="488731" y="757966"/>
          <a:ext cx="11225046" cy="6232384"/>
        </p:xfrm>
        <a:graphic>
          <a:graphicData uri="http://schemas.openxmlformats.org/drawingml/2006/table">
            <a:tbl>
              <a:tblPr/>
              <a:tblGrid>
                <a:gridCol w="2254469">
                  <a:extLst>
                    <a:ext uri="{9D8B030D-6E8A-4147-A177-3AD203B41FA5}">
                      <a16:colId xmlns:a16="http://schemas.microsoft.com/office/drawing/2014/main" val="1195084840"/>
                    </a:ext>
                  </a:extLst>
                </a:gridCol>
                <a:gridCol w="804221">
                  <a:extLst>
                    <a:ext uri="{9D8B030D-6E8A-4147-A177-3AD203B41FA5}">
                      <a16:colId xmlns:a16="http://schemas.microsoft.com/office/drawing/2014/main" val="3631405147"/>
                    </a:ext>
                  </a:extLst>
                </a:gridCol>
                <a:gridCol w="1054009">
                  <a:extLst>
                    <a:ext uri="{9D8B030D-6E8A-4147-A177-3AD203B41FA5}">
                      <a16:colId xmlns:a16="http://schemas.microsoft.com/office/drawing/2014/main" val="1264934010"/>
                    </a:ext>
                  </a:extLst>
                </a:gridCol>
                <a:gridCol w="1145535">
                  <a:extLst>
                    <a:ext uri="{9D8B030D-6E8A-4147-A177-3AD203B41FA5}">
                      <a16:colId xmlns:a16="http://schemas.microsoft.com/office/drawing/2014/main" val="413152"/>
                    </a:ext>
                  </a:extLst>
                </a:gridCol>
                <a:gridCol w="1054009">
                  <a:extLst>
                    <a:ext uri="{9D8B030D-6E8A-4147-A177-3AD203B41FA5}">
                      <a16:colId xmlns:a16="http://schemas.microsoft.com/office/drawing/2014/main" val="1108978784"/>
                    </a:ext>
                  </a:extLst>
                </a:gridCol>
                <a:gridCol w="1054009">
                  <a:extLst>
                    <a:ext uri="{9D8B030D-6E8A-4147-A177-3AD203B41FA5}">
                      <a16:colId xmlns:a16="http://schemas.microsoft.com/office/drawing/2014/main" val="1413019049"/>
                    </a:ext>
                  </a:extLst>
                </a:gridCol>
                <a:gridCol w="1054009">
                  <a:extLst>
                    <a:ext uri="{9D8B030D-6E8A-4147-A177-3AD203B41FA5}">
                      <a16:colId xmlns:a16="http://schemas.microsoft.com/office/drawing/2014/main" val="2856461193"/>
                    </a:ext>
                  </a:extLst>
                </a:gridCol>
                <a:gridCol w="1054009">
                  <a:extLst>
                    <a:ext uri="{9D8B030D-6E8A-4147-A177-3AD203B41FA5}">
                      <a16:colId xmlns:a16="http://schemas.microsoft.com/office/drawing/2014/main" val="74087948"/>
                    </a:ext>
                  </a:extLst>
                </a:gridCol>
                <a:gridCol w="1054009">
                  <a:extLst>
                    <a:ext uri="{9D8B030D-6E8A-4147-A177-3AD203B41FA5}">
                      <a16:colId xmlns:a16="http://schemas.microsoft.com/office/drawing/2014/main" val="3141288975"/>
                    </a:ext>
                  </a:extLst>
                </a:gridCol>
                <a:gridCol w="696767">
                  <a:extLst>
                    <a:ext uri="{9D8B030D-6E8A-4147-A177-3AD203B41FA5}">
                      <a16:colId xmlns:a16="http://schemas.microsoft.com/office/drawing/2014/main" val="2529896232"/>
                    </a:ext>
                  </a:extLst>
                </a:gridCol>
              </a:tblGrid>
              <a:tr h="374823">
                <a:tc>
                  <a:txBody>
                    <a:bodyPr/>
                    <a:lstStyle/>
                    <a:p>
                      <a:pPr algn="ctr" rtl="0" fontAlgn="b"/>
                      <a:r>
                        <a:rPr lang="en-US" sz="1200" b="1" i="0" u="none" strike="noStrike" dirty="0">
                          <a:solidFill>
                            <a:srgbClr val="FFFFFF"/>
                          </a:solidFill>
                          <a:effectLst/>
                          <a:latin typeface="+mn-lt"/>
                        </a:rPr>
                        <a:t>Names</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Page01</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Page02</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Page03</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Page04</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Page05</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Page06</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Page07</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Page08</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Index</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82664539"/>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716076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0141802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808670045"/>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0960225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993562106"/>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62188341"/>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7859224"/>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52640612"/>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8314740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0544418"/>
                  </a:ext>
                </a:extLst>
              </a:tr>
              <a:tr h="125371">
                <a:tc>
                  <a:txBody>
                    <a:bodyPr/>
                    <a:lstStyle/>
                    <a:p>
                      <a:pPr algn="ctr" rtl="0" fontAlgn="ctr"/>
                      <a:r>
                        <a:rPr lang="en-US" sz="1200" b="1" i="0" u="none" strike="noStrike" dirty="0">
                          <a:solidFill>
                            <a:schemeClr val="bg1"/>
                          </a:solidFill>
                          <a:effectLst/>
                          <a:latin typeface="+mn-lt"/>
                        </a:rPr>
                        <a:t>BI Refreshed Hist. Mean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4.04</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19.2%</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4.05</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1514169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2">
            <a:extLst>
              <a:ext uri="{FF2B5EF4-FFF2-40B4-BE49-F238E27FC236}">
                <a16:creationId xmlns:a16="http://schemas.microsoft.com/office/drawing/2014/main" id="{D0232C1F-519F-8FFA-1AD5-AC5DDD65B42B}"/>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ontserrat" panose="00000500000000000000" pitchFamily="2" charset="0"/>
                <a:ea typeface="MS Mincho" panose="02020609040205080304" pitchFamily="49" charset="-128"/>
                <a:cs typeface="Times New Roman" panose="02020603050405020304" pitchFamily="18" charset="0"/>
              </a:rPr>
              <a:t>Fit to Concept (1 - 7) | Memorability (%) | Personal Preferences (1 - 7) | Attribute Evaluations (1 - 7)</a:t>
            </a:r>
            <a:endParaRPr lang="en-US" altLang="en-US" sz="1400" dirty="0">
              <a:latin typeface="Montserrat" panose="00000500000000000000" pitchFamily="2" charset="0"/>
            </a:endParaRPr>
          </a:p>
        </p:txBody>
      </p:sp>
      <p:sp>
        <p:nvSpPr>
          <p:cNvPr id="9" name="Title 2">
            <a:extLst>
              <a:ext uri="{FF2B5EF4-FFF2-40B4-BE49-F238E27FC236}">
                <a16:creationId xmlns:a16="http://schemas.microsoft.com/office/drawing/2014/main" id="{6A96D25D-813D-247D-7B38-29F4275C222C}"/>
              </a:ext>
            </a:extLst>
          </p:cNvPr>
          <p:cNvSpPr>
            <a:spLocks noGrp="1"/>
          </p:cNvSpPr>
          <p:nvPr>
            <p:ph type="title"/>
          </p:nvPr>
        </p:nvSpPr>
        <p:spPr>
          <a:xfrm>
            <a:off x="184289" y="0"/>
            <a:ext cx="1207632" cy="441916"/>
          </a:xfrm>
        </p:spPr>
        <p:txBody>
          <a:bodyPr/>
          <a:lstStyle/>
          <a:p>
            <a:r>
              <a:rPr lang="en-US" sz="2000" dirty="0" err="1"/>
              <a:t>Brandex</a:t>
            </a:r>
            <a:r>
              <a:rPr lang="en-US" sz="2000" baseline="30000" dirty="0"/>
              <a:t>®</a:t>
            </a:r>
            <a:endParaRPr lang="en-US" dirty="0"/>
          </a:p>
        </p:txBody>
      </p:sp>
      <p:sp>
        <p:nvSpPr>
          <p:cNvPr id="10" name="Title 2">
            <a:extLst>
              <a:ext uri="{FF2B5EF4-FFF2-40B4-BE49-F238E27FC236}">
                <a16:creationId xmlns:a16="http://schemas.microsoft.com/office/drawing/2014/main" id="{A13BF925-FEE2-E33B-D230-EB29BB460B25}"/>
              </a:ext>
            </a:extLst>
          </p:cNvPr>
          <p:cNvSpPr txBox="1">
            <a:spLocks/>
          </p:cNvSpPr>
          <p:nvPr/>
        </p:nvSpPr>
        <p:spPr>
          <a:xfrm>
            <a:off x="1391921" y="10160"/>
            <a:ext cx="10800079"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t>Marketing Summary - Distinctiveness (&lt;&lt;Breakdown&gt;&gt;)</a:t>
            </a:r>
          </a:p>
        </p:txBody>
      </p:sp>
      <p:graphicFrame>
        <p:nvGraphicFramePr>
          <p:cNvPr id="2" name="Table 1">
            <a:extLst>
              <a:ext uri="{FF2B5EF4-FFF2-40B4-BE49-F238E27FC236}">
                <a16:creationId xmlns:a16="http://schemas.microsoft.com/office/drawing/2014/main" id="{9B792504-AE05-488A-E86A-F40BCFACE5A1}"/>
              </a:ext>
            </a:extLst>
          </p:cNvPr>
          <p:cNvGraphicFramePr>
            <a:graphicFrameLocks noGrp="1"/>
          </p:cNvGraphicFramePr>
          <p:nvPr>
            <p:extLst>
              <p:ext uri="{D42A27DB-BD31-4B8C-83A1-F6EECF244321}">
                <p14:modId xmlns:p14="http://schemas.microsoft.com/office/powerpoint/2010/main" val="2586200773"/>
              </p:ext>
            </p:extLst>
          </p:nvPr>
        </p:nvGraphicFramePr>
        <p:xfrm>
          <a:off x="488731" y="757966"/>
          <a:ext cx="11225046" cy="6232384"/>
        </p:xfrm>
        <a:graphic>
          <a:graphicData uri="http://schemas.openxmlformats.org/drawingml/2006/table">
            <a:tbl>
              <a:tblPr/>
              <a:tblGrid>
                <a:gridCol w="2254469">
                  <a:extLst>
                    <a:ext uri="{9D8B030D-6E8A-4147-A177-3AD203B41FA5}">
                      <a16:colId xmlns:a16="http://schemas.microsoft.com/office/drawing/2014/main" val="1195084840"/>
                    </a:ext>
                  </a:extLst>
                </a:gridCol>
                <a:gridCol w="804221">
                  <a:extLst>
                    <a:ext uri="{9D8B030D-6E8A-4147-A177-3AD203B41FA5}">
                      <a16:colId xmlns:a16="http://schemas.microsoft.com/office/drawing/2014/main" val="3631405147"/>
                    </a:ext>
                  </a:extLst>
                </a:gridCol>
                <a:gridCol w="1054009">
                  <a:extLst>
                    <a:ext uri="{9D8B030D-6E8A-4147-A177-3AD203B41FA5}">
                      <a16:colId xmlns:a16="http://schemas.microsoft.com/office/drawing/2014/main" val="1264934010"/>
                    </a:ext>
                  </a:extLst>
                </a:gridCol>
                <a:gridCol w="1145535">
                  <a:extLst>
                    <a:ext uri="{9D8B030D-6E8A-4147-A177-3AD203B41FA5}">
                      <a16:colId xmlns:a16="http://schemas.microsoft.com/office/drawing/2014/main" val="413152"/>
                    </a:ext>
                  </a:extLst>
                </a:gridCol>
                <a:gridCol w="1054009">
                  <a:extLst>
                    <a:ext uri="{9D8B030D-6E8A-4147-A177-3AD203B41FA5}">
                      <a16:colId xmlns:a16="http://schemas.microsoft.com/office/drawing/2014/main" val="1108978784"/>
                    </a:ext>
                  </a:extLst>
                </a:gridCol>
                <a:gridCol w="1054009">
                  <a:extLst>
                    <a:ext uri="{9D8B030D-6E8A-4147-A177-3AD203B41FA5}">
                      <a16:colId xmlns:a16="http://schemas.microsoft.com/office/drawing/2014/main" val="1413019049"/>
                    </a:ext>
                  </a:extLst>
                </a:gridCol>
                <a:gridCol w="1054009">
                  <a:extLst>
                    <a:ext uri="{9D8B030D-6E8A-4147-A177-3AD203B41FA5}">
                      <a16:colId xmlns:a16="http://schemas.microsoft.com/office/drawing/2014/main" val="2856461193"/>
                    </a:ext>
                  </a:extLst>
                </a:gridCol>
                <a:gridCol w="1054009">
                  <a:extLst>
                    <a:ext uri="{9D8B030D-6E8A-4147-A177-3AD203B41FA5}">
                      <a16:colId xmlns:a16="http://schemas.microsoft.com/office/drawing/2014/main" val="74087948"/>
                    </a:ext>
                  </a:extLst>
                </a:gridCol>
                <a:gridCol w="1054009">
                  <a:extLst>
                    <a:ext uri="{9D8B030D-6E8A-4147-A177-3AD203B41FA5}">
                      <a16:colId xmlns:a16="http://schemas.microsoft.com/office/drawing/2014/main" val="3141288975"/>
                    </a:ext>
                  </a:extLst>
                </a:gridCol>
                <a:gridCol w="696767">
                  <a:extLst>
                    <a:ext uri="{9D8B030D-6E8A-4147-A177-3AD203B41FA5}">
                      <a16:colId xmlns:a16="http://schemas.microsoft.com/office/drawing/2014/main" val="2529896232"/>
                    </a:ext>
                  </a:extLst>
                </a:gridCol>
              </a:tblGrid>
              <a:tr h="374823">
                <a:tc>
                  <a:txBody>
                    <a:bodyPr/>
                    <a:lstStyle/>
                    <a:p>
                      <a:pPr algn="ctr" rtl="0" fontAlgn="b"/>
                      <a:r>
                        <a:rPr lang="en-US" sz="1200" b="1" i="0" u="none" strike="noStrike" dirty="0">
                          <a:solidFill>
                            <a:srgbClr val="FFFFFF"/>
                          </a:solidFill>
                          <a:effectLst/>
                          <a:latin typeface="+mn-lt"/>
                        </a:rPr>
                        <a:t>Names</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Page01</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Page02</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Page03</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Page04</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Page05</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Page06</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Page07</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Page08</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200" b="1" i="0" u="none" strike="noStrike" dirty="0">
                          <a:solidFill>
                            <a:srgbClr val="FFFFFF"/>
                          </a:solidFill>
                          <a:effectLst/>
                          <a:latin typeface="+mn-lt"/>
                        </a:rPr>
                        <a:t>Index</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82664539"/>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716076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01418027"/>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808670045"/>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09602250"/>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993562106"/>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62188341"/>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7859224"/>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52640612"/>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83147402"/>
                  </a:ext>
                </a:extLst>
              </a:tr>
              <a:tr h="189032">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2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0544418"/>
                  </a:ext>
                </a:extLst>
              </a:tr>
              <a:tr h="125371">
                <a:tc>
                  <a:txBody>
                    <a:bodyPr/>
                    <a:lstStyle/>
                    <a:p>
                      <a:pPr algn="ctr" rtl="0" fontAlgn="ctr"/>
                      <a:r>
                        <a:rPr lang="en-US" sz="1200" b="1" i="0" u="none" strike="noStrike" dirty="0">
                          <a:solidFill>
                            <a:schemeClr val="bg1"/>
                          </a:solidFill>
                          <a:effectLst/>
                          <a:latin typeface="+mn-lt"/>
                        </a:rPr>
                        <a:t>BI Refreshed Hist. Mean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4.04</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19.2%</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dirty="0">
                          <a:solidFill>
                            <a:srgbClr val="FFFFFF"/>
                          </a:solidFill>
                          <a:effectLst/>
                          <a:latin typeface="+mn-lt"/>
                        </a:rPr>
                        <a:t>4.05</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endParaRPr lang="en-US" sz="1200" b="1" i="0" u="none" strike="noStrike" kern="1200" dirty="0">
                        <a:solidFill>
                          <a:srgbClr val="FFFFFF"/>
                        </a:solidFill>
                        <a:effectLst/>
                        <a:latin typeface="+mn-lt"/>
                        <a:ea typeface="+mn-ea"/>
                        <a:cs typeface="+mn-cs"/>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tc>
                  <a:txBody>
                    <a:bodyPr/>
                    <a:lstStyle/>
                    <a:p>
                      <a:pPr algn="ctr" rtl="0" fontAlgn="ctr"/>
                      <a:r>
                        <a:rPr lang="en-US" sz="1200" b="1" i="0" u="none" strike="noStrike" kern="1200" dirty="0">
                          <a:solidFill>
                            <a:srgbClr val="FFFFFF"/>
                          </a:solidFill>
                          <a:effectLst/>
                          <a:latin typeface="+mn-lt"/>
                          <a:ea typeface="+mn-ea"/>
                          <a:cs typeface="+mn-cs"/>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7F7F7F"/>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3253843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977114"/>
          </a:xfrm>
        </p:spPr>
        <p:txBody>
          <a:bodyPr/>
          <a:lstStyle/>
          <a:p>
            <a:pPr>
              <a:spcBef>
                <a:spcPts val="0"/>
              </a:spcBef>
            </a:pPr>
            <a:r>
              <a:rPr lang="en-US" dirty="0" err="1">
                <a:solidFill>
                  <a:srgbClr val="FF0000"/>
                </a:solidFill>
              </a:rPr>
              <a:t>ClientName</a:t>
            </a:r>
            <a:r>
              <a:rPr lang="en-US" dirty="0"/>
              <a:t> is introducing </a:t>
            </a:r>
            <a:r>
              <a:rPr lang="en-US" dirty="0" err="1">
                <a:solidFill>
                  <a:srgbClr val="FF0000"/>
                </a:solidFill>
              </a:rPr>
              <a:t>nonprop</a:t>
            </a:r>
            <a:r>
              <a:rPr lang="en-US" dirty="0"/>
              <a:t>, a new </a:t>
            </a:r>
            <a:r>
              <a:rPr lang="en-US" dirty="0">
                <a:solidFill>
                  <a:srgbClr val="FF0000"/>
                </a:solidFill>
              </a:rPr>
              <a:t>product category </a:t>
            </a:r>
            <a:r>
              <a:rPr lang="en-US" dirty="0"/>
              <a:t>under investigation for the treatment indications.</a:t>
            </a:r>
          </a:p>
          <a:p>
            <a:pPr>
              <a:spcBef>
                <a:spcPts val="0"/>
              </a:spcBef>
            </a:pPr>
            <a:endParaRPr lang="en-US" dirty="0"/>
          </a:p>
          <a:p>
            <a:pPr>
              <a:spcBef>
                <a:spcPts val="0"/>
              </a:spcBef>
            </a:pPr>
            <a:r>
              <a:rPr lang="en-US" dirty="0"/>
              <a:t>This product will be marketed in </a:t>
            </a:r>
            <a:r>
              <a:rPr lang="en-US" dirty="0">
                <a:solidFill>
                  <a:srgbClr val="FF0000"/>
                </a:solidFill>
              </a:rPr>
              <a:t>XXXX</a:t>
            </a:r>
            <a:r>
              <a:rPr lang="en-US" dirty="0"/>
              <a:t>.</a:t>
            </a:r>
          </a:p>
          <a:p>
            <a:pPr>
              <a:spcBef>
                <a:spcPts val="0"/>
              </a:spcBef>
            </a:pPr>
            <a:endParaRPr lang="en-US" dirty="0"/>
          </a:p>
          <a:p>
            <a:pPr>
              <a:spcBef>
                <a:spcPts val="0"/>
              </a:spcBef>
            </a:pPr>
            <a:r>
              <a:rPr lang="en-US" dirty="0"/>
              <a:t>Overview of services includes: </a:t>
            </a:r>
          </a:p>
          <a:p>
            <a:pPr>
              <a:spcBef>
                <a:spcPts val="0"/>
              </a:spcBef>
            </a:pPr>
            <a:endParaRPr lang="en-US" dirty="0"/>
          </a:p>
          <a:p>
            <a:pPr marL="400050" indent="-231775">
              <a:spcBef>
                <a:spcPts val="0"/>
              </a:spcBef>
              <a:buFont typeface="Wingdings" panose="05000000000000000000" pitchFamily="2" charset="2"/>
              <a:buChar char="§"/>
            </a:pPr>
            <a:r>
              <a:rPr lang="en-US" dirty="0">
                <a:solidFill>
                  <a:srgbClr val="FF0000"/>
                </a:solidFill>
              </a:rPr>
              <a:t>Name Development, Trademark Screening, and Linguistics conducted by Brand Institute</a:t>
            </a:r>
          </a:p>
          <a:p>
            <a:pPr marL="400050" indent="-231775">
              <a:spcBef>
                <a:spcPts val="0"/>
              </a:spcBef>
              <a:buFont typeface="Wingdings" panose="05000000000000000000" pitchFamily="2" charset="2"/>
              <a:buChar char="§"/>
            </a:pPr>
            <a:endParaRPr lang="en-US" b="1" dirty="0"/>
          </a:p>
          <a:p>
            <a:pPr marL="400050" indent="-231775">
              <a:spcBef>
                <a:spcPts val="0"/>
              </a:spcBef>
              <a:buFont typeface="Wingdings" panose="05000000000000000000" pitchFamily="2" charset="2"/>
              <a:buChar char="§"/>
            </a:pPr>
            <a:r>
              <a:rPr lang="en-US" dirty="0"/>
              <a:t>Safety &amp; Market Research conducted by Brand Institute/Drug Safety Institute</a:t>
            </a:r>
          </a:p>
          <a:p>
            <a:pPr>
              <a:spcBef>
                <a:spcPts val="0"/>
              </a:spcBef>
            </a:pPr>
            <a:endParaRPr lang="en-US" dirty="0"/>
          </a:p>
          <a:p>
            <a:pPr>
              <a:spcBef>
                <a:spcPts val="0"/>
              </a:spcBef>
            </a:pPr>
            <a:r>
              <a:rPr lang="en-US" dirty="0"/>
              <a:t>An online self-administered questionnaire (SAQ) was conducted among xx HCPs (including physicians, pharmacists, nurses, pharmacy technicians, etc.) and </a:t>
            </a:r>
            <a:r>
              <a:rPr lang="en-US" dirty="0">
                <a:solidFill>
                  <a:srgbClr val="FF0000"/>
                </a:solidFill>
              </a:rPr>
              <a:t>XX</a:t>
            </a:r>
            <a:r>
              <a:rPr lang="en-US" dirty="0"/>
              <a:t> patients. </a:t>
            </a:r>
            <a:r>
              <a:rPr lang="en-US" dirty="0">
                <a:solidFill>
                  <a:srgbClr val="FF0000"/>
                </a:solidFill>
              </a:rPr>
              <a:t>In addition, an online self-administered Failure Mode and Effects Analysis (FMEA) questionnaire was conducted among 12 HCPs (including physicians, pharmacists, and nurses).</a:t>
            </a:r>
          </a:p>
        </p:txBody>
      </p:sp>
    </p:spTree>
    <p:extLst>
      <p:ext uri="{BB962C8B-B14F-4D97-AF65-F5344CB8AC3E}">
        <p14:creationId xmlns:p14="http://schemas.microsoft.com/office/powerpoint/2010/main" val="399831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sz="2000" dirty="0"/>
              <a:t>Quantitative Topline Chart - Marketing Results </a:t>
            </a:r>
            <a:r>
              <a:rPr lang="en-US" dirty="0"/>
              <a:t>(&lt;&lt;Breakdown&gt;&gt;)</a:t>
            </a:r>
          </a:p>
        </p:txBody>
      </p:sp>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graphicFrame>
        <p:nvGraphicFramePr>
          <p:cNvPr id="5" name="Table">
            <a:extLst>
              <a:ext uri="{FF2B5EF4-FFF2-40B4-BE49-F238E27FC236}">
                <a16:creationId xmlns:a16="http://schemas.microsoft.com/office/drawing/2014/main" id="{4B5642E5-5C68-F28E-EF00-C3A3829DC423}"/>
              </a:ext>
            </a:extLst>
          </p:cNvPr>
          <p:cNvGraphicFramePr>
            <a:graphicFrameLocks noGrp="1"/>
          </p:cNvGraphicFramePr>
          <p:nvPr>
            <p:extLst>
              <p:ext uri="{D42A27DB-BD31-4B8C-83A1-F6EECF244321}">
                <p14:modId xmlns:p14="http://schemas.microsoft.com/office/powerpoint/2010/main" val="2085990160"/>
              </p:ext>
            </p:extLst>
          </p:nvPr>
        </p:nvGraphicFramePr>
        <p:xfrm>
          <a:off x="484632" y="758952"/>
          <a:ext cx="11228832" cy="7336602"/>
        </p:xfrm>
        <a:graphic>
          <a:graphicData uri="http://schemas.openxmlformats.org/drawingml/2006/table">
            <a:tbl>
              <a:tblPr/>
              <a:tblGrid>
                <a:gridCol w="614226">
                  <a:extLst>
                    <a:ext uri="{9D8B030D-6E8A-4147-A177-3AD203B41FA5}">
                      <a16:colId xmlns:a16="http://schemas.microsoft.com/office/drawing/2014/main" val="1666454143"/>
                    </a:ext>
                  </a:extLst>
                </a:gridCol>
                <a:gridCol w="1497178">
                  <a:extLst>
                    <a:ext uri="{9D8B030D-6E8A-4147-A177-3AD203B41FA5}">
                      <a16:colId xmlns:a16="http://schemas.microsoft.com/office/drawing/2014/main" val="2147821870"/>
                    </a:ext>
                  </a:extLst>
                </a:gridCol>
                <a:gridCol w="643019">
                  <a:extLst>
                    <a:ext uri="{9D8B030D-6E8A-4147-A177-3AD203B41FA5}">
                      <a16:colId xmlns:a16="http://schemas.microsoft.com/office/drawing/2014/main" val="2508719559"/>
                    </a:ext>
                  </a:extLst>
                </a:gridCol>
                <a:gridCol w="1497178">
                  <a:extLst>
                    <a:ext uri="{9D8B030D-6E8A-4147-A177-3AD203B41FA5}">
                      <a16:colId xmlns:a16="http://schemas.microsoft.com/office/drawing/2014/main" val="3952435057"/>
                    </a:ext>
                  </a:extLst>
                </a:gridCol>
                <a:gridCol w="614226">
                  <a:extLst>
                    <a:ext uri="{9D8B030D-6E8A-4147-A177-3AD203B41FA5}">
                      <a16:colId xmlns:a16="http://schemas.microsoft.com/office/drawing/2014/main" val="797885041"/>
                    </a:ext>
                  </a:extLst>
                </a:gridCol>
                <a:gridCol w="1497178">
                  <a:extLst>
                    <a:ext uri="{9D8B030D-6E8A-4147-A177-3AD203B41FA5}">
                      <a16:colId xmlns:a16="http://schemas.microsoft.com/office/drawing/2014/main" val="1307206475"/>
                    </a:ext>
                  </a:extLst>
                </a:gridCol>
                <a:gridCol w="643019">
                  <a:extLst>
                    <a:ext uri="{9D8B030D-6E8A-4147-A177-3AD203B41FA5}">
                      <a16:colId xmlns:a16="http://schemas.microsoft.com/office/drawing/2014/main" val="3806333390"/>
                    </a:ext>
                  </a:extLst>
                </a:gridCol>
                <a:gridCol w="1497178">
                  <a:extLst>
                    <a:ext uri="{9D8B030D-6E8A-4147-A177-3AD203B41FA5}">
                      <a16:colId xmlns:a16="http://schemas.microsoft.com/office/drawing/2014/main" val="3438315758"/>
                    </a:ext>
                  </a:extLst>
                </a:gridCol>
                <a:gridCol w="614226">
                  <a:extLst>
                    <a:ext uri="{9D8B030D-6E8A-4147-A177-3AD203B41FA5}">
                      <a16:colId xmlns:a16="http://schemas.microsoft.com/office/drawing/2014/main" val="1735135807"/>
                    </a:ext>
                  </a:extLst>
                </a:gridCol>
                <a:gridCol w="1497178">
                  <a:extLst>
                    <a:ext uri="{9D8B030D-6E8A-4147-A177-3AD203B41FA5}">
                      <a16:colId xmlns:a16="http://schemas.microsoft.com/office/drawing/2014/main" val="3732456799"/>
                    </a:ext>
                  </a:extLst>
                </a:gridCol>
                <a:gridCol w="614226">
                  <a:extLst>
                    <a:ext uri="{9D8B030D-6E8A-4147-A177-3AD203B41FA5}">
                      <a16:colId xmlns:a16="http://schemas.microsoft.com/office/drawing/2014/main" val="1887069086"/>
                    </a:ext>
                  </a:extLst>
                </a:gridCol>
              </a:tblGrid>
              <a:tr h="393192">
                <a:tc>
                  <a:txBody>
                    <a:bodyPr/>
                    <a:lstStyle/>
                    <a:p>
                      <a:pPr algn="ctr" rtl="0" fontAlgn="ctr"/>
                      <a:r>
                        <a:rPr lang="en-US" sz="1200" b="1" i="0" u="none" strike="noStrike" dirty="0">
                          <a:solidFill>
                            <a:srgbClr val="FFFFFF"/>
                          </a:solidFill>
                          <a:effectLst/>
                          <a:latin typeface="+mn-lt"/>
                        </a:rPr>
                        <a:t>Rank</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1F497D"/>
                      </a:solidFill>
                      <a:prstDash val="solid"/>
                      <a:round/>
                      <a:headEnd type="none" w="med" len="med"/>
                      <a:tailEnd type="none" w="med" len="med"/>
                    </a:lnB>
                    <a:solidFill>
                      <a:srgbClr val="213C7C"/>
                    </a:solidFill>
                  </a:tcPr>
                </a:tc>
                <a:tc gridSpan="2">
                  <a:txBody>
                    <a:bodyPr/>
                    <a:lstStyle/>
                    <a:p>
                      <a:pPr algn="ctr" rtl="0" fontAlgn="ctr"/>
                      <a:r>
                        <a:rPr lang="en-US" sz="1200" b="1" i="0" u="none" strike="noStrike" dirty="0">
                          <a:solidFill>
                            <a:srgbClr val="FFFFFF"/>
                          </a:solidFill>
                          <a:effectLst/>
                          <a:latin typeface="+mn-lt"/>
                        </a:rPr>
                        <a:t>Fit to Concept</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tc gridSpan="2">
                  <a:txBody>
                    <a:bodyPr/>
                    <a:lstStyle/>
                    <a:p>
                      <a:pPr algn="ctr" rtl="0" fontAlgn="ctr"/>
                      <a:r>
                        <a:rPr lang="en-US" sz="1200" b="1" i="0" u="none" strike="noStrike" dirty="0">
                          <a:solidFill>
                            <a:srgbClr val="FFFFFF"/>
                          </a:solidFill>
                          <a:effectLst/>
                          <a:latin typeface="+mn-lt"/>
                        </a:rPr>
                        <a:t>Attribute Evaluation (Aggregate)</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tc gridSpan="2">
                  <a:txBody>
                    <a:bodyPr/>
                    <a:lstStyle/>
                    <a:p>
                      <a:pPr algn="ctr" rtl="0" fontAlgn="ctr"/>
                      <a:r>
                        <a:rPr lang="en-US" sz="1200" b="1" i="0" u="none" strike="noStrike" dirty="0">
                          <a:solidFill>
                            <a:srgbClr val="FFFFFF"/>
                          </a:solidFill>
                          <a:effectLst/>
                          <a:latin typeface="+mn-lt"/>
                        </a:rPr>
                        <a:t>Memorability</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tc gridSpan="2">
                  <a:txBody>
                    <a:bodyPr/>
                    <a:lstStyle/>
                    <a:p>
                      <a:pPr algn="ctr" rtl="0" fontAlgn="ctr"/>
                      <a:r>
                        <a:rPr lang="en-US" sz="1200" b="1" i="0" u="none" strike="noStrike" dirty="0">
                          <a:solidFill>
                            <a:srgbClr val="FFFFFF"/>
                          </a:solidFill>
                          <a:effectLst/>
                          <a:latin typeface="+mn-lt"/>
                        </a:rPr>
                        <a:t>Personal</a:t>
                      </a:r>
                    </a:p>
                    <a:p>
                      <a:pPr algn="ctr" rtl="0" fontAlgn="ctr"/>
                      <a:r>
                        <a:rPr lang="en-US" sz="1200" b="1" i="0" u="none" strike="noStrike" dirty="0">
                          <a:solidFill>
                            <a:srgbClr val="FFFFFF"/>
                          </a:solidFill>
                          <a:effectLst/>
                          <a:latin typeface="+mn-lt"/>
                        </a:rPr>
                        <a:t>Preferences</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tc gridSpan="2">
                  <a:txBody>
                    <a:bodyPr/>
                    <a:lstStyle/>
                    <a:p>
                      <a:pPr algn="ctr" rtl="0" fontAlgn="ctr"/>
                      <a:r>
                        <a:rPr lang="en-US" sz="1200" b="1" i="0" u="none" strike="noStrike" dirty="0">
                          <a:solidFill>
                            <a:srgbClr val="FFFFFF"/>
                          </a:solidFill>
                          <a:effectLst/>
                          <a:latin typeface="+mn-lt"/>
                        </a:rPr>
                        <a:t>Ease of Pronunciation</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extLst>
                  <a:ext uri="{0D108BD9-81ED-4DB2-BD59-A6C34878D82A}">
                    <a16:rowId xmlns:a16="http://schemas.microsoft.com/office/drawing/2014/main" val="1672947100"/>
                  </a:ext>
                </a:extLst>
              </a:tr>
              <a:tr h="231447">
                <a:tc>
                  <a:txBody>
                    <a:bodyPr/>
                    <a:lstStyle/>
                    <a:p>
                      <a:pPr algn="ctr" rtl="0" fontAlgn="ctr"/>
                      <a:r>
                        <a:rPr lang="en-US" sz="1400" b="0" i="0" u="none" strike="noStrike">
                          <a:solidFill>
                            <a:srgbClr val="000000"/>
                          </a:solidFill>
                          <a:effectLst/>
                          <a:latin typeface="+mn-lt"/>
                        </a:rPr>
                        <a:t>1</a:t>
                      </a:r>
                    </a:p>
                  </a:txBody>
                  <a:tcPr marL="3936" marR="3936" marT="3936" marB="0" anchor="ctr">
                    <a:lnL>
                      <a:noFill/>
                    </a:lnL>
                    <a:lnR>
                      <a:noFill/>
                    </a:lnR>
                    <a:lnT w="190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6198112"/>
                  </a:ext>
                </a:extLst>
              </a:tr>
              <a:tr h="231447">
                <a:tc>
                  <a:txBody>
                    <a:bodyPr/>
                    <a:lstStyle/>
                    <a:p>
                      <a:pPr algn="ctr" rtl="0" fontAlgn="ctr"/>
                      <a:r>
                        <a:rPr lang="en-US" sz="1400" b="0" i="0" u="none" strike="noStrike">
                          <a:solidFill>
                            <a:srgbClr val="000000"/>
                          </a:solidFill>
                          <a:effectLst/>
                          <a:latin typeface="+mn-lt"/>
                        </a:rPr>
                        <a:t>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77560357"/>
                  </a:ext>
                </a:extLst>
              </a:tr>
              <a:tr h="231447">
                <a:tc>
                  <a:txBody>
                    <a:bodyPr/>
                    <a:lstStyle/>
                    <a:p>
                      <a:pPr algn="ctr" rtl="0" fontAlgn="ctr"/>
                      <a:r>
                        <a:rPr lang="en-US" sz="1400" b="0" i="0" u="none" strike="noStrike">
                          <a:solidFill>
                            <a:srgbClr val="000000"/>
                          </a:solidFill>
                          <a:effectLst/>
                          <a:latin typeface="+mn-lt"/>
                        </a:rPr>
                        <a:t>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37160508"/>
                  </a:ext>
                </a:extLst>
              </a:tr>
              <a:tr h="231447">
                <a:tc>
                  <a:txBody>
                    <a:bodyPr/>
                    <a:lstStyle/>
                    <a:p>
                      <a:pPr algn="ctr" rtl="0" fontAlgn="ctr"/>
                      <a:r>
                        <a:rPr lang="en-US" sz="1400" b="0" i="0" u="none" strike="noStrike">
                          <a:solidFill>
                            <a:srgbClr val="000000"/>
                          </a:solidFill>
                          <a:effectLst/>
                          <a:latin typeface="+mn-lt"/>
                        </a:rPr>
                        <a:t>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429058340"/>
                  </a:ext>
                </a:extLst>
              </a:tr>
              <a:tr h="231447">
                <a:tc>
                  <a:txBody>
                    <a:bodyPr/>
                    <a:lstStyle/>
                    <a:p>
                      <a:pPr algn="ctr" rtl="0" fontAlgn="ctr"/>
                      <a:r>
                        <a:rPr lang="en-US" sz="1400" b="0" i="0" u="none" strike="noStrike">
                          <a:solidFill>
                            <a:srgbClr val="000000"/>
                          </a:solidFill>
                          <a:effectLst/>
                          <a:latin typeface="+mn-lt"/>
                        </a:rPr>
                        <a:t>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0911543"/>
                  </a:ext>
                </a:extLst>
              </a:tr>
              <a:tr h="231447">
                <a:tc>
                  <a:txBody>
                    <a:bodyPr/>
                    <a:lstStyle/>
                    <a:p>
                      <a:pPr algn="ctr" rtl="0" fontAlgn="ctr"/>
                      <a:r>
                        <a:rPr lang="en-US" sz="1400" b="0" i="0" u="none" strike="noStrike">
                          <a:solidFill>
                            <a:srgbClr val="000000"/>
                          </a:solidFill>
                          <a:effectLst/>
                          <a:latin typeface="+mn-lt"/>
                        </a:rPr>
                        <a:t>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898213195"/>
                  </a:ext>
                </a:extLst>
              </a:tr>
              <a:tr h="231447">
                <a:tc>
                  <a:txBody>
                    <a:bodyPr/>
                    <a:lstStyle/>
                    <a:p>
                      <a:pPr algn="ctr" rtl="0" fontAlgn="ctr"/>
                      <a:r>
                        <a:rPr lang="en-US" sz="1400" b="0" i="0" u="none" strike="noStrike">
                          <a:solidFill>
                            <a:srgbClr val="000000"/>
                          </a:solidFill>
                          <a:effectLst/>
                          <a:latin typeface="+mn-lt"/>
                        </a:rPr>
                        <a:t>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29099917"/>
                  </a:ext>
                </a:extLst>
              </a:tr>
              <a:tr h="231447">
                <a:tc>
                  <a:txBody>
                    <a:bodyPr/>
                    <a:lstStyle/>
                    <a:p>
                      <a:pPr algn="ctr" rtl="0" fontAlgn="ctr"/>
                      <a:r>
                        <a:rPr lang="en-US" sz="1400" b="0" i="0" u="none" strike="noStrike">
                          <a:solidFill>
                            <a:srgbClr val="000000"/>
                          </a:solidFill>
                          <a:effectLst/>
                          <a:latin typeface="+mn-lt"/>
                        </a:rPr>
                        <a:t>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64815712"/>
                  </a:ext>
                </a:extLst>
              </a:tr>
              <a:tr h="231447">
                <a:tc>
                  <a:txBody>
                    <a:bodyPr/>
                    <a:lstStyle/>
                    <a:p>
                      <a:pPr algn="ctr" rtl="0" fontAlgn="ctr"/>
                      <a:r>
                        <a:rPr lang="en-US" sz="1400" b="0" i="0" u="none" strike="noStrike">
                          <a:solidFill>
                            <a:srgbClr val="000000"/>
                          </a:solidFill>
                          <a:effectLst/>
                          <a:latin typeface="+mn-lt"/>
                        </a:rPr>
                        <a:t>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98104576"/>
                  </a:ext>
                </a:extLst>
              </a:tr>
              <a:tr h="231447">
                <a:tc>
                  <a:txBody>
                    <a:bodyPr/>
                    <a:lstStyle/>
                    <a:p>
                      <a:pPr algn="ctr" rtl="0" fontAlgn="ctr"/>
                      <a:r>
                        <a:rPr lang="en-US" sz="1400" b="0" i="0" u="none" strike="noStrike">
                          <a:solidFill>
                            <a:srgbClr val="000000"/>
                          </a:solidFill>
                          <a:effectLst/>
                          <a:latin typeface="+mn-lt"/>
                        </a:rPr>
                        <a:t>10</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79622794"/>
                  </a:ext>
                </a:extLst>
              </a:tr>
              <a:tr h="231447">
                <a:tc>
                  <a:txBody>
                    <a:bodyPr/>
                    <a:lstStyle/>
                    <a:p>
                      <a:pPr algn="ctr" rtl="0" fontAlgn="ctr"/>
                      <a:r>
                        <a:rPr lang="en-US" sz="1400" b="0" i="0" u="none" strike="noStrike">
                          <a:solidFill>
                            <a:srgbClr val="000000"/>
                          </a:solidFill>
                          <a:effectLst/>
                          <a:latin typeface="+mn-lt"/>
                        </a:rPr>
                        <a:t>11</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722174534"/>
                  </a:ext>
                </a:extLst>
              </a:tr>
              <a:tr h="231447">
                <a:tc>
                  <a:txBody>
                    <a:bodyPr/>
                    <a:lstStyle/>
                    <a:p>
                      <a:pPr algn="ctr" rtl="0" fontAlgn="ctr"/>
                      <a:r>
                        <a:rPr lang="en-US" sz="1400" b="0" i="0" u="none" strike="noStrike">
                          <a:solidFill>
                            <a:srgbClr val="000000"/>
                          </a:solidFill>
                          <a:effectLst/>
                          <a:latin typeface="+mn-lt"/>
                        </a:rPr>
                        <a:t>12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592481108"/>
                  </a:ext>
                </a:extLst>
              </a:tr>
              <a:tr h="231447">
                <a:tc>
                  <a:txBody>
                    <a:bodyPr/>
                    <a:lstStyle/>
                    <a:p>
                      <a:pPr algn="ctr" rtl="0" fontAlgn="ctr"/>
                      <a:r>
                        <a:rPr lang="en-US" sz="1400" b="0" i="0" u="none" strike="noStrike">
                          <a:solidFill>
                            <a:srgbClr val="000000"/>
                          </a:solidFill>
                          <a:effectLst/>
                          <a:latin typeface="+mn-lt"/>
                        </a:rPr>
                        <a:t>13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1479539"/>
                  </a:ext>
                </a:extLst>
              </a:tr>
              <a:tr h="231447">
                <a:tc>
                  <a:txBody>
                    <a:bodyPr/>
                    <a:lstStyle/>
                    <a:p>
                      <a:pPr algn="ctr" rtl="0" fontAlgn="ctr"/>
                      <a:r>
                        <a:rPr lang="en-US" sz="1400" b="0" i="0" u="none" strike="noStrike">
                          <a:solidFill>
                            <a:srgbClr val="000000"/>
                          </a:solidFill>
                          <a:effectLst/>
                          <a:latin typeface="+mn-lt"/>
                        </a:rPr>
                        <a:t>14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56222618"/>
                  </a:ext>
                </a:extLst>
              </a:tr>
              <a:tr h="231447">
                <a:tc>
                  <a:txBody>
                    <a:bodyPr/>
                    <a:lstStyle/>
                    <a:p>
                      <a:pPr algn="ctr" rtl="0" fontAlgn="ctr"/>
                      <a:r>
                        <a:rPr lang="en-US" sz="1400" b="0" i="0" u="none" strike="noStrike">
                          <a:solidFill>
                            <a:srgbClr val="000000"/>
                          </a:solidFill>
                          <a:effectLst/>
                          <a:latin typeface="+mn-lt"/>
                        </a:rPr>
                        <a:t>15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098391710"/>
                  </a:ext>
                </a:extLst>
              </a:tr>
              <a:tr h="231447">
                <a:tc>
                  <a:txBody>
                    <a:bodyPr/>
                    <a:lstStyle/>
                    <a:p>
                      <a:pPr algn="ctr" rtl="0" fontAlgn="ctr"/>
                      <a:r>
                        <a:rPr lang="en-US" sz="1400" b="0" i="0" u="none" strike="noStrike">
                          <a:solidFill>
                            <a:srgbClr val="000000"/>
                          </a:solidFill>
                          <a:effectLst/>
                          <a:latin typeface="+mn-lt"/>
                        </a:rPr>
                        <a:t>16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93789225"/>
                  </a:ext>
                </a:extLst>
              </a:tr>
              <a:tr h="231447">
                <a:tc>
                  <a:txBody>
                    <a:bodyPr/>
                    <a:lstStyle/>
                    <a:p>
                      <a:pPr algn="ctr" rtl="0" fontAlgn="ctr"/>
                      <a:r>
                        <a:rPr lang="en-US" sz="1400" b="0" i="0" u="none" strike="noStrike">
                          <a:solidFill>
                            <a:srgbClr val="000000"/>
                          </a:solidFill>
                          <a:effectLst/>
                          <a:latin typeface="+mn-lt"/>
                        </a:rPr>
                        <a:t>17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4208403"/>
                  </a:ext>
                </a:extLst>
              </a:tr>
              <a:tr h="231447">
                <a:tc>
                  <a:txBody>
                    <a:bodyPr/>
                    <a:lstStyle/>
                    <a:p>
                      <a:pPr algn="ctr" rtl="0" fontAlgn="ctr"/>
                      <a:r>
                        <a:rPr lang="en-US" sz="1400" b="0" i="0" u="none" strike="noStrike">
                          <a:solidFill>
                            <a:srgbClr val="000000"/>
                          </a:solidFill>
                          <a:effectLst/>
                          <a:latin typeface="+mn-lt"/>
                        </a:rPr>
                        <a:t>18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71785761"/>
                  </a:ext>
                </a:extLst>
              </a:tr>
              <a:tr h="231447">
                <a:tc>
                  <a:txBody>
                    <a:bodyPr/>
                    <a:lstStyle/>
                    <a:p>
                      <a:pPr algn="ctr" rtl="0" fontAlgn="ctr"/>
                      <a:r>
                        <a:rPr lang="en-US" sz="1400" b="0" i="0" u="none" strike="noStrike">
                          <a:solidFill>
                            <a:srgbClr val="000000"/>
                          </a:solidFill>
                          <a:effectLst/>
                          <a:latin typeface="+mn-lt"/>
                        </a:rPr>
                        <a:t>19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982390514"/>
                  </a:ext>
                </a:extLst>
              </a:tr>
              <a:tr h="231447">
                <a:tc>
                  <a:txBody>
                    <a:bodyPr/>
                    <a:lstStyle/>
                    <a:p>
                      <a:pPr algn="ctr" rtl="0" fontAlgn="ctr"/>
                      <a:r>
                        <a:rPr lang="en-US" sz="1400" b="0" i="0" u="none" strike="noStrike" dirty="0">
                          <a:solidFill>
                            <a:srgbClr val="000000"/>
                          </a:solidFill>
                          <a:effectLst/>
                          <a:latin typeface="+mn-lt"/>
                        </a:rPr>
                        <a:t>20</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876682293"/>
                  </a:ext>
                </a:extLst>
              </a:tr>
              <a:tr h="231447">
                <a:tc>
                  <a:txBody>
                    <a:bodyPr/>
                    <a:lstStyle/>
                    <a:p>
                      <a:pPr algn="ctr" rtl="0" fontAlgn="ctr"/>
                      <a:r>
                        <a:rPr lang="en-US" sz="1400" b="0" i="0" u="none" strike="noStrike" dirty="0">
                          <a:solidFill>
                            <a:srgbClr val="000000"/>
                          </a:solidFill>
                          <a:effectLst/>
                          <a:latin typeface="+mn-lt"/>
                        </a:rPr>
                        <a:t>21</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750915276"/>
                  </a:ext>
                </a:extLst>
              </a:tr>
              <a:tr h="231447">
                <a:tc>
                  <a:txBody>
                    <a:bodyPr/>
                    <a:lstStyle/>
                    <a:p>
                      <a:pPr algn="ctr" rtl="0" fontAlgn="ctr"/>
                      <a:r>
                        <a:rPr lang="en-US" sz="1400" b="0" i="0" u="none" strike="noStrike" dirty="0">
                          <a:solidFill>
                            <a:srgbClr val="000000"/>
                          </a:solidFill>
                          <a:effectLst/>
                          <a:latin typeface="+mn-lt"/>
                        </a:rPr>
                        <a:t>22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84820127"/>
                  </a:ext>
                </a:extLst>
              </a:tr>
              <a:tr h="231447">
                <a:tc>
                  <a:txBody>
                    <a:bodyPr/>
                    <a:lstStyle/>
                    <a:p>
                      <a:pPr algn="ctr" rtl="0" fontAlgn="ctr"/>
                      <a:r>
                        <a:rPr lang="en-US" sz="1400" b="0" i="0" u="none" strike="noStrike" dirty="0">
                          <a:solidFill>
                            <a:srgbClr val="000000"/>
                          </a:solidFill>
                          <a:effectLst/>
                          <a:latin typeface="+mn-lt"/>
                        </a:rPr>
                        <a:t>23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395955541"/>
                  </a:ext>
                </a:extLst>
              </a:tr>
              <a:tr h="231447">
                <a:tc>
                  <a:txBody>
                    <a:bodyPr/>
                    <a:lstStyle/>
                    <a:p>
                      <a:pPr algn="ctr" rtl="0" fontAlgn="ctr"/>
                      <a:r>
                        <a:rPr lang="en-US" sz="1400" b="0" i="0" u="none" strike="noStrike" dirty="0">
                          <a:solidFill>
                            <a:srgbClr val="000000"/>
                          </a:solidFill>
                          <a:effectLst/>
                          <a:latin typeface="+mn-lt"/>
                        </a:rPr>
                        <a:t>24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16578544"/>
                  </a:ext>
                </a:extLst>
              </a:tr>
              <a:tr h="231447">
                <a:tc>
                  <a:txBody>
                    <a:bodyPr/>
                    <a:lstStyle/>
                    <a:p>
                      <a:pPr algn="ctr" rtl="0" fontAlgn="ctr"/>
                      <a:r>
                        <a:rPr lang="en-US" sz="1400" b="0" i="0" u="none" strike="noStrike" dirty="0">
                          <a:solidFill>
                            <a:srgbClr val="000000"/>
                          </a:solidFill>
                          <a:effectLst/>
                          <a:latin typeface="+mn-lt"/>
                        </a:rPr>
                        <a:t>25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47406"/>
                  </a:ext>
                </a:extLst>
              </a:tr>
              <a:tr h="231447">
                <a:tc>
                  <a:txBody>
                    <a:bodyPr/>
                    <a:lstStyle/>
                    <a:p>
                      <a:pPr algn="ctr" rtl="0" fontAlgn="ctr"/>
                      <a:r>
                        <a:rPr lang="en-US" sz="1400" b="0" i="0" u="none" strike="noStrike" dirty="0">
                          <a:solidFill>
                            <a:srgbClr val="000000"/>
                          </a:solidFill>
                          <a:effectLst/>
                          <a:latin typeface="+mn-lt"/>
                        </a:rPr>
                        <a:t>26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93024908"/>
                  </a:ext>
                </a:extLst>
              </a:tr>
              <a:tr h="231447">
                <a:tc>
                  <a:txBody>
                    <a:bodyPr/>
                    <a:lstStyle/>
                    <a:p>
                      <a:pPr algn="ctr" rtl="0" fontAlgn="ctr"/>
                      <a:r>
                        <a:rPr lang="en-US" sz="1400" b="0" i="0" u="none" strike="noStrike" dirty="0">
                          <a:solidFill>
                            <a:srgbClr val="000000"/>
                          </a:solidFill>
                          <a:effectLst/>
                          <a:latin typeface="+mn-lt"/>
                        </a:rPr>
                        <a:t>27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091572379"/>
                  </a:ext>
                </a:extLst>
              </a:tr>
              <a:tr h="231447">
                <a:tc>
                  <a:txBody>
                    <a:bodyPr/>
                    <a:lstStyle/>
                    <a:p>
                      <a:pPr algn="ctr" rtl="0" fontAlgn="ctr"/>
                      <a:r>
                        <a:rPr lang="en-US" sz="1400" b="0" i="0" u="none" strike="noStrike" dirty="0">
                          <a:solidFill>
                            <a:srgbClr val="000000"/>
                          </a:solidFill>
                          <a:effectLst/>
                          <a:latin typeface="+mn-lt"/>
                        </a:rPr>
                        <a:t>28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735946672"/>
                  </a:ext>
                </a:extLst>
              </a:tr>
              <a:tr h="231447">
                <a:tc>
                  <a:txBody>
                    <a:bodyPr/>
                    <a:lstStyle/>
                    <a:p>
                      <a:pPr algn="ctr" rtl="0" fontAlgn="ctr"/>
                      <a:r>
                        <a:rPr lang="en-US" sz="1400" b="0" i="0" u="none" strike="noStrike" dirty="0">
                          <a:solidFill>
                            <a:srgbClr val="000000"/>
                          </a:solidFill>
                          <a:effectLst/>
                          <a:latin typeface="+mn-lt"/>
                        </a:rPr>
                        <a:t>29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791636165"/>
                  </a:ext>
                </a:extLst>
              </a:tr>
              <a:tr h="231447">
                <a:tc>
                  <a:txBody>
                    <a:bodyPr/>
                    <a:lstStyle/>
                    <a:p>
                      <a:pPr algn="ctr" rtl="0" fontAlgn="ctr"/>
                      <a:r>
                        <a:rPr lang="en-US" sz="1400" b="0" i="0" u="none" strike="noStrike" dirty="0">
                          <a:solidFill>
                            <a:srgbClr val="000000"/>
                          </a:solidFill>
                          <a:effectLst/>
                          <a:latin typeface="+mn-lt"/>
                        </a:rPr>
                        <a:t>30</a:t>
                      </a: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1" i="0" u="none" strike="noStrike" dirty="0">
                        <a:solidFill>
                          <a:srgbClr val="7F7F7F"/>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2730260810"/>
                  </a:ext>
                </a:extLst>
              </a:tr>
            </a:tbl>
          </a:graphicData>
        </a:graphic>
      </p:graphicFrame>
    </p:spTree>
    <p:extLst>
      <p:ext uri="{BB962C8B-B14F-4D97-AF65-F5344CB8AC3E}">
        <p14:creationId xmlns:p14="http://schemas.microsoft.com/office/powerpoint/2010/main" val="3888425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3">
            <a:extLst>
              <a:ext uri="{FF2B5EF4-FFF2-40B4-BE49-F238E27FC236}">
                <a16:creationId xmlns:a16="http://schemas.microsoft.com/office/drawing/2014/main" id="{BD69BED8-3A3D-9324-D833-CE06E91E6677}"/>
              </a:ext>
            </a:extLst>
          </p:cNvPr>
          <p:cNvSpPr>
            <a:spLocks noGrp="1"/>
          </p:cNvSpPr>
          <p:nvPr>
            <p:ph type="title"/>
          </p:nvPr>
        </p:nvSpPr>
        <p:spPr>
          <a:xfrm>
            <a:off x="184288" y="0"/>
            <a:ext cx="11725137" cy="441916"/>
          </a:xfrm>
        </p:spPr>
        <p:txBody>
          <a:bodyPr/>
          <a:lstStyle/>
          <a:p>
            <a:r>
              <a:rPr lang="en-US" dirty="0"/>
              <a:t>Summary of Recommendations with Rationales</a:t>
            </a:r>
          </a:p>
        </p:txBody>
      </p:sp>
      <p:grpSp>
        <p:nvGrpSpPr>
          <p:cNvPr id="25" name="Group 24">
            <a:extLst>
              <a:ext uri="{FF2B5EF4-FFF2-40B4-BE49-F238E27FC236}">
                <a16:creationId xmlns:a16="http://schemas.microsoft.com/office/drawing/2014/main" id="{657F481D-6570-DC6A-026B-1622E75EE35A}"/>
              </a:ext>
            </a:extLst>
          </p:cNvPr>
          <p:cNvGrpSpPr/>
          <p:nvPr/>
        </p:nvGrpSpPr>
        <p:grpSpPr>
          <a:xfrm>
            <a:off x="1212975" y="1637456"/>
            <a:ext cx="9769151" cy="779175"/>
            <a:chOff x="1418252" y="1394858"/>
            <a:chExt cx="9769151" cy="779175"/>
          </a:xfrm>
        </p:grpSpPr>
        <p:sp>
          <p:nvSpPr>
            <p:cNvPr id="26" name="Rounded Rectangle 8">
              <a:extLst>
                <a:ext uri="{FF2B5EF4-FFF2-40B4-BE49-F238E27FC236}">
                  <a16:creationId xmlns:a16="http://schemas.microsoft.com/office/drawing/2014/main" id="{4805F3DD-67D7-0D20-43BA-6E641263F5F0}"/>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9">
              <a:extLst>
                <a:ext uri="{FF2B5EF4-FFF2-40B4-BE49-F238E27FC236}">
                  <a16:creationId xmlns:a16="http://schemas.microsoft.com/office/drawing/2014/main" id="{A517F05E-FA05-E28A-99A5-968E1935339C}"/>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err="1">
                  <a:solidFill>
                    <a:schemeClr val="tx2"/>
                  </a:solidFill>
                </a:rPr>
                <a:t>XXXXXX</a:t>
              </a:r>
              <a:r>
                <a:rPr lang="en-US" dirty="0">
                  <a:solidFill>
                    <a:schemeClr val="tx2"/>
                  </a:solidFill>
                </a:rPr>
                <a:t> </a:t>
              </a:r>
              <a:endParaRPr lang="en-US" sz="1200" dirty="0">
                <a:solidFill>
                  <a:schemeClr val="tx2"/>
                </a:solidFill>
              </a:endParaRPr>
            </a:p>
          </p:txBody>
        </p:sp>
      </p:grpSp>
      <p:grpSp>
        <p:nvGrpSpPr>
          <p:cNvPr id="28" name="Group 27">
            <a:extLst>
              <a:ext uri="{FF2B5EF4-FFF2-40B4-BE49-F238E27FC236}">
                <a16:creationId xmlns:a16="http://schemas.microsoft.com/office/drawing/2014/main" id="{92A46751-E333-5784-5AF4-3C93F1A057CB}"/>
              </a:ext>
            </a:extLst>
          </p:cNvPr>
          <p:cNvGrpSpPr/>
          <p:nvPr/>
        </p:nvGrpSpPr>
        <p:grpSpPr>
          <a:xfrm>
            <a:off x="1212975" y="2800673"/>
            <a:ext cx="9769151" cy="779175"/>
            <a:chOff x="1418252" y="1394858"/>
            <a:chExt cx="9769151" cy="779175"/>
          </a:xfrm>
        </p:grpSpPr>
        <p:sp>
          <p:nvSpPr>
            <p:cNvPr id="29" name="Rounded Rectangle 8">
              <a:extLst>
                <a:ext uri="{FF2B5EF4-FFF2-40B4-BE49-F238E27FC236}">
                  <a16:creationId xmlns:a16="http://schemas.microsoft.com/office/drawing/2014/main" id="{87D2A8D9-CDFB-A908-5411-E2D8361F011C}"/>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9">
              <a:extLst>
                <a:ext uri="{FF2B5EF4-FFF2-40B4-BE49-F238E27FC236}">
                  <a16:creationId xmlns:a16="http://schemas.microsoft.com/office/drawing/2014/main" id="{29D9234F-2CCA-2C6F-E215-95D7DCD3867A}"/>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XXXXXX</a:t>
              </a:r>
              <a:r>
                <a:rPr lang="en-US" sz="2400" dirty="0">
                  <a:solidFill>
                    <a:schemeClr val="tx2"/>
                  </a:solidFill>
                </a:rPr>
                <a:t> </a:t>
              </a:r>
              <a:endParaRPr lang="en-US" sz="1200" dirty="0">
                <a:solidFill>
                  <a:schemeClr val="tx2"/>
                </a:solidFill>
              </a:endParaRPr>
            </a:p>
          </p:txBody>
        </p:sp>
      </p:grpSp>
      <p:grpSp>
        <p:nvGrpSpPr>
          <p:cNvPr id="31" name="Group 30">
            <a:extLst>
              <a:ext uri="{FF2B5EF4-FFF2-40B4-BE49-F238E27FC236}">
                <a16:creationId xmlns:a16="http://schemas.microsoft.com/office/drawing/2014/main" id="{D0089A56-2CD8-30BE-CFAF-8DB3942B873C}"/>
              </a:ext>
            </a:extLst>
          </p:cNvPr>
          <p:cNvGrpSpPr/>
          <p:nvPr/>
        </p:nvGrpSpPr>
        <p:grpSpPr>
          <a:xfrm>
            <a:off x="1212975" y="3963889"/>
            <a:ext cx="9769151" cy="779175"/>
            <a:chOff x="1418252" y="1394858"/>
            <a:chExt cx="9769151" cy="779175"/>
          </a:xfrm>
        </p:grpSpPr>
        <p:sp>
          <p:nvSpPr>
            <p:cNvPr id="32" name="Rounded Rectangle 8">
              <a:extLst>
                <a:ext uri="{FF2B5EF4-FFF2-40B4-BE49-F238E27FC236}">
                  <a16:creationId xmlns:a16="http://schemas.microsoft.com/office/drawing/2014/main" id="{D5001091-629F-2BD6-F20C-CEF72A240E26}"/>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9">
              <a:extLst>
                <a:ext uri="{FF2B5EF4-FFF2-40B4-BE49-F238E27FC236}">
                  <a16:creationId xmlns:a16="http://schemas.microsoft.com/office/drawing/2014/main" id="{B8E34EC1-07D6-213E-793F-E1BD58E839C6}"/>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XXXXXX</a:t>
              </a:r>
              <a:r>
                <a:rPr lang="en-US" sz="2400" dirty="0">
                  <a:solidFill>
                    <a:schemeClr val="tx2"/>
                  </a:solidFill>
                </a:rPr>
                <a:t> </a:t>
              </a:r>
              <a:endParaRPr lang="en-US" sz="1200" dirty="0">
                <a:solidFill>
                  <a:schemeClr val="tx2"/>
                </a:solidFill>
              </a:endParaRPr>
            </a:p>
          </p:txBody>
        </p:sp>
      </p:grpSp>
    </p:spTree>
    <p:extLst>
      <p:ext uri="{BB962C8B-B14F-4D97-AF65-F5344CB8AC3E}">
        <p14:creationId xmlns:p14="http://schemas.microsoft.com/office/powerpoint/2010/main" val="36882004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92D461D0-71DF-D924-913D-8422BB76E854}"/>
              </a:ext>
            </a:extLst>
          </p:cNvPr>
          <p:cNvSpPr>
            <a:spLocks noGrp="1"/>
          </p:cNvSpPr>
          <p:nvPr>
            <p:ph type="title"/>
          </p:nvPr>
        </p:nvSpPr>
        <p:spPr>
          <a:xfrm>
            <a:off x="184288" y="0"/>
            <a:ext cx="11725137" cy="441916"/>
          </a:xfrm>
        </p:spPr>
        <p:txBody>
          <a:bodyPr/>
          <a:lstStyle/>
          <a:p>
            <a:r>
              <a:rPr lang="en-US" dirty="0"/>
              <a:t>Summary of Recommendations with Rationales</a:t>
            </a:r>
          </a:p>
        </p:txBody>
      </p:sp>
      <p:grpSp>
        <p:nvGrpSpPr>
          <p:cNvPr id="9" name="Group 8">
            <a:extLst>
              <a:ext uri="{FF2B5EF4-FFF2-40B4-BE49-F238E27FC236}">
                <a16:creationId xmlns:a16="http://schemas.microsoft.com/office/drawing/2014/main" id="{771203E6-5C77-6670-3867-8F6AD0319CAA}"/>
              </a:ext>
            </a:extLst>
          </p:cNvPr>
          <p:cNvGrpSpPr/>
          <p:nvPr/>
        </p:nvGrpSpPr>
        <p:grpSpPr>
          <a:xfrm>
            <a:off x="1212975" y="843980"/>
            <a:ext cx="9769151" cy="779175"/>
            <a:chOff x="1418252" y="1394858"/>
            <a:chExt cx="9769151" cy="779175"/>
          </a:xfrm>
        </p:grpSpPr>
        <p:sp>
          <p:nvSpPr>
            <p:cNvPr id="10" name="Rounded Rectangle 8">
              <a:extLst>
                <a:ext uri="{FF2B5EF4-FFF2-40B4-BE49-F238E27FC236}">
                  <a16:creationId xmlns:a16="http://schemas.microsoft.com/office/drawing/2014/main" id="{53D66767-A860-9BAE-0AAF-FE07DD7DA6E4}"/>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250D4CE8-5863-CC14-90F9-8D4821B29DE7}"/>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err="1">
                  <a:solidFill>
                    <a:schemeClr val="tx2"/>
                  </a:solidFill>
                </a:rPr>
                <a:t>XXXXX</a:t>
              </a:r>
              <a:r>
                <a:rPr lang="en-US" dirty="0">
                  <a:solidFill>
                    <a:schemeClr val="tx2"/>
                  </a:solidFill>
                </a:rPr>
                <a:t> </a:t>
              </a:r>
              <a:endParaRPr lang="en-US" sz="1200" dirty="0">
                <a:solidFill>
                  <a:schemeClr val="tx2"/>
                </a:solidFill>
              </a:endParaRPr>
            </a:p>
          </p:txBody>
        </p:sp>
      </p:grpSp>
      <p:grpSp>
        <p:nvGrpSpPr>
          <p:cNvPr id="12" name="Group 11">
            <a:extLst>
              <a:ext uri="{FF2B5EF4-FFF2-40B4-BE49-F238E27FC236}">
                <a16:creationId xmlns:a16="http://schemas.microsoft.com/office/drawing/2014/main" id="{09A391D4-BCD1-F1C3-C2AA-3C305C9405F8}"/>
              </a:ext>
            </a:extLst>
          </p:cNvPr>
          <p:cNvGrpSpPr/>
          <p:nvPr/>
        </p:nvGrpSpPr>
        <p:grpSpPr>
          <a:xfrm>
            <a:off x="1212975" y="5062086"/>
            <a:ext cx="9769151" cy="779175"/>
            <a:chOff x="1418252" y="1394858"/>
            <a:chExt cx="9769151" cy="779175"/>
          </a:xfrm>
        </p:grpSpPr>
        <p:sp>
          <p:nvSpPr>
            <p:cNvPr id="13" name="Rounded Rectangle 8">
              <a:extLst>
                <a:ext uri="{FF2B5EF4-FFF2-40B4-BE49-F238E27FC236}">
                  <a16:creationId xmlns:a16="http://schemas.microsoft.com/office/drawing/2014/main" id="{A6DE5FD5-7745-829D-DD2E-03CC135773CB}"/>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7B9A2800-6D32-05DA-47BA-F1E1455C1C93}"/>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30" name="Group 29">
            <a:extLst>
              <a:ext uri="{FF2B5EF4-FFF2-40B4-BE49-F238E27FC236}">
                <a16:creationId xmlns:a16="http://schemas.microsoft.com/office/drawing/2014/main" id="{59223807-8CE4-8D6C-BECC-12EF594A6D8C}"/>
              </a:ext>
            </a:extLst>
          </p:cNvPr>
          <p:cNvGrpSpPr/>
          <p:nvPr/>
        </p:nvGrpSpPr>
        <p:grpSpPr>
          <a:xfrm>
            <a:off x="1211424" y="1687601"/>
            <a:ext cx="9769151" cy="779175"/>
            <a:chOff x="1418252" y="1394858"/>
            <a:chExt cx="9769151" cy="779175"/>
          </a:xfrm>
        </p:grpSpPr>
        <p:sp>
          <p:nvSpPr>
            <p:cNvPr id="31" name="Rounded Rectangle 8">
              <a:extLst>
                <a:ext uri="{FF2B5EF4-FFF2-40B4-BE49-F238E27FC236}">
                  <a16:creationId xmlns:a16="http://schemas.microsoft.com/office/drawing/2014/main" id="{C39B3AD0-CFFD-8A4A-85FD-6C81810B9BC0}"/>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9">
              <a:extLst>
                <a:ext uri="{FF2B5EF4-FFF2-40B4-BE49-F238E27FC236}">
                  <a16:creationId xmlns:a16="http://schemas.microsoft.com/office/drawing/2014/main" id="{1FA1339D-D6B5-9149-DC22-A198C1A7478D}"/>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33" name="Group 32">
            <a:extLst>
              <a:ext uri="{FF2B5EF4-FFF2-40B4-BE49-F238E27FC236}">
                <a16:creationId xmlns:a16="http://schemas.microsoft.com/office/drawing/2014/main" id="{5EDF6A8D-06B5-A58A-6649-A9FB4AE1A8EF}"/>
              </a:ext>
            </a:extLst>
          </p:cNvPr>
          <p:cNvGrpSpPr/>
          <p:nvPr/>
        </p:nvGrpSpPr>
        <p:grpSpPr>
          <a:xfrm>
            <a:off x="1211423" y="2531222"/>
            <a:ext cx="9769151" cy="779175"/>
            <a:chOff x="1418252" y="1394858"/>
            <a:chExt cx="9769151" cy="779175"/>
          </a:xfrm>
        </p:grpSpPr>
        <p:sp>
          <p:nvSpPr>
            <p:cNvPr id="34" name="Rounded Rectangle 8">
              <a:extLst>
                <a:ext uri="{FF2B5EF4-FFF2-40B4-BE49-F238E27FC236}">
                  <a16:creationId xmlns:a16="http://schemas.microsoft.com/office/drawing/2014/main" id="{27B79C83-1AE3-76F3-717E-1CE9416BFF9F}"/>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9">
              <a:extLst>
                <a:ext uri="{FF2B5EF4-FFF2-40B4-BE49-F238E27FC236}">
                  <a16:creationId xmlns:a16="http://schemas.microsoft.com/office/drawing/2014/main" id="{487B807A-F59B-3984-429A-60194919697A}"/>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36" name="Group 35">
            <a:extLst>
              <a:ext uri="{FF2B5EF4-FFF2-40B4-BE49-F238E27FC236}">
                <a16:creationId xmlns:a16="http://schemas.microsoft.com/office/drawing/2014/main" id="{FFBA0FFC-C0F5-8693-6AA5-7FB17858B5D5}"/>
              </a:ext>
            </a:extLst>
          </p:cNvPr>
          <p:cNvGrpSpPr/>
          <p:nvPr/>
        </p:nvGrpSpPr>
        <p:grpSpPr>
          <a:xfrm>
            <a:off x="1211422" y="3374843"/>
            <a:ext cx="9769151" cy="779175"/>
            <a:chOff x="1418252" y="1394858"/>
            <a:chExt cx="9769151" cy="779175"/>
          </a:xfrm>
        </p:grpSpPr>
        <p:sp>
          <p:nvSpPr>
            <p:cNvPr id="37" name="Rounded Rectangle 8">
              <a:extLst>
                <a:ext uri="{FF2B5EF4-FFF2-40B4-BE49-F238E27FC236}">
                  <a16:creationId xmlns:a16="http://schemas.microsoft.com/office/drawing/2014/main" id="{3B2D3B69-E698-CC0F-BA12-AE2659B9E8F6}"/>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9">
              <a:extLst>
                <a:ext uri="{FF2B5EF4-FFF2-40B4-BE49-F238E27FC236}">
                  <a16:creationId xmlns:a16="http://schemas.microsoft.com/office/drawing/2014/main" id="{036C2F61-E0A4-7415-BDD5-88D265535B8B}"/>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39" name="Group 38">
            <a:extLst>
              <a:ext uri="{FF2B5EF4-FFF2-40B4-BE49-F238E27FC236}">
                <a16:creationId xmlns:a16="http://schemas.microsoft.com/office/drawing/2014/main" id="{62B56F8B-8D60-6899-7B1C-6A86622DA9CE}"/>
              </a:ext>
            </a:extLst>
          </p:cNvPr>
          <p:cNvGrpSpPr/>
          <p:nvPr/>
        </p:nvGrpSpPr>
        <p:grpSpPr>
          <a:xfrm>
            <a:off x="1209874" y="4218464"/>
            <a:ext cx="9769151" cy="779175"/>
            <a:chOff x="1418252" y="1394858"/>
            <a:chExt cx="9769151" cy="779175"/>
          </a:xfrm>
        </p:grpSpPr>
        <p:sp>
          <p:nvSpPr>
            <p:cNvPr id="40" name="Rounded Rectangle 8">
              <a:extLst>
                <a:ext uri="{FF2B5EF4-FFF2-40B4-BE49-F238E27FC236}">
                  <a16:creationId xmlns:a16="http://schemas.microsoft.com/office/drawing/2014/main" id="{875244A4-8AA9-CDB7-0D6F-1BFBF1165BD6}"/>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9">
              <a:extLst>
                <a:ext uri="{FF2B5EF4-FFF2-40B4-BE49-F238E27FC236}">
                  <a16:creationId xmlns:a16="http://schemas.microsoft.com/office/drawing/2014/main" id="{ED12CDA1-095B-7D69-57DF-BD7A09AE17BF}"/>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schemeClr>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spTree>
    <p:extLst>
      <p:ext uri="{BB962C8B-B14F-4D97-AF65-F5344CB8AC3E}">
        <p14:creationId xmlns:p14="http://schemas.microsoft.com/office/powerpoint/2010/main" val="137575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317EB16C-3743-CDF6-FF9B-7B9E61264155}"/>
              </a:ext>
            </a:extLst>
          </p:cNvPr>
          <p:cNvSpPr>
            <a:spLocks noGrp="1"/>
          </p:cNvSpPr>
          <p:nvPr>
            <p:ph type="title"/>
          </p:nvPr>
        </p:nvSpPr>
        <p:spPr>
          <a:xfrm>
            <a:off x="184288" y="0"/>
            <a:ext cx="11725137" cy="441916"/>
          </a:xfrm>
        </p:spPr>
        <p:txBody>
          <a:bodyPr/>
          <a:lstStyle/>
          <a:p>
            <a:r>
              <a:rPr lang="en-US" dirty="0"/>
              <a:t>Summary of Recommendations with Rationales</a:t>
            </a:r>
          </a:p>
        </p:txBody>
      </p:sp>
      <p:grpSp>
        <p:nvGrpSpPr>
          <p:cNvPr id="15" name="Group 14">
            <a:extLst>
              <a:ext uri="{FF2B5EF4-FFF2-40B4-BE49-F238E27FC236}">
                <a16:creationId xmlns:a16="http://schemas.microsoft.com/office/drawing/2014/main" id="{5580269B-1696-56D7-5881-B9F30134D5E6}"/>
              </a:ext>
            </a:extLst>
          </p:cNvPr>
          <p:cNvGrpSpPr/>
          <p:nvPr/>
        </p:nvGrpSpPr>
        <p:grpSpPr>
          <a:xfrm>
            <a:off x="1210643" y="856172"/>
            <a:ext cx="9769151" cy="779175"/>
            <a:chOff x="1418252" y="1394858"/>
            <a:chExt cx="9769151" cy="779175"/>
          </a:xfrm>
        </p:grpSpPr>
        <p:sp>
          <p:nvSpPr>
            <p:cNvPr id="16" name="Rounded Rectangle 8">
              <a:extLst>
                <a:ext uri="{FF2B5EF4-FFF2-40B4-BE49-F238E27FC236}">
                  <a16:creationId xmlns:a16="http://schemas.microsoft.com/office/drawing/2014/main" id="{2ECFC6BB-6337-94D0-D71E-BC32B20B15D0}"/>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9">
              <a:extLst>
                <a:ext uri="{FF2B5EF4-FFF2-40B4-BE49-F238E27FC236}">
                  <a16:creationId xmlns:a16="http://schemas.microsoft.com/office/drawing/2014/main" id="{6F093C6F-3896-A51C-6ABC-0BCE09737194}"/>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err="1">
                  <a:solidFill>
                    <a:schemeClr val="tx2"/>
                  </a:solidFill>
                </a:rPr>
                <a:t>XXXXX</a:t>
              </a:r>
              <a:r>
                <a:rPr lang="en-US" dirty="0">
                  <a:solidFill>
                    <a:schemeClr val="tx2"/>
                  </a:solidFill>
                </a:rPr>
                <a:t> </a:t>
              </a:r>
              <a:endParaRPr lang="en-US" sz="1200" dirty="0">
                <a:solidFill>
                  <a:schemeClr val="tx2"/>
                </a:solidFill>
              </a:endParaRPr>
            </a:p>
          </p:txBody>
        </p:sp>
      </p:grpSp>
      <p:grpSp>
        <p:nvGrpSpPr>
          <p:cNvPr id="18" name="Group 17">
            <a:extLst>
              <a:ext uri="{FF2B5EF4-FFF2-40B4-BE49-F238E27FC236}">
                <a16:creationId xmlns:a16="http://schemas.microsoft.com/office/drawing/2014/main" id="{1D23D82E-BCFC-83BD-1708-486E138041A8}"/>
              </a:ext>
            </a:extLst>
          </p:cNvPr>
          <p:cNvGrpSpPr/>
          <p:nvPr/>
        </p:nvGrpSpPr>
        <p:grpSpPr>
          <a:xfrm>
            <a:off x="1210643" y="1698823"/>
            <a:ext cx="9769151" cy="779175"/>
            <a:chOff x="1418252" y="1394858"/>
            <a:chExt cx="9769151" cy="779175"/>
          </a:xfrm>
        </p:grpSpPr>
        <p:sp>
          <p:nvSpPr>
            <p:cNvPr id="19" name="Rounded Rectangle 8">
              <a:extLst>
                <a:ext uri="{FF2B5EF4-FFF2-40B4-BE49-F238E27FC236}">
                  <a16:creationId xmlns:a16="http://schemas.microsoft.com/office/drawing/2014/main" id="{9110EE9B-80B9-051A-B816-48260B9B5405}"/>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9">
              <a:extLst>
                <a:ext uri="{FF2B5EF4-FFF2-40B4-BE49-F238E27FC236}">
                  <a16:creationId xmlns:a16="http://schemas.microsoft.com/office/drawing/2014/main" id="{B7AA8F1C-A257-0EB2-7BAD-285A689A8C47}"/>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21" name="Group 20">
            <a:extLst>
              <a:ext uri="{FF2B5EF4-FFF2-40B4-BE49-F238E27FC236}">
                <a16:creationId xmlns:a16="http://schemas.microsoft.com/office/drawing/2014/main" id="{4DEA82C2-6F2B-BF54-D922-03936C7DF73B}"/>
              </a:ext>
            </a:extLst>
          </p:cNvPr>
          <p:cNvGrpSpPr/>
          <p:nvPr/>
        </p:nvGrpSpPr>
        <p:grpSpPr>
          <a:xfrm>
            <a:off x="1210643" y="2541474"/>
            <a:ext cx="9769151" cy="779175"/>
            <a:chOff x="1418252" y="1394858"/>
            <a:chExt cx="9769151" cy="779175"/>
          </a:xfrm>
        </p:grpSpPr>
        <p:sp>
          <p:nvSpPr>
            <p:cNvPr id="22" name="Rounded Rectangle 8">
              <a:extLst>
                <a:ext uri="{FF2B5EF4-FFF2-40B4-BE49-F238E27FC236}">
                  <a16:creationId xmlns:a16="http://schemas.microsoft.com/office/drawing/2014/main" id="{0AB36DB5-7645-D29E-5E63-993ECC26BE6F}"/>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9">
              <a:extLst>
                <a:ext uri="{FF2B5EF4-FFF2-40B4-BE49-F238E27FC236}">
                  <a16:creationId xmlns:a16="http://schemas.microsoft.com/office/drawing/2014/main" id="{E74F32B9-BEF6-222F-7255-B57D81A640C8}"/>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24" name="Group 23">
            <a:extLst>
              <a:ext uri="{FF2B5EF4-FFF2-40B4-BE49-F238E27FC236}">
                <a16:creationId xmlns:a16="http://schemas.microsoft.com/office/drawing/2014/main" id="{DF4BC251-B62E-3D30-50EC-0285DBFA4CB7}"/>
              </a:ext>
            </a:extLst>
          </p:cNvPr>
          <p:cNvGrpSpPr/>
          <p:nvPr/>
        </p:nvGrpSpPr>
        <p:grpSpPr>
          <a:xfrm>
            <a:off x="1210643" y="3384125"/>
            <a:ext cx="9769151" cy="779175"/>
            <a:chOff x="1418252" y="1394858"/>
            <a:chExt cx="9769151" cy="779175"/>
          </a:xfrm>
        </p:grpSpPr>
        <p:sp>
          <p:nvSpPr>
            <p:cNvPr id="25" name="Rounded Rectangle 8">
              <a:extLst>
                <a:ext uri="{FF2B5EF4-FFF2-40B4-BE49-F238E27FC236}">
                  <a16:creationId xmlns:a16="http://schemas.microsoft.com/office/drawing/2014/main" id="{FC585D6B-F773-6DEB-9F7B-4F41444FFB16}"/>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160E33FF-9C64-E5E4-5C1E-88089C3BD44D}"/>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27" name="Group 26">
            <a:extLst>
              <a:ext uri="{FF2B5EF4-FFF2-40B4-BE49-F238E27FC236}">
                <a16:creationId xmlns:a16="http://schemas.microsoft.com/office/drawing/2014/main" id="{0054B5FE-A793-7554-0916-708D5437B5E3}"/>
              </a:ext>
            </a:extLst>
          </p:cNvPr>
          <p:cNvGrpSpPr/>
          <p:nvPr/>
        </p:nvGrpSpPr>
        <p:grpSpPr>
          <a:xfrm>
            <a:off x="1210643" y="4226776"/>
            <a:ext cx="9769151" cy="779175"/>
            <a:chOff x="1418252" y="1394858"/>
            <a:chExt cx="9769151" cy="779175"/>
          </a:xfrm>
        </p:grpSpPr>
        <p:sp>
          <p:nvSpPr>
            <p:cNvPr id="28" name="Rounded Rectangle 8">
              <a:extLst>
                <a:ext uri="{FF2B5EF4-FFF2-40B4-BE49-F238E27FC236}">
                  <a16:creationId xmlns:a16="http://schemas.microsoft.com/office/drawing/2014/main" id="{9B97A949-F775-5B2F-AC0F-720D82D76B02}"/>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9">
              <a:extLst>
                <a:ext uri="{FF2B5EF4-FFF2-40B4-BE49-F238E27FC236}">
                  <a16:creationId xmlns:a16="http://schemas.microsoft.com/office/drawing/2014/main" id="{7B91466E-FF2F-07E7-FEE3-3871296C66C1}"/>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grpSp>
        <p:nvGrpSpPr>
          <p:cNvPr id="39" name="Group 38">
            <a:extLst>
              <a:ext uri="{FF2B5EF4-FFF2-40B4-BE49-F238E27FC236}">
                <a16:creationId xmlns:a16="http://schemas.microsoft.com/office/drawing/2014/main" id="{94045C4D-0068-1B03-A86F-20587C9420E4}"/>
              </a:ext>
            </a:extLst>
          </p:cNvPr>
          <p:cNvGrpSpPr/>
          <p:nvPr/>
        </p:nvGrpSpPr>
        <p:grpSpPr>
          <a:xfrm>
            <a:off x="1210643" y="5069428"/>
            <a:ext cx="9769151" cy="779175"/>
            <a:chOff x="1418252" y="1394858"/>
            <a:chExt cx="9769151" cy="779175"/>
          </a:xfrm>
        </p:grpSpPr>
        <p:sp>
          <p:nvSpPr>
            <p:cNvPr id="40" name="Rounded Rectangle 8">
              <a:extLst>
                <a:ext uri="{FF2B5EF4-FFF2-40B4-BE49-F238E27FC236}">
                  <a16:creationId xmlns:a16="http://schemas.microsoft.com/office/drawing/2014/main" id="{9EA70C69-3D7C-2463-3042-C529016F5092}"/>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9">
              <a:extLst>
                <a:ext uri="{FF2B5EF4-FFF2-40B4-BE49-F238E27FC236}">
                  <a16:creationId xmlns:a16="http://schemas.microsoft.com/office/drawing/2014/main" id="{397D53DB-4A82-0EF5-5197-D26AAB42FE1E}"/>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XXXX</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sz="2400" dirty="0" err="1">
                  <a:solidFill>
                    <a:schemeClr val="tx2"/>
                  </a:solidFill>
                </a:rPr>
                <a:t>XXXXX</a:t>
              </a:r>
              <a:r>
                <a:rPr lang="en-US" sz="2400" dirty="0">
                  <a:solidFill>
                    <a:schemeClr val="tx2"/>
                  </a:solidFill>
                </a:rPr>
                <a:t> </a:t>
              </a:r>
              <a:endParaRPr lang="en-US" sz="1200" dirty="0">
                <a:solidFill>
                  <a:schemeClr val="tx2"/>
                </a:solidFill>
              </a:endParaRPr>
            </a:p>
          </p:txBody>
        </p:sp>
      </p:grpSp>
    </p:spTree>
    <p:extLst>
      <p:ext uri="{BB962C8B-B14F-4D97-AF65-F5344CB8AC3E}">
        <p14:creationId xmlns:p14="http://schemas.microsoft.com/office/powerpoint/2010/main" val="8423202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AE0E57B5-331E-0EB2-DF84-CCBE715D124A}"/>
              </a:ext>
            </a:extLst>
          </p:cNvPr>
          <p:cNvSpPr>
            <a:spLocks noGrp="1"/>
          </p:cNvSpPr>
          <p:nvPr>
            <p:ph type="title"/>
          </p:nvPr>
        </p:nvSpPr>
        <p:spPr>
          <a:xfrm>
            <a:off x="184288" y="0"/>
            <a:ext cx="11725137" cy="441916"/>
          </a:xfrm>
        </p:spPr>
        <p:txBody>
          <a:bodyPr/>
          <a:lstStyle/>
          <a:p>
            <a:r>
              <a:rPr lang="en-US" dirty="0"/>
              <a:t>Summary </a:t>
            </a:r>
            <a:r>
              <a:rPr lang="en-US" dirty="0">
                <a:solidFill>
                  <a:schemeClr val="tx1"/>
                </a:solidFill>
              </a:rPr>
              <a:t>of</a:t>
            </a:r>
            <a:r>
              <a:rPr lang="en-US" dirty="0"/>
              <a:t> </a:t>
            </a:r>
            <a:r>
              <a:rPr lang="en-US" dirty="0">
                <a:solidFill>
                  <a:schemeClr val="tx1"/>
                </a:solidFill>
              </a:rPr>
              <a:t>Recommendations by Region</a:t>
            </a:r>
          </a:p>
        </p:txBody>
      </p:sp>
      <p:graphicFrame>
        <p:nvGraphicFramePr>
          <p:cNvPr id="9" name="Table 8">
            <a:extLst>
              <a:ext uri="{FF2B5EF4-FFF2-40B4-BE49-F238E27FC236}">
                <a16:creationId xmlns:a16="http://schemas.microsoft.com/office/drawing/2014/main" id="{036B213F-84F0-D7FE-DEDC-7D393BE1B90B}"/>
              </a:ext>
            </a:extLst>
          </p:cNvPr>
          <p:cNvGraphicFramePr>
            <a:graphicFrameLocks noGrp="1"/>
          </p:cNvGraphicFramePr>
          <p:nvPr>
            <p:extLst>
              <p:ext uri="{D42A27DB-BD31-4B8C-83A1-F6EECF244321}">
                <p14:modId xmlns:p14="http://schemas.microsoft.com/office/powerpoint/2010/main" val="1008161886"/>
              </p:ext>
            </p:extLst>
          </p:nvPr>
        </p:nvGraphicFramePr>
        <p:xfrm>
          <a:off x="597980" y="1009396"/>
          <a:ext cx="10996039" cy="4483100"/>
        </p:xfrm>
        <a:graphic>
          <a:graphicData uri="http://schemas.openxmlformats.org/drawingml/2006/table">
            <a:tbl>
              <a:tblPr firstRow="1" bandRow="1">
                <a:tableStyleId>{5C22544A-7EE6-4342-B048-85BDC9FD1C3A}</a:tableStyleId>
              </a:tblPr>
              <a:tblGrid>
                <a:gridCol w="1301572">
                  <a:extLst>
                    <a:ext uri="{9D8B030D-6E8A-4147-A177-3AD203B41FA5}">
                      <a16:colId xmlns:a16="http://schemas.microsoft.com/office/drawing/2014/main" val="2728489733"/>
                    </a:ext>
                  </a:extLst>
                </a:gridCol>
                <a:gridCol w="1077163">
                  <a:extLst>
                    <a:ext uri="{9D8B030D-6E8A-4147-A177-3AD203B41FA5}">
                      <a16:colId xmlns:a16="http://schemas.microsoft.com/office/drawing/2014/main" val="4006643270"/>
                    </a:ext>
                  </a:extLst>
                </a:gridCol>
                <a:gridCol w="1077163">
                  <a:extLst>
                    <a:ext uri="{9D8B030D-6E8A-4147-A177-3AD203B41FA5}">
                      <a16:colId xmlns:a16="http://schemas.microsoft.com/office/drawing/2014/main" val="939134027"/>
                    </a:ext>
                  </a:extLst>
                </a:gridCol>
                <a:gridCol w="1077163">
                  <a:extLst>
                    <a:ext uri="{9D8B030D-6E8A-4147-A177-3AD203B41FA5}">
                      <a16:colId xmlns:a16="http://schemas.microsoft.com/office/drawing/2014/main" val="1773468273"/>
                    </a:ext>
                  </a:extLst>
                </a:gridCol>
                <a:gridCol w="1077163">
                  <a:extLst>
                    <a:ext uri="{9D8B030D-6E8A-4147-A177-3AD203B41FA5}">
                      <a16:colId xmlns:a16="http://schemas.microsoft.com/office/drawing/2014/main" val="3631137620"/>
                    </a:ext>
                  </a:extLst>
                </a:gridCol>
                <a:gridCol w="1077163">
                  <a:extLst>
                    <a:ext uri="{9D8B030D-6E8A-4147-A177-3AD203B41FA5}">
                      <a16:colId xmlns:a16="http://schemas.microsoft.com/office/drawing/2014/main" val="254425374"/>
                    </a:ext>
                  </a:extLst>
                </a:gridCol>
                <a:gridCol w="1077163">
                  <a:extLst>
                    <a:ext uri="{9D8B030D-6E8A-4147-A177-3AD203B41FA5}">
                      <a16:colId xmlns:a16="http://schemas.microsoft.com/office/drawing/2014/main" val="2805093856"/>
                    </a:ext>
                  </a:extLst>
                </a:gridCol>
                <a:gridCol w="1077163">
                  <a:extLst>
                    <a:ext uri="{9D8B030D-6E8A-4147-A177-3AD203B41FA5}">
                      <a16:colId xmlns:a16="http://schemas.microsoft.com/office/drawing/2014/main" val="2007837736"/>
                    </a:ext>
                  </a:extLst>
                </a:gridCol>
                <a:gridCol w="1077163">
                  <a:extLst>
                    <a:ext uri="{9D8B030D-6E8A-4147-A177-3AD203B41FA5}">
                      <a16:colId xmlns:a16="http://schemas.microsoft.com/office/drawing/2014/main" val="1284910240"/>
                    </a:ext>
                  </a:extLst>
                </a:gridCol>
                <a:gridCol w="1077163">
                  <a:extLst>
                    <a:ext uri="{9D8B030D-6E8A-4147-A177-3AD203B41FA5}">
                      <a16:colId xmlns:a16="http://schemas.microsoft.com/office/drawing/2014/main" val="372516270"/>
                    </a:ext>
                  </a:extLst>
                </a:gridCol>
              </a:tblGrid>
              <a:tr h="448310">
                <a:tc>
                  <a:txBody>
                    <a:bodyPr/>
                    <a:lstStyle/>
                    <a:p>
                      <a:pPr algn="ctr"/>
                      <a:r>
                        <a:rPr lang="en-US" sz="1200" b="1" dirty="0">
                          <a:solidFill>
                            <a:srgbClr val="FFFFFF"/>
                          </a:solidFill>
                          <a:latin typeface="+mn-lt"/>
                        </a:rPr>
                        <a:t>Test Names</a:t>
                      </a:r>
                    </a:p>
                  </a:txBody>
                  <a:tcPr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Overall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EU</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UK</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US</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Canada</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Brazil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Mexico</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China</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Japan</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448310">
                <a:tc>
                  <a:txBody>
                    <a:bodyPr/>
                    <a:lstStyle/>
                    <a:p>
                      <a:pPr algn="ctr"/>
                      <a:r>
                        <a:rPr lang="en-US" sz="1200" b="1" dirty="0">
                          <a:solidFill>
                            <a:srgbClr val="00B050"/>
                          </a:solidFill>
                          <a:latin typeface="+mn-lt"/>
                        </a:rPr>
                        <a:t>XXXX</a:t>
                      </a: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9540203"/>
                  </a:ext>
                </a:extLst>
              </a:tr>
              <a:tr h="448310">
                <a:tc>
                  <a:txBody>
                    <a:bodyPr/>
                    <a:lstStyle/>
                    <a:p>
                      <a:pPr algn="ctr"/>
                      <a:r>
                        <a:rPr lang="en-US" sz="1200" b="1" dirty="0">
                          <a:solidFill>
                            <a:srgbClr val="00B050"/>
                          </a:solidFill>
                          <a:latin typeface="+mn-lt"/>
                        </a:rPr>
                        <a:t>XXXX</a:t>
                      </a: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0572908"/>
                  </a:ext>
                </a:extLst>
              </a:tr>
              <a:tr h="448310">
                <a:tc>
                  <a:txBody>
                    <a:bodyPr/>
                    <a:lstStyle/>
                    <a:p>
                      <a:pPr algn="ctr"/>
                      <a:r>
                        <a:rPr lang="en-US" sz="1200" b="1" dirty="0">
                          <a:solidFill>
                            <a:srgbClr val="00B050"/>
                          </a:solidFill>
                          <a:latin typeface="+mn-lt"/>
                        </a:rPr>
                        <a:t>XXXX</a:t>
                      </a: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255521"/>
                  </a:ext>
                </a:extLst>
              </a:tr>
              <a:tr h="448310">
                <a:tc>
                  <a:txBody>
                    <a:bodyPr/>
                    <a:lstStyle/>
                    <a:p>
                      <a:pPr algn="ctr"/>
                      <a:r>
                        <a:rPr lang="en-US" sz="1200" b="1" dirty="0">
                          <a:solidFill>
                            <a:schemeClr val="bg1">
                              <a:lumMod val="50000"/>
                            </a:schemeClr>
                          </a:solidFill>
                          <a:latin typeface="+mn-lt"/>
                        </a:rPr>
                        <a:t>XXXX</a:t>
                      </a: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9729322"/>
                  </a:ext>
                </a:extLst>
              </a:tr>
              <a:tr h="448310">
                <a:tc>
                  <a:txBody>
                    <a:bodyPr/>
                    <a:lstStyle/>
                    <a:p>
                      <a:pPr algn="ctr"/>
                      <a:r>
                        <a:rPr kumimoji="0" lang="en-US" sz="1200" b="1" i="0" u="none" strike="noStrike" kern="1200" cap="none" spc="0" normalizeH="0" baseline="0" noProof="0">
                          <a:ln>
                            <a:noFill/>
                          </a:ln>
                          <a:solidFill>
                            <a:srgbClr val="FFFFFF">
                              <a:lumMod val="50000"/>
                            </a:srgbClr>
                          </a:solidFill>
                          <a:effectLst/>
                          <a:uLnTx/>
                          <a:uFillTx/>
                          <a:latin typeface="Open Sans"/>
                          <a:ea typeface="+mn-ea"/>
                          <a:cs typeface="+mn-cs"/>
                        </a:rPr>
                        <a:t>XXXX</a:t>
                      </a:r>
                      <a:endParaRPr lang="en-US" sz="1200" b="1" dirty="0">
                        <a:solidFill>
                          <a:schemeClr val="bg1">
                            <a:lumMod val="50000"/>
                          </a:schemeClr>
                        </a:solidFill>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3911059"/>
                  </a:ext>
                </a:extLst>
              </a:tr>
              <a:tr h="448310">
                <a:tc>
                  <a:txBody>
                    <a:bodyPr/>
                    <a:lstStyle/>
                    <a:p>
                      <a:pPr algn="ctr"/>
                      <a:r>
                        <a:rPr kumimoji="0" lang="en-US" sz="1200" b="1" i="0" u="none" strike="noStrike" kern="1200" cap="none" spc="0" normalizeH="0" baseline="0" noProof="0">
                          <a:ln>
                            <a:noFill/>
                          </a:ln>
                          <a:solidFill>
                            <a:srgbClr val="FFFFFF">
                              <a:lumMod val="50000"/>
                            </a:srgbClr>
                          </a:solidFill>
                          <a:effectLst/>
                          <a:uLnTx/>
                          <a:uFillTx/>
                          <a:latin typeface="Open Sans"/>
                          <a:ea typeface="+mn-ea"/>
                          <a:cs typeface="+mn-cs"/>
                        </a:rPr>
                        <a:t>XXXX</a:t>
                      </a:r>
                      <a:endParaRPr lang="en-US" sz="1200" b="1" dirty="0">
                        <a:solidFill>
                          <a:schemeClr val="bg1">
                            <a:lumMod val="50000"/>
                          </a:schemeClr>
                        </a:solidFill>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47407191"/>
                  </a:ext>
                </a:extLst>
              </a:tr>
              <a:tr h="448310">
                <a:tc>
                  <a:txBody>
                    <a:bodyPr/>
                    <a:lstStyle/>
                    <a:p>
                      <a:pPr algn="ctr"/>
                      <a:r>
                        <a:rPr kumimoji="0" lang="en-US" sz="1200" b="1" i="0" u="none" strike="noStrike" kern="1200" cap="none" spc="0" normalizeH="0" baseline="0" noProof="0">
                          <a:ln>
                            <a:noFill/>
                          </a:ln>
                          <a:solidFill>
                            <a:srgbClr val="FFFFFF">
                              <a:lumMod val="50000"/>
                            </a:srgbClr>
                          </a:solidFill>
                          <a:effectLst/>
                          <a:uLnTx/>
                          <a:uFillTx/>
                          <a:latin typeface="Open Sans"/>
                          <a:ea typeface="+mn-ea"/>
                          <a:cs typeface="+mn-cs"/>
                        </a:rPr>
                        <a:t>XXXX</a:t>
                      </a:r>
                      <a:endParaRPr lang="en-US" sz="1200" b="1" dirty="0">
                        <a:solidFill>
                          <a:schemeClr val="bg1">
                            <a:lumMod val="50000"/>
                          </a:schemeClr>
                        </a:solidFill>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4132952"/>
                  </a:ext>
                </a:extLst>
              </a:tr>
              <a:tr h="448310">
                <a:tc>
                  <a:txBody>
                    <a:bodyPr/>
                    <a:lstStyle/>
                    <a:p>
                      <a:pPr algn="ctr"/>
                      <a:r>
                        <a:rPr kumimoji="0" lang="en-US" sz="1200" b="1" i="0" u="none" strike="noStrike" kern="1200" cap="none" spc="0" normalizeH="0" baseline="0" noProof="0">
                          <a:ln>
                            <a:noFill/>
                          </a:ln>
                          <a:solidFill>
                            <a:srgbClr val="FFFFFF">
                              <a:lumMod val="50000"/>
                            </a:srgbClr>
                          </a:solidFill>
                          <a:effectLst/>
                          <a:uLnTx/>
                          <a:uFillTx/>
                          <a:latin typeface="Open Sans"/>
                          <a:ea typeface="+mn-ea"/>
                          <a:cs typeface="+mn-cs"/>
                        </a:rPr>
                        <a:t>XXXX</a:t>
                      </a:r>
                      <a:endParaRPr lang="en-US" sz="1200" b="1" dirty="0">
                        <a:solidFill>
                          <a:schemeClr val="bg1">
                            <a:lumMod val="50000"/>
                          </a:schemeClr>
                        </a:solidFill>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87623789"/>
                  </a:ext>
                </a:extLst>
              </a:tr>
              <a:tr h="448310">
                <a:tc>
                  <a:txBody>
                    <a:bodyPr/>
                    <a:lstStyle/>
                    <a:p>
                      <a:pPr algn="ctr"/>
                      <a:r>
                        <a:rPr kumimoji="0" lang="en-US" sz="1200" b="1" i="0" u="none" strike="noStrike" kern="1200" cap="none" spc="0" normalizeH="0" baseline="0" noProof="0" dirty="0">
                          <a:ln>
                            <a:noFill/>
                          </a:ln>
                          <a:solidFill>
                            <a:srgbClr val="FFFFFF">
                              <a:lumMod val="50000"/>
                            </a:srgbClr>
                          </a:solidFill>
                          <a:effectLst/>
                          <a:uLnTx/>
                          <a:uFillTx/>
                          <a:latin typeface="Open Sans"/>
                          <a:ea typeface="+mn-ea"/>
                          <a:cs typeface="+mn-cs"/>
                        </a:rPr>
                        <a:t>XXXX</a:t>
                      </a:r>
                      <a:endParaRPr lang="en-US" sz="1200" b="1" dirty="0">
                        <a:solidFill>
                          <a:schemeClr val="bg1">
                            <a:lumMod val="50000"/>
                          </a:schemeClr>
                        </a:solidFill>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4902020"/>
                  </a:ext>
                </a:extLst>
              </a:tr>
            </a:tbl>
          </a:graphicData>
        </a:graphic>
      </p:graphicFrame>
      <p:sp>
        <p:nvSpPr>
          <p:cNvPr id="10" name="Rounded Rectangle 6">
            <a:extLst>
              <a:ext uri="{FF2B5EF4-FFF2-40B4-BE49-F238E27FC236}">
                <a16:creationId xmlns:a16="http://schemas.microsoft.com/office/drawing/2014/main" id="{CA032C4F-2926-42A5-769A-2F0B04EAA46D}"/>
              </a:ext>
            </a:extLst>
          </p:cNvPr>
          <p:cNvSpPr/>
          <p:nvPr/>
        </p:nvSpPr>
        <p:spPr>
          <a:xfrm>
            <a:off x="2011679"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 name="Rounded Rectangle 6">
            <a:extLst>
              <a:ext uri="{FF2B5EF4-FFF2-40B4-BE49-F238E27FC236}">
                <a16:creationId xmlns:a16="http://schemas.microsoft.com/office/drawing/2014/main" id="{748C4A32-611D-B4DA-C2C4-F68C80B0A86E}"/>
              </a:ext>
            </a:extLst>
          </p:cNvPr>
          <p:cNvSpPr/>
          <p:nvPr/>
        </p:nvSpPr>
        <p:spPr>
          <a:xfrm>
            <a:off x="2011679"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 name="Rounded Rectangle 6">
            <a:extLst>
              <a:ext uri="{FF2B5EF4-FFF2-40B4-BE49-F238E27FC236}">
                <a16:creationId xmlns:a16="http://schemas.microsoft.com/office/drawing/2014/main" id="{4B40D50F-A71E-BB36-8E84-BE31E919623A}"/>
              </a:ext>
            </a:extLst>
          </p:cNvPr>
          <p:cNvSpPr/>
          <p:nvPr/>
        </p:nvSpPr>
        <p:spPr>
          <a:xfrm>
            <a:off x="2011679"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 name="Rounded Rectangle 15">
            <a:extLst>
              <a:ext uri="{FF2B5EF4-FFF2-40B4-BE49-F238E27FC236}">
                <a16:creationId xmlns:a16="http://schemas.microsoft.com/office/drawing/2014/main" id="{5A7529CB-98F9-F661-0BB5-802588CEAC7D}"/>
              </a:ext>
            </a:extLst>
          </p:cNvPr>
          <p:cNvSpPr/>
          <p:nvPr/>
        </p:nvSpPr>
        <p:spPr>
          <a:xfrm>
            <a:off x="2011679" y="287281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 name="Rounded Rectangle 6">
            <a:extLst>
              <a:ext uri="{FF2B5EF4-FFF2-40B4-BE49-F238E27FC236}">
                <a16:creationId xmlns:a16="http://schemas.microsoft.com/office/drawing/2014/main" id="{80E9B8F2-7C1C-69C2-A75C-9B1355198D4A}"/>
              </a:ext>
            </a:extLst>
          </p:cNvPr>
          <p:cNvSpPr/>
          <p:nvPr/>
        </p:nvSpPr>
        <p:spPr>
          <a:xfrm>
            <a:off x="2011679" y="5115227"/>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0" name="Rounded Rectangle 6">
            <a:extLst>
              <a:ext uri="{FF2B5EF4-FFF2-40B4-BE49-F238E27FC236}">
                <a16:creationId xmlns:a16="http://schemas.microsoft.com/office/drawing/2014/main" id="{6032B995-BBB0-63F7-69C0-EE1ECA5FAA0C}"/>
              </a:ext>
            </a:extLst>
          </p:cNvPr>
          <p:cNvSpPr/>
          <p:nvPr/>
        </p:nvSpPr>
        <p:spPr>
          <a:xfrm>
            <a:off x="2011679"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1" name="Rounded Rectangle 6">
            <a:extLst>
              <a:ext uri="{FF2B5EF4-FFF2-40B4-BE49-F238E27FC236}">
                <a16:creationId xmlns:a16="http://schemas.microsoft.com/office/drawing/2014/main" id="{248A47DB-8A8B-C7B4-7421-392B4B2DD4A2}"/>
              </a:ext>
            </a:extLst>
          </p:cNvPr>
          <p:cNvSpPr/>
          <p:nvPr/>
        </p:nvSpPr>
        <p:spPr>
          <a:xfrm>
            <a:off x="2011679" y="421826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2" name="Rounded Rectangle 6">
            <a:extLst>
              <a:ext uri="{FF2B5EF4-FFF2-40B4-BE49-F238E27FC236}">
                <a16:creationId xmlns:a16="http://schemas.microsoft.com/office/drawing/2014/main" id="{66A6BF24-D510-3155-9F07-D6225D17FD63}"/>
              </a:ext>
            </a:extLst>
          </p:cNvPr>
          <p:cNvSpPr/>
          <p:nvPr/>
        </p:nvSpPr>
        <p:spPr>
          <a:xfrm>
            <a:off x="2011679"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3" name="Rounded Rectangle 6">
            <a:extLst>
              <a:ext uri="{FF2B5EF4-FFF2-40B4-BE49-F238E27FC236}">
                <a16:creationId xmlns:a16="http://schemas.microsoft.com/office/drawing/2014/main" id="{4B630F6C-76F2-B048-C5E7-595B3FCC1EF3}"/>
              </a:ext>
            </a:extLst>
          </p:cNvPr>
          <p:cNvSpPr/>
          <p:nvPr/>
        </p:nvSpPr>
        <p:spPr>
          <a:xfrm>
            <a:off x="2011679" y="3321298"/>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4" name="Rounded Rectangle 6">
            <a:extLst>
              <a:ext uri="{FF2B5EF4-FFF2-40B4-BE49-F238E27FC236}">
                <a16:creationId xmlns:a16="http://schemas.microsoft.com/office/drawing/2014/main" id="{565AD308-E726-E619-F5E0-F3FB76BBEF88}"/>
              </a:ext>
            </a:extLst>
          </p:cNvPr>
          <p:cNvSpPr/>
          <p:nvPr/>
        </p:nvSpPr>
        <p:spPr>
          <a:xfrm>
            <a:off x="3087552"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5" name="Rounded Rectangle 6">
            <a:extLst>
              <a:ext uri="{FF2B5EF4-FFF2-40B4-BE49-F238E27FC236}">
                <a16:creationId xmlns:a16="http://schemas.microsoft.com/office/drawing/2014/main" id="{CD1275B7-FBA2-ECEE-8B30-1C082822AFB5}"/>
              </a:ext>
            </a:extLst>
          </p:cNvPr>
          <p:cNvSpPr/>
          <p:nvPr/>
        </p:nvSpPr>
        <p:spPr>
          <a:xfrm>
            <a:off x="3087552"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6" name="Rounded Rectangle 6">
            <a:extLst>
              <a:ext uri="{FF2B5EF4-FFF2-40B4-BE49-F238E27FC236}">
                <a16:creationId xmlns:a16="http://schemas.microsoft.com/office/drawing/2014/main" id="{7EE33AE5-AB03-0613-543F-1FA2B568541E}"/>
              </a:ext>
            </a:extLst>
          </p:cNvPr>
          <p:cNvSpPr/>
          <p:nvPr/>
        </p:nvSpPr>
        <p:spPr>
          <a:xfrm>
            <a:off x="3087552"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7" name="Rounded Rectangle 6">
            <a:extLst>
              <a:ext uri="{FF2B5EF4-FFF2-40B4-BE49-F238E27FC236}">
                <a16:creationId xmlns:a16="http://schemas.microsoft.com/office/drawing/2014/main" id="{79456E3E-3B7B-B640-75EE-6E5E5A6E8F59}"/>
              </a:ext>
            </a:extLst>
          </p:cNvPr>
          <p:cNvSpPr/>
          <p:nvPr/>
        </p:nvSpPr>
        <p:spPr>
          <a:xfrm>
            <a:off x="3087552" y="287281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8" name="Rounded Rectangle 6">
            <a:extLst>
              <a:ext uri="{FF2B5EF4-FFF2-40B4-BE49-F238E27FC236}">
                <a16:creationId xmlns:a16="http://schemas.microsoft.com/office/drawing/2014/main" id="{2D30B5F5-2A88-5AF5-52E8-B620A3712403}"/>
              </a:ext>
            </a:extLst>
          </p:cNvPr>
          <p:cNvSpPr/>
          <p:nvPr/>
        </p:nvSpPr>
        <p:spPr>
          <a:xfrm>
            <a:off x="3087552" y="5115227"/>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3" name="Rounded Rectangle 6">
            <a:extLst>
              <a:ext uri="{FF2B5EF4-FFF2-40B4-BE49-F238E27FC236}">
                <a16:creationId xmlns:a16="http://schemas.microsoft.com/office/drawing/2014/main" id="{4BA6ECAB-42CA-9F43-AE65-740892D92C42}"/>
              </a:ext>
            </a:extLst>
          </p:cNvPr>
          <p:cNvSpPr/>
          <p:nvPr/>
        </p:nvSpPr>
        <p:spPr>
          <a:xfrm>
            <a:off x="3087552"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4" name="Rounded Rectangle 6">
            <a:extLst>
              <a:ext uri="{FF2B5EF4-FFF2-40B4-BE49-F238E27FC236}">
                <a16:creationId xmlns:a16="http://schemas.microsoft.com/office/drawing/2014/main" id="{09787356-3347-EC9B-633A-75DC7980976F}"/>
              </a:ext>
            </a:extLst>
          </p:cNvPr>
          <p:cNvSpPr/>
          <p:nvPr/>
        </p:nvSpPr>
        <p:spPr>
          <a:xfrm>
            <a:off x="3087552" y="421826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5" name="Rounded Rectangle 6">
            <a:extLst>
              <a:ext uri="{FF2B5EF4-FFF2-40B4-BE49-F238E27FC236}">
                <a16:creationId xmlns:a16="http://schemas.microsoft.com/office/drawing/2014/main" id="{636F843F-94B9-818A-EE1A-48AEC451AB77}"/>
              </a:ext>
            </a:extLst>
          </p:cNvPr>
          <p:cNvSpPr/>
          <p:nvPr/>
        </p:nvSpPr>
        <p:spPr>
          <a:xfrm>
            <a:off x="3087552"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6" name="Rounded Rectangle 6">
            <a:extLst>
              <a:ext uri="{FF2B5EF4-FFF2-40B4-BE49-F238E27FC236}">
                <a16:creationId xmlns:a16="http://schemas.microsoft.com/office/drawing/2014/main" id="{DACD68BF-C90A-0D84-B448-08E27A046827}"/>
              </a:ext>
            </a:extLst>
          </p:cNvPr>
          <p:cNvSpPr/>
          <p:nvPr/>
        </p:nvSpPr>
        <p:spPr>
          <a:xfrm>
            <a:off x="3087552" y="3321298"/>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7" name="Rounded Rectangle 6">
            <a:extLst>
              <a:ext uri="{FF2B5EF4-FFF2-40B4-BE49-F238E27FC236}">
                <a16:creationId xmlns:a16="http://schemas.microsoft.com/office/drawing/2014/main" id="{C7A8D64E-8764-DCCD-F9AA-7478902D5E7B}"/>
              </a:ext>
            </a:extLst>
          </p:cNvPr>
          <p:cNvSpPr/>
          <p:nvPr/>
        </p:nvSpPr>
        <p:spPr>
          <a:xfrm>
            <a:off x="4163425"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8" name="Rounded Rectangle 6">
            <a:extLst>
              <a:ext uri="{FF2B5EF4-FFF2-40B4-BE49-F238E27FC236}">
                <a16:creationId xmlns:a16="http://schemas.microsoft.com/office/drawing/2014/main" id="{DE4498A7-9A4B-2024-AAD3-3F899EF664B1}"/>
              </a:ext>
            </a:extLst>
          </p:cNvPr>
          <p:cNvSpPr/>
          <p:nvPr/>
        </p:nvSpPr>
        <p:spPr>
          <a:xfrm>
            <a:off x="4163425"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9" name="Rounded Rectangle 6">
            <a:extLst>
              <a:ext uri="{FF2B5EF4-FFF2-40B4-BE49-F238E27FC236}">
                <a16:creationId xmlns:a16="http://schemas.microsoft.com/office/drawing/2014/main" id="{58E702FC-CD75-4849-AA13-EF953FF4D8CB}"/>
              </a:ext>
            </a:extLst>
          </p:cNvPr>
          <p:cNvSpPr/>
          <p:nvPr/>
        </p:nvSpPr>
        <p:spPr>
          <a:xfrm>
            <a:off x="4163425"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0" name="Rounded Rectangle 6">
            <a:extLst>
              <a:ext uri="{FF2B5EF4-FFF2-40B4-BE49-F238E27FC236}">
                <a16:creationId xmlns:a16="http://schemas.microsoft.com/office/drawing/2014/main" id="{33074855-419F-89E7-BFB3-BFCB4D36D5BE}"/>
              </a:ext>
            </a:extLst>
          </p:cNvPr>
          <p:cNvSpPr/>
          <p:nvPr/>
        </p:nvSpPr>
        <p:spPr>
          <a:xfrm>
            <a:off x="4163425" y="287281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1" name="Rounded Rectangle 6">
            <a:extLst>
              <a:ext uri="{FF2B5EF4-FFF2-40B4-BE49-F238E27FC236}">
                <a16:creationId xmlns:a16="http://schemas.microsoft.com/office/drawing/2014/main" id="{94D3DA06-F1B8-3BAC-4E41-FD0F34E0DCB8}"/>
              </a:ext>
            </a:extLst>
          </p:cNvPr>
          <p:cNvSpPr/>
          <p:nvPr/>
        </p:nvSpPr>
        <p:spPr>
          <a:xfrm>
            <a:off x="4163425" y="5115227"/>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2" name="Rounded Rectangle 6">
            <a:extLst>
              <a:ext uri="{FF2B5EF4-FFF2-40B4-BE49-F238E27FC236}">
                <a16:creationId xmlns:a16="http://schemas.microsoft.com/office/drawing/2014/main" id="{D1AB9FE4-74E8-CDDB-76B7-3230954331F1}"/>
              </a:ext>
            </a:extLst>
          </p:cNvPr>
          <p:cNvSpPr/>
          <p:nvPr/>
        </p:nvSpPr>
        <p:spPr>
          <a:xfrm>
            <a:off x="4163425"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3" name="Rounded Rectangle 6">
            <a:extLst>
              <a:ext uri="{FF2B5EF4-FFF2-40B4-BE49-F238E27FC236}">
                <a16:creationId xmlns:a16="http://schemas.microsoft.com/office/drawing/2014/main" id="{94A3D7B1-0E1D-7205-8E53-3C1E8ED3EE29}"/>
              </a:ext>
            </a:extLst>
          </p:cNvPr>
          <p:cNvSpPr/>
          <p:nvPr/>
        </p:nvSpPr>
        <p:spPr>
          <a:xfrm>
            <a:off x="4163425" y="421826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4" name="Rounded Rectangle 6">
            <a:extLst>
              <a:ext uri="{FF2B5EF4-FFF2-40B4-BE49-F238E27FC236}">
                <a16:creationId xmlns:a16="http://schemas.microsoft.com/office/drawing/2014/main" id="{69E21A65-F6BE-4F44-37BA-7D9CFCD788A3}"/>
              </a:ext>
            </a:extLst>
          </p:cNvPr>
          <p:cNvSpPr/>
          <p:nvPr/>
        </p:nvSpPr>
        <p:spPr>
          <a:xfrm>
            <a:off x="4163425"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5" name="Rounded Rectangle 6">
            <a:extLst>
              <a:ext uri="{FF2B5EF4-FFF2-40B4-BE49-F238E27FC236}">
                <a16:creationId xmlns:a16="http://schemas.microsoft.com/office/drawing/2014/main" id="{85FFD08F-6BBD-A056-A0EF-15D7CC479ED2}"/>
              </a:ext>
            </a:extLst>
          </p:cNvPr>
          <p:cNvSpPr/>
          <p:nvPr/>
        </p:nvSpPr>
        <p:spPr>
          <a:xfrm>
            <a:off x="4163425" y="332129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6" name="Rounded Rectangle 6">
            <a:extLst>
              <a:ext uri="{FF2B5EF4-FFF2-40B4-BE49-F238E27FC236}">
                <a16:creationId xmlns:a16="http://schemas.microsoft.com/office/drawing/2014/main" id="{0F376ABA-1B05-4508-6902-BF9AB658EA80}"/>
              </a:ext>
            </a:extLst>
          </p:cNvPr>
          <p:cNvSpPr/>
          <p:nvPr/>
        </p:nvSpPr>
        <p:spPr>
          <a:xfrm>
            <a:off x="5239298"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7" name="Rounded Rectangle 6">
            <a:extLst>
              <a:ext uri="{FF2B5EF4-FFF2-40B4-BE49-F238E27FC236}">
                <a16:creationId xmlns:a16="http://schemas.microsoft.com/office/drawing/2014/main" id="{B24F11E3-2365-34EF-959D-D009AE84DBC5}"/>
              </a:ext>
            </a:extLst>
          </p:cNvPr>
          <p:cNvSpPr/>
          <p:nvPr/>
        </p:nvSpPr>
        <p:spPr>
          <a:xfrm>
            <a:off x="5239298"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8" name="Rounded Rectangle 6">
            <a:extLst>
              <a:ext uri="{FF2B5EF4-FFF2-40B4-BE49-F238E27FC236}">
                <a16:creationId xmlns:a16="http://schemas.microsoft.com/office/drawing/2014/main" id="{69E79465-BC21-5DC3-FF9F-5935DAF08260}"/>
              </a:ext>
            </a:extLst>
          </p:cNvPr>
          <p:cNvSpPr/>
          <p:nvPr/>
        </p:nvSpPr>
        <p:spPr>
          <a:xfrm>
            <a:off x="5239298"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9" name="Rounded Rectangle 6">
            <a:extLst>
              <a:ext uri="{FF2B5EF4-FFF2-40B4-BE49-F238E27FC236}">
                <a16:creationId xmlns:a16="http://schemas.microsoft.com/office/drawing/2014/main" id="{E1B86F4E-A409-A315-0F7A-7ADAFB4DD73E}"/>
              </a:ext>
            </a:extLst>
          </p:cNvPr>
          <p:cNvSpPr/>
          <p:nvPr/>
        </p:nvSpPr>
        <p:spPr>
          <a:xfrm>
            <a:off x="5239298" y="287281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0" name="Rounded Rectangle 6">
            <a:extLst>
              <a:ext uri="{FF2B5EF4-FFF2-40B4-BE49-F238E27FC236}">
                <a16:creationId xmlns:a16="http://schemas.microsoft.com/office/drawing/2014/main" id="{6D3B1692-E40E-D381-55B7-D32791E47F9E}"/>
              </a:ext>
            </a:extLst>
          </p:cNvPr>
          <p:cNvSpPr/>
          <p:nvPr/>
        </p:nvSpPr>
        <p:spPr>
          <a:xfrm>
            <a:off x="5239298" y="5115227"/>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1" name="Rounded Rectangle 6">
            <a:extLst>
              <a:ext uri="{FF2B5EF4-FFF2-40B4-BE49-F238E27FC236}">
                <a16:creationId xmlns:a16="http://schemas.microsoft.com/office/drawing/2014/main" id="{6E82FAD6-365F-C4AE-CC4E-29B157501A2B}"/>
              </a:ext>
            </a:extLst>
          </p:cNvPr>
          <p:cNvSpPr/>
          <p:nvPr/>
        </p:nvSpPr>
        <p:spPr>
          <a:xfrm>
            <a:off x="5239298"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2" name="Rounded Rectangle 6">
            <a:extLst>
              <a:ext uri="{FF2B5EF4-FFF2-40B4-BE49-F238E27FC236}">
                <a16:creationId xmlns:a16="http://schemas.microsoft.com/office/drawing/2014/main" id="{7A490477-7332-51B0-25DD-42C6CB7177D7}"/>
              </a:ext>
            </a:extLst>
          </p:cNvPr>
          <p:cNvSpPr/>
          <p:nvPr/>
        </p:nvSpPr>
        <p:spPr>
          <a:xfrm>
            <a:off x="5239298" y="421826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3" name="Rounded Rectangle 6">
            <a:extLst>
              <a:ext uri="{FF2B5EF4-FFF2-40B4-BE49-F238E27FC236}">
                <a16:creationId xmlns:a16="http://schemas.microsoft.com/office/drawing/2014/main" id="{73C42362-766C-DA6E-8CE6-C3CD91153161}"/>
              </a:ext>
            </a:extLst>
          </p:cNvPr>
          <p:cNvSpPr/>
          <p:nvPr/>
        </p:nvSpPr>
        <p:spPr>
          <a:xfrm>
            <a:off x="5239298"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4" name="Rounded Rectangle 6">
            <a:extLst>
              <a:ext uri="{FF2B5EF4-FFF2-40B4-BE49-F238E27FC236}">
                <a16:creationId xmlns:a16="http://schemas.microsoft.com/office/drawing/2014/main" id="{2C25A229-AE3E-91E9-0A15-BAA586D1526C}"/>
              </a:ext>
            </a:extLst>
          </p:cNvPr>
          <p:cNvSpPr/>
          <p:nvPr/>
        </p:nvSpPr>
        <p:spPr>
          <a:xfrm>
            <a:off x="5239298" y="3321298"/>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5" name="Rounded Rectangle 6">
            <a:extLst>
              <a:ext uri="{FF2B5EF4-FFF2-40B4-BE49-F238E27FC236}">
                <a16:creationId xmlns:a16="http://schemas.microsoft.com/office/drawing/2014/main" id="{F09ECA75-5E9B-7CBA-0B2E-57B68F903D02}"/>
              </a:ext>
            </a:extLst>
          </p:cNvPr>
          <p:cNvSpPr/>
          <p:nvPr/>
        </p:nvSpPr>
        <p:spPr>
          <a:xfrm>
            <a:off x="6315171"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6" name="Rounded Rectangle 6">
            <a:extLst>
              <a:ext uri="{FF2B5EF4-FFF2-40B4-BE49-F238E27FC236}">
                <a16:creationId xmlns:a16="http://schemas.microsoft.com/office/drawing/2014/main" id="{F22EE544-ED19-5C68-FE76-8C0B291E9E11}"/>
              </a:ext>
            </a:extLst>
          </p:cNvPr>
          <p:cNvSpPr/>
          <p:nvPr/>
        </p:nvSpPr>
        <p:spPr>
          <a:xfrm>
            <a:off x="6315171"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7" name="Rounded Rectangle 6">
            <a:extLst>
              <a:ext uri="{FF2B5EF4-FFF2-40B4-BE49-F238E27FC236}">
                <a16:creationId xmlns:a16="http://schemas.microsoft.com/office/drawing/2014/main" id="{9EAC58A5-886A-C171-AFA0-396E25D2811F}"/>
              </a:ext>
            </a:extLst>
          </p:cNvPr>
          <p:cNvSpPr/>
          <p:nvPr/>
        </p:nvSpPr>
        <p:spPr>
          <a:xfrm>
            <a:off x="6315171"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8" name="Rounded Rectangle 6">
            <a:extLst>
              <a:ext uri="{FF2B5EF4-FFF2-40B4-BE49-F238E27FC236}">
                <a16:creationId xmlns:a16="http://schemas.microsoft.com/office/drawing/2014/main" id="{B2B4E994-033B-6C9F-25E7-6A06249A04EC}"/>
              </a:ext>
            </a:extLst>
          </p:cNvPr>
          <p:cNvSpPr/>
          <p:nvPr/>
        </p:nvSpPr>
        <p:spPr>
          <a:xfrm>
            <a:off x="6315171" y="287281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9" name="Rounded Rectangle 6">
            <a:extLst>
              <a:ext uri="{FF2B5EF4-FFF2-40B4-BE49-F238E27FC236}">
                <a16:creationId xmlns:a16="http://schemas.microsoft.com/office/drawing/2014/main" id="{10380420-CD6D-6B46-3A54-4E5000BFAF41}"/>
              </a:ext>
            </a:extLst>
          </p:cNvPr>
          <p:cNvSpPr/>
          <p:nvPr/>
        </p:nvSpPr>
        <p:spPr>
          <a:xfrm>
            <a:off x="6315171" y="511522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0" name="Rounded Rectangle 6">
            <a:extLst>
              <a:ext uri="{FF2B5EF4-FFF2-40B4-BE49-F238E27FC236}">
                <a16:creationId xmlns:a16="http://schemas.microsoft.com/office/drawing/2014/main" id="{E220F0BA-1195-6C7B-EC5F-3028BDA8F32B}"/>
              </a:ext>
            </a:extLst>
          </p:cNvPr>
          <p:cNvSpPr/>
          <p:nvPr/>
        </p:nvSpPr>
        <p:spPr>
          <a:xfrm>
            <a:off x="6315171"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1" name="Rounded Rectangle 6">
            <a:extLst>
              <a:ext uri="{FF2B5EF4-FFF2-40B4-BE49-F238E27FC236}">
                <a16:creationId xmlns:a16="http://schemas.microsoft.com/office/drawing/2014/main" id="{B2084B31-BFA9-8771-D6A2-A357B75CCE1A}"/>
              </a:ext>
            </a:extLst>
          </p:cNvPr>
          <p:cNvSpPr/>
          <p:nvPr/>
        </p:nvSpPr>
        <p:spPr>
          <a:xfrm>
            <a:off x="6315171" y="421826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2" name="Rounded Rectangle 6">
            <a:extLst>
              <a:ext uri="{FF2B5EF4-FFF2-40B4-BE49-F238E27FC236}">
                <a16:creationId xmlns:a16="http://schemas.microsoft.com/office/drawing/2014/main" id="{45473202-7157-8213-8A7B-3D5167A1EFF3}"/>
              </a:ext>
            </a:extLst>
          </p:cNvPr>
          <p:cNvSpPr/>
          <p:nvPr/>
        </p:nvSpPr>
        <p:spPr>
          <a:xfrm>
            <a:off x="6315171"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3" name="Rounded Rectangle 6">
            <a:extLst>
              <a:ext uri="{FF2B5EF4-FFF2-40B4-BE49-F238E27FC236}">
                <a16:creationId xmlns:a16="http://schemas.microsoft.com/office/drawing/2014/main" id="{6AB60BCD-082F-4D0E-7D1B-2495185578D1}"/>
              </a:ext>
            </a:extLst>
          </p:cNvPr>
          <p:cNvSpPr/>
          <p:nvPr/>
        </p:nvSpPr>
        <p:spPr>
          <a:xfrm>
            <a:off x="6315171" y="3321298"/>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4" name="Rounded Rectangle 6">
            <a:extLst>
              <a:ext uri="{FF2B5EF4-FFF2-40B4-BE49-F238E27FC236}">
                <a16:creationId xmlns:a16="http://schemas.microsoft.com/office/drawing/2014/main" id="{41D7649D-497E-4DF8-671A-3EE5F868DCA7}"/>
              </a:ext>
            </a:extLst>
          </p:cNvPr>
          <p:cNvSpPr/>
          <p:nvPr/>
        </p:nvSpPr>
        <p:spPr>
          <a:xfrm>
            <a:off x="7391044"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5" name="Rounded Rectangle 6">
            <a:extLst>
              <a:ext uri="{FF2B5EF4-FFF2-40B4-BE49-F238E27FC236}">
                <a16:creationId xmlns:a16="http://schemas.microsoft.com/office/drawing/2014/main" id="{CD095681-0B63-F3FE-A3F6-F57637D80358}"/>
              </a:ext>
            </a:extLst>
          </p:cNvPr>
          <p:cNvSpPr/>
          <p:nvPr/>
        </p:nvSpPr>
        <p:spPr>
          <a:xfrm>
            <a:off x="7391044"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6" name="Rounded Rectangle 6">
            <a:extLst>
              <a:ext uri="{FF2B5EF4-FFF2-40B4-BE49-F238E27FC236}">
                <a16:creationId xmlns:a16="http://schemas.microsoft.com/office/drawing/2014/main" id="{45632DBF-3CD5-A3C2-A30C-F5C010A96D77}"/>
              </a:ext>
            </a:extLst>
          </p:cNvPr>
          <p:cNvSpPr/>
          <p:nvPr/>
        </p:nvSpPr>
        <p:spPr>
          <a:xfrm>
            <a:off x="7391044"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7" name="Rounded Rectangle 6">
            <a:extLst>
              <a:ext uri="{FF2B5EF4-FFF2-40B4-BE49-F238E27FC236}">
                <a16:creationId xmlns:a16="http://schemas.microsoft.com/office/drawing/2014/main" id="{A9D33A46-7975-DB2C-B3DC-D09A536C5EC3}"/>
              </a:ext>
            </a:extLst>
          </p:cNvPr>
          <p:cNvSpPr/>
          <p:nvPr/>
        </p:nvSpPr>
        <p:spPr>
          <a:xfrm>
            <a:off x="7391044" y="287281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8" name="Rounded Rectangle 6">
            <a:extLst>
              <a:ext uri="{FF2B5EF4-FFF2-40B4-BE49-F238E27FC236}">
                <a16:creationId xmlns:a16="http://schemas.microsoft.com/office/drawing/2014/main" id="{54CDE7CA-3F46-6335-7E40-B01E949BF27E}"/>
              </a:ext>
            </a:extLst>
          </p:cNvPr>
          <p:cNvSpPr/>
          <p:nvPr/>
        </p:nvSpPr>
        <p:spPr>
          <a:xfrm>
            <a:off x="7391044" y="511522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9" name="Rounded Rectangle 6">
            <a:extLst>
              <a:ext uri="{FF2B5EF4-FFF2-40B4-BE49-F238E27FC236}">
                <a16:creationId xmlns:a16="http://schemas.microsoft.com/office/drawing/2014/main" id="{05546E19-ABAF-51E5-DB6C-A15270B43357}"/>
              </a:ext>
            </a:extLst>
          </p:cNvPr>
          <p:cNvSpPr/>
          <p:nvPr/>
        </p:nvSpPr>
        <p:spPr>
          <a:xfrm>
            <a:off x="7391044" y="376978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0" name="Rounded Rectangle 6">
            <a:extLst>
              <a:ext uri="{FF2B5EF4-FFF2-40B4-BE49-F238E27FC236}">
                <a16:creationId xmlns:a16="http://schemas.microsoft.com/office/drawing/2014/main" id="{A374ADA0-C5C5-732D-6E01-AE31410DF1E7}"/>
              </a:ext>
            </a:extLst>
          </p:cNvPr>
          <p:cNvSpPr/>
          <p:nvPr/>
        </p:nvSpPr>
        <p:spPr>
          <a:xfrm>
            <a:off x="7391044" y="421826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1" name="Rounded Rectangle 6">
            <a:extLst>
              <a:ext uri="{FF2B5EF4-FFF2-40B4-BE49-F238E27FC236}">
                <a16:creationId xmlns:a16="http://schemas.microsoft.com/office/drawing/2014/main" id="{AE536AB9-680F-74A2-D08F-54F1BB2E1C29}"/>
              </a:ext>
            </a:extLst>
          </p:cNvPr>
          <p:cNvSpPr/>
          <p:nvPr/>
        </p:nvSpPr>
        <p:spPr>
          <a:xfrm>
            <a:off x="7391044" y="466674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2" name="Rounded Rectangle 6">
            <a:extLst>
              <a:ext uri="{FF2B5EF4-FFF2-40B4-BE49-F238E27FC236}">
                <a16:creationId xmlns:a16="http://schemas.microsoft.com/office/drawing/2014/main" id="{DEAFB32D-0B09-4549-2E6B-98C8BBCC2EF8}"/>
              </a:ext>
            </a:extLst>
          </p:cNvPr>
          <p:cNvSpPr/>
          <p:nvPr/>
        </p:nvSpPr>
        <p:spPr>
          <a:xfrm>
            <a:off x="7391044" y="332129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3" name="Rounded Rectangle 6">
            <a:extLst>
              <a:ext uri="{FF2B5EF4-FFF2-40B4-BE49-F238E27FC236}">
                <a16:creationId xmlns:a16="http://schemas.microsoft.com/office/drawing/2014/main" id="{A01CB340-BF9F-B69A-3C72-F7A098F0F827}"/>
              </a:ext>
            </a:extLst>
          </p:cNvPr>
          <p:cNvSpPr/>
          <p:nvPr/>
        </p:nvSpPr>
        <p:spPr>
          <a:xfrm>
            <a:off x="9542790"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4" name="Rounded Rectangle 6">
            <a:extLst>
              <a:ext uri="{FF2B5EF4-FFF2-40B4-BE49-F238E27FC236}">
                <a16:creationId xmlns:a16="http://schemas.microsoft.com/office/drawing/2014/main" id="{C10FBBD0-80BB-CB80-90B0-C9798F824104}"/>
              </a:ext>
            </a:extLst>
          </p:cNvPr>
          <p:cNvSpPr/>
          <p:nvPr/>
        </p:nvSpPr>
        <p:spPr>
          <a:xfrm>
            <a:off x="9542790"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5" name="Rounded Rectangle 6">
            <a:extLst>
              <a:ext uri="{FF2B5EF4-FFF2-40B4-BE49-F238E27FC236}">
                <a16:creationId xmlns:a16="http://schemas.microsoft.com/office/drawing/2014/main" id="{C18A7723-AA77-E0E4-F642-57661B4DF805}"/>
              </a:ext>
            </a:extLst>
          </p:cNvPr>
          <p:cNvSpPr/>
          <p:nvPr/>
        </p:nvSpPr>
        <p:spPr>
          <a:xfrm>
            <a:off x="9542790"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6" name="Rounded Rectangle 6">
            <a:extLst>
              <a:ext uri="{FF2B5EF4-FFF2-40B4-BE49-F238E27FC236}">
                <a16:creationId xmlns:a16="http://schemas.microsoft.com/office/drawing/2014/main" id="{0082E6C9-8BDA-AE0C-11C5-7887F19EA3AF}"/>
              </a:ext>
            </a:extLst>
          </p:cNvPr>
          <p:cNvSpPr/>
          <p:nvPr/>
        </p:nvSpPr>
        <p:spPr>
          <a:xfrm>
            <a:off x="9542790" y="287281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7" name="Rounded Rectangle 6">
            <a:extLst>
              <a:ext uri="{FF2B5EF4-FFF2-40B4-BE49-F238E27FC236}">
                <a16:creationId xmlns:a16="http://schemas.microsoft.com/office/drawing/2014/main" id="{4442A982-BBE0-FADA-8E10-208C68F1F075}"/>
              </a:ext>
            </a:extLst>
          </p:cNvPr>
          <p:cNvSpPr/>
          <p:nvPr/>
        </p:nvSpPr>
        <p:spPr>
          <a:xfrm>
            <a:off x="9542790" y="511522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8" name="Rounded Rectangle 6">
            <a:extLst>
              <a:ext uri="{FF2B5EF4-FFF2-40B4-BE49-F238E27FC236}">
                <a16:creationId xmlns:a16="http://schemas.microsoft.com/office/drawing/2014/main" id="{3F20F625-4284-39D1-C173-80AEA3750AFE}"/>
              </a:ext>
            </a:extLst>
          </p:cNvPr>
          <p:cNvSpPr/>
          <p:nvPr/>
        </p:nvSpPr>
        <p:spPr>
          <a:xfrm>
            <a:off x="9542790" y="3769780"/>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9" name="Rounded Rectangle 6">
            <a:extLst>
              <a:ext uri="{FF2B5EF4-FFF2-40B4-BE49-F238E27FC236}">
                <a16:creationId xmlns:a16="http://schemas.microsoft.com/office/drawing/2014/main" id="{1B761476-780C-E47E-B56A-E3B75DBA0AB3}"/>
              </a:ext>
            </a:extLst>
          </p:cNvPr>
          <p:cNvSpPr/>
          <p:nvPr/>
        </p:nvSpPr>
        <p:spPr>
          <a:xfrm>
            <a:off x="9542790" y="421826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0" name="Rounded Rectangle 6">
            <a:extLst>
              <a:ext uri="{FF2B5EF4-FFF2-40B4-BE49-F238E27FC236}">
                <a16:creationId xmlns:a16="http://schemas.microsoft.com/office/drawing/2014/main" id="{C3DA5A60-7895-FA7A-70AA-56D579FA9011}"/>
              </a:ext>
            </a:extLst>
          </p:cNvPr>
          <p:cNvSpPr/>
          <p:nvPr/>
        </p:nvSpPr>
        <p:spPr>
          <a:xfrm>
            <a:off x="9542790" y="466674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1" name="Rounded Rectangle 6">
            <a:extLst>
              <a:ext uri="{FF2B5EF4-FFF2-40B4-BE49-F238E27FC236}">
                <a16:creationId xmlns:a16="http://schemas.microsoft.com/office/drawing/2014/main" id="{F06BFEE8-52B7-CAD0-4AD4-8DB46FB6E80A}"/>
              </a:ext>
            </a:extLst>
          </p:cNvPr>
          <p:cNvSpPr/>
          <p:nvPr/>
        </p:nvSpPr>
        <p:spPr>
          <a:xfrm>
            <a:off x="9542790" y="332129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2" name="Rounded Rectangle 6">
            <a:extLst>
              <a:ext uri="{FF2B5EF4-FFF2-40B4-BE49-F238E27FC236}">
                <a16:creationId xmlns:a16="http://schemas.microsoft.com/office/drawing/2014/main" id="{B1CDEEDC-1B6B-61D8-DDF0-7A99E0383BC4}"/>
              </a:ext>
            </a:extLst>
          </p:cNvPr>
          <p:cNvSpPr/>
          <p:nvPr/>
        </p:nvSpPr>
        <p:spPr>
          <a:xfrm>
            <a:off x="10618661"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3" name="Rounded Rectangle 6">
            <a:extLst>
              <a:ext uri="{FF2B5EF4-FFF2-40B4-BE49-F238E27FC236}">
                <a16:creationId xmlns:a16="http://schemas.microsoft.com/office/drawing/2014/main" id="{98CB7061-2939-DF8D-5592-B867F9DC9729}"/>
              </a:ext>
            </a:extLst>
          </p:cNvPr>
          <p:cNvSpPr/>
          <p:nvPr/>
        </p:nvSpPr>
        <p:spPr>
          <a:xfrm>
            <a:off x="10618661" y="1975471"/>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4" name="Rounded Rectangle 6">
            <a:extLst>
              <a:ext uri="{FF2B5EF4-FFF2-40B4-BE49-F238E27FC236}">
                <a16:creationId xmlns:a16="http://schemas.microsoft.com/office/drawing/2014/main" id="{7D168E79-6A75-7A38-8A50-014C3AC5FFED}"/>
              </a:ext>
            </a:extLst>
          </p:cNvPr>
          <p:cNvSpPr/>
          <p:nvPr/>
        </p:nvSpPr>
        <p:spPr>
          <a:xfrm>
            <a:off x="10618661" y="242357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5" name="Rounded Rectangle 6">
            <a:extLst>
              <a:ext uri="{FF2B5EF4-FFF2-40B4-BE49-F238E27FC236}">
                <a16:creationId xmlns:a16="http://schemas.microsoft.com/office/drawing/2014/main" id="{3F9DF78D-836D-E6AA-C806-1BF473D546FC}"/>
              </a:ext>
            </a:extLst>
          </p:cNvPr>
          <p:cNvSpPr/>
          <p:nvPr/>
        </p:nvSpPr>
        <p:spPr>
          <a:xfrm>
            <a:off x="10618661" y="287167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6" name="Rounded Rectangle 6">
            <a:extLst>
              <a:ext uri="{FF2B5EF4-FFF2-40B4-BE49-F238E27FC236}">
                <a16:creationId xmlns:a16="http://schemas.microsoft.com/office/drawing/2014/main" id="{C6FD2716-3E24-8971-EBCC-824D03D4F67B}"/>
              </a:ext>
            </a:extLst>
          </p:cNvPr>
          <p:cNvSpPr/>
          <p:nvPr/>
        </p:nvSpPr>
        <p:spPr>
          <a:xfrm>
            <a:off x="10618661" y="511522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7" name="Rounded Rectangle 6">
            <a:extLst>
              <a:ext uri="{FF2B5EF4-FFF2-40B4-BE49-F238E27FC236}">
                <a16:creationId xmlns:a16="http://schemas.microsoft.com/office/drawing/2014/main" id="{8F77987C-90DE-D4D4-ED59-7C3FA697747D}"/>
              </a:ext>
            </a:extLst>
          </p:cNvPr>
          <p:cNvSpPr/>
          <p:nvPr/>
        </p:nvSpPr>
        <p:spPr>
          <a:xfrm>
            <a:off x="10618661" y="3767875"/>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8" name="Rounded Rectangle 6">
            <a:extLst>
              <a:ext uri="{FF2B5EF4-FFF2-40B4-BE49-F238E27FC236}">
                <a16:creationId xmlns:a16="http://schemas.microsoft.com/office/drawing/2014/main" id="{3D7EF695-8D90-A374-6D03-E98B3DAD3DA4}"/>
              </a:ext>
            </a:extLst>
          </p:cNvPr>
          <p:cNvSpPr/>
          <p:nvPr/>
        </p:nvSpPr>
        <p:spPr>
          <a:xfrm>
            <a:off x="10618661" y="421597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9" name="Rounded Rectangle 6">
            <a:extLst>
              <a:ext uri="{FF2B5EF4-FFF2-40B4-BE49-F238E27FC236}">
                <a16:creationId xmlns:a16="http://schemas.microsoft.com/office/drawing/2014/main" id="{97215426-1A66-611C-273B-ACEEE707C36D}"/>
              </a:ext>
            </a:extLst>
          </p:cNvPr>
          <p:cNvSpPr/>
          <p:nvPr/>
        </p:nvSpPr>
        <p:spPr>
          <a:xfrm>
            <a:off x="10618661" y="466407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0" name="Rounded Rectangle 6">
            <a:extLst>
              <a:ext uri="{FF2B5EF4-FFF2-40B4-BE49-F238E27FC236}">
                <a16:creationId xmlns:a16="http://schemas.microsoft.com/office/drawing/2014/main" id="{ABAA0EFC-BE85-6C8A-7ABD-FD65EB28D3FA}"/>
              </a:ext>
            </a:extLst>
          </p:cNvPr>
          <p:cNvSpPr/>
          <p:nvPr/>
        </p:nvSpPr>
        <p:spPr>
          <a:xfrm>
            <a:off x="10618661" y="331977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1" name="Rounded Rectangle 6">
            <a:extLst>
              <a:ext uri="{FF2B5EF4-FFF2-40B4-BE49-F238E27FC236}">
                <a16:creationId xmlns:a16="http://schemas.microsoft.com/office/drawing/2014/main" id="{B9D2F497-9044-E699-3EC5-9ED89B4B83FF}"/>
              </a:ext>
            </a:extLst>
          </p:cNvPr>
          <p:cNvSpPr/>
          <p:nvPr/>
        </p:nvSpPr>
        <p:spPr>
          <a:xfrm>
            <a:off x="8466917" y="152737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2" name="Rounded Rectangle 6">
            <a:extLst>
              <a:ext uri="{FF2B5EF4-FFF2-40B4-BE49-F238E27FC236}">
                <a16:creationId xmlns:a16="http://schemas.microsoft.com/office/drawing/2014/main" id="{204DAAD0-591F-F613-045C-912F987AF1A0}"/>
              </a:ext>
            </a:extLst>
          </p:cNvPr>
          <p:cNvSpPr/>
          <p:nvPr/>
        </p:nvSpPr>
        <p:spPr>
          <a:xfrm>
            <a:off x="8466917" y="197585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3" name="Rounded Rectangle 6">
            <a:extLst>
              <a:ext uri="{FF2B5EF4-FFF2-40B4-BE49-F238E27FC236}">
                <a16:creationId xmlns:a16="http://schemas.microsoft.com/office/drawing/2014/main" id="{FF2E0235-53A1-BE90-9733-F9E8C9C89CCF}"/>
              </a:ext>
            </a:extLst>
          </p:cNvPr>
          <p:cNvSpPr/>
          <p:nvPr/>
        </p:nvSpPr>
        <p:spPr>
          <a:xfrm>
            <a:off x="8466917" y="24243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4" name="Rounded Rectangle 6">
            <a:extLst>
              <a:ext uri="{FF2B5EF4-FFF2-40B4-BE49-F238E27FC236}">
                <a16:creationId xmlns:a16="http://schemas.microsoft.com/office/drawing/2014/main" id="{452DB6B2-E373-5B5E-61B2-D3464012E5C5}"/>
              </a:ext>
            </a:extLst>
          </p:cNvPr>
          <p:cNvSpPr/>
          <p:nvPr/>
        </p:nvSpPr>
        <p:spPr>
          <a:xfrm>
            <a:off x="8466917" y="287281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5" name="Rounded Rectangle 6">
            <a:extLst>
              <a:ext uri="{FF2B5EF4-FFF2-40B4-BE49-F238E27FC236}">
                <a16:creationId xmlns:a16="http://schemas.microsoft.com/office/drawing/2014/main" id="{7A65DBDD-C406-5ACA-6532-A9099C4C12A7}"/>
              </a:ext>
            </a:extLst>
          </p:cNvPr>
          <p:cNvSpPr/>
          <p:nvPr/>
        </p:nvSpPr>
        <p:spPr>
          <a:xfrm>
            <a:off x="8466917" y="5115227"/>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6" name="Rounded Rectangle 6">
            <a:extLst>
              <a:ext uri="{FF2B5EF4-FFF2-40B4-BE49-F238E27FC236}">
                <a16:creationId xmlns:a16="http://schemas.microsoft.com/office/drawing/2014/main" id="{608144E9-6BED-0FB7-F094-FAC401646875}"/>
              </a:ext>
            </a:extLst>
          </p:cNvPr>
          <p:cNvSpPr/>
          <p:nvPr/>
        </p:nvSpPr>
        <p:spPr>
          <a:xfrm>
            <a:off x="8466917" y="376978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7" name="Rounded Rectangle 6">
            <a:extLst>
              <a:ext uri="{FF2B5EF4-FFF2-40B4-BE49-F238E27FC236}">
                <a16:creationId xmlns:a16="http://schemas.microsoft.com/office/drawing/2014/main" id="{D3882968-8759-6202-0A77-F573E487A65F}"/>
              </a:ext>
            </a:extLst>
          </p:cNvPr>
          <p:cNvSpPr/>
          <p:nvPr/>
        </p:nvSpPr>
        <p:spPr>
          <a:xfrm>
            <a:off x="8466917" y="421826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8" name="Rounded Rectangle 6">
            <a:extLst>
              <a:ext uri="{FF2B5EF4-FFF2-40B4-BE49-F238E27FC236}">
                <a16:creationId xmlns:a16="http://schemas.microsoft.com/office/drawing/2014/main" id="{F4C9DDCA-22B8-05B8-22CF-0E0C29B5246E}"/>
              </a:ext>
            </a:extLst>
          </p:cNvPr>
          <p:cNvSpPr/>
          <p:nvPr/>
        </p:nvSpPr>
        <p:spPr>
          <a:xfrm>
            <a:off x="8466917" y="466674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9" name="Rounded Rectangle 6">
            <a:extLst>
              <a:ext uri="{FF2B5EF4-FFF2-40B4-BE49-F238E27FC236}">
                <a16:creationId xmlns:a16="http://schemas.microsoft.com/office/drawing/2014/main" id="{9783C58A-7A17-CDA2-9655-9476C7417A3F}"/>
              </a:ext>
            </a:extLst>
          </p:cNvPr>
          <p:cNvSpPr/>
          <p:nvPr/>
        </p:nvSpPr>
        <p:spPr>
          <a:xfrm>
            <a:off x="8466917" y="332129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Tree>
    <p:extLst>
      <p:ext uri="{BB962C8B-B14F-4D97-AF65-F5344CB8AC3E}">
        <p14:creationId xmlns:p14="http://schemas.microsoft.com/office/powerpoint/2010/main" val="2603506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E2323128-1FF3-FE61-0123-1AA4379F1E76}"/>
              </a:ext>
            </a:extLst>
          </p:cNvPr>
          <p:cNvSpPr>
            <a:spLocks noGrp="1"/>
          </p:cNvSpPr>
          <p:nvPr>
            <p:ph type="title"/>
          </p:nvPr>
        </p:nvSpPr>
        <p:spPr>
          <a:xfrm>
            <a:off x="184288" y="0"/>
            <a:ext cx="11725137" cy="441916"/>
          </a:xfrm>
        </p:spPr>
        <p:txBody>
          <a:bodyPr/>
          <a:lstStyle/>
          <a:p>
            <a:r>
              <a:rPr lang="en-US" dirty="0"/>
              <a:t>Summary </a:t>
            </a:r>
            <a:r>
              <a:rPr lang="en-US" dirty="0">
                <a:solidFill>
                  <a:schemeClr val="tx1"/>
                </a:solidFill>
              </a:rPr>
              <a:t>of</a:t>
            </a:r>
            <a:r>
              <a:rPr lang="en-US" dirty="0"/>
              <a:t> </a:t>
            </a:r>
            <a:r>
              <a:rPr lang="en-US" dirty="0">
                <a:solidFill>
                  <a:schemeClr val="tx1"/>
                </a:solidFill>
              </a:rPr>
              <a:t>Recommendations by Region (Cont.)</a:t>
            </a:r>
          </a:p>
        </p:txBody>
      </p:sp>
      <p:graphicFrame>
        <p:nvGraphicFramePr>
          <p:cNvPr id="15" name="Table 14">
            <a:extLst>
              <a:ext uri="{FF2B5EF4-FFF2-40B4-BE49-F238E27FC236}">
                <a16:creationId xmlns:a16="http://schemas.microsoft.com/office/drawing/2014/main" id="{9A8BFD9D-B7AE-8DE0-6328-A6F4D23A600F}"/>
              </a:ext>
            </a:extLst>
          </p:cNvPr>
          <p:cNvGraphicFramePr>
            <a:graphicFrameLocks noGrp="1"/>
          </p:cNvGraphicFramePr>
          <p:nvPr>
            <p:extLst>
              <p:ext uri="{D42A27DB-BD31-4B8C-83A1-F6EECF244321}">
                <p14:modId xmlns:p14="http://schemas.microsoft.com/office/powerpoint/2010/main" val="2620340002"/>
              </p:ext>
            </p:extLst>
          </p:nvPr>
        </p:nvGraphicFramePr>
        <p:xfrm>
          <a:off x="597981" y="1024958"/>
          <a:ext cx="10996039" cy="4483100"/>
        </p:xfrm>
        <a:graphic>
          <a:graphicData uri="http://schemas.openxmlformats.org/drawingml/2006/table">
            <a:tbl>
              <a:tblPr firstRow="1" bandRow="1">
                <a:tableStyleId>{5C22544A-7EE6-4342-B048-85BDC9FD1C3A}</a:tableStyleId>
              </a:tblPr>
              <a:tblGrid>
                <a:gridCol w="1301572">
                  <a:extLst>
                    <a:ext uri="{9D8B030D-6E8A-4147-A177-3AD203B41FA5}">
                      <a16:colId xmlns:a16="http://schemas.microsoft.com/office/drawing/2014/main" val="2728489733"/>
                    </a:ext>
                  </a:extLst>
                </a:gridCol>
                <a:gridCol w="1077163">
                  <a:extLst>
                    <a:ext uri="{9D8B030D-6E8A-4147-A177-3AD203B41FA5}">
                      <a16:colId xmlns:a16="http://schemas.microsoft.com/office/drawing/2014/main" val="4006643270"/>
                    </a:ext>
                  </a:extLst>
                </a:gridCol>
                <a:gridCol w="1077163">
                  <a:extLst>
                    <a:ext uri="{9D8B030D-6E8A-4147-A177-3AD203B41FA5}">
                      <a16:colId xmlns:a16="http://schemas.microsoft.com/office/drawing/2014/main" val="939134027"/>
                    </a:ext>
                  </a:extLst>
                </a:gridCol>
                <a:gridCol w="1077163">
                  <a:extLst>
                    <a:ext uri="{9D8B030D-6E8A-4147-A177-3AD203B41FA5}">
                      <a16:colId xmlns:a16="http://schemas.microsoft.com/office/drawing/2014/main" val="1773468273"/>
                    </a:ext>
                  </a:extLst>
                </a:gridCol>
                <a:gridCol w="1077163">
                  <a:extLst>
                    <a:ext uri="{9D8B030D-6E8A-4147-A177-3AD203B41FA5}">
                      <a16:colId xmlns:a16="http://schemas.microsoft.com/office/drawing/2014/main" val="3631137620"/>
                    </a:ext>
                  </a:extLst>
                </a:gridCol>
                <a:gridCol w="1077163">
                  <a:extLst>
                    <a:ext uri="{9D8B030D-6E8A-4147-A177-3AD203B41FA5}">
                      <a16:colId xmlns:a16="http://schemas.microsoft.com/office/drawing/2014/main" val="254425374"/>
                    </a:ext>
                  </a:extLst>
                </a:gridCol>
                <a:gridCol w="1077163">
                  <a:extLst>
                    <a:ext uri="{9D8B030D-6E8A-4147-A177-3AD203B41FA5}">
                      <a16:colId xmlns:a16="http://schemas.microsoft.com/office/drawing/2014/main" val="2805093856"/>
                    </a:ext>
                  </a:extLst>
                </a:gridCol>
                <a:gridCol w="1077163">
                  <a:extLst>
                    <a:ext uri="{9D8B030D-6E8A-4147-A177-3AD203B41FA5}">
                      <a16:colId xmlns:a16="http://schemas.microsoft.com/office/drawing/2014/main" val="2007837736"/>
                    </a:ext>
                  </a:extLst>
                </a:gridCol>
                <a:gridCol w="1077163">
                  <a:extLst>
                    <a:ext uri="{9D8B030D-6E8A-4147-A177-3AD203B41FA5}">
                      <a16:colId xmlns:a16="http://schemas.microsoft.com/office/drawing/2014/main" val="1284910240"/>
                    </a:ext>
                  </a:extLst>
                </a:gridCol>
                <a:gridCol w="1077163">
                  <a:extLst>
                    <a:ext uri="{9D8B030D-6E8A-4147-A177-3AD203B41FA5}">
                      <a16:colId xmlns:a16="http://schemas.microsoft.com/office/drawing/2014/main" val="372516270"/>
                    </a:ext>
                  </a:extLst>
                </a:gridCol>
              </a:tblGrid>
              <a:tr h="448310">
                <a:tc>
                  <a:txBody>
                    <a:bodyPr/>
                    <a:lstStyle/>
                    <a:p>
                      <a:pPr algn="ctr"/>
                      <a:r>
                        <a:rPr lang="en-US" sz="1200" b="1" dirty="0">
                          <a:solidFill>
                            <a:srgbClr val="FFFFFF"/>
                          </a:solidFill>
                          <a:latin typeface="+mn-lt"/>
                        </a:rPr>
                        <a:t>Test Names</a:t>
                      </a:r>
                    </a:p>
                  </a:txBody>
                  <a:tcPr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Overall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EU</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UK</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US</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Canada</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Brazil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Mexico</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China</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Japan</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448310">
                <a:tc>
                  <a:txBody>
                    <a:bodyPr/>
                    <a:lstStyle/>
                    <a:p>
                      <a:pPr marL="0" algn="ctr" defTabSz="914400" rtl="0" eaLnBrk="1" fontAlgn="b" latinLnBrk="0" hangingPunct="1"/>
                      <a:r>
                        <a:rPr lang="es-ES" sz="1200" b="1" kern="1200" dirty="0" err="1">
                          <a:solidFill>
                            <a:srgbClr val="FF0000"/>
                          </a:solidFill>
                          <a:latin typeface="+mn-lt"/>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9540203"/>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0572908"/>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255521"/>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9729322"/>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3911059"/>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47407191"/>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4132952"/>
                  </a:ext>
                </a:extLst>
              </a:tr>
              <a:tr h="448310">
                <a:tc>
                  <a:txBody>
                    <a:bodyPr/>
                    <a:lstStyle/>
                    <a:p>
                      <a:pPr marL="0" algn="ctr" defTabSz="914400" rtl="0" eaLnBrk="1" fontAlgn="b" latinLnBrk="0" hangingPunct="1"/>
                      <a:r>
                        <a:rPr kumimoji="0" lang="es-ES" sz="1200" b="1" i="0" u="none" strike="noStrike" kern="1200" cap="none" spc="0" normalizeH="0" baseline="0" noProof="0">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87623789"/>
                  </a:ext>
                </a:extLst>
              </a:tr>
              <a:tr h="448310">
                <a:tc>
                  <a:txBody>
                    <a:bodyPr/>
                    <a:lstStyle/>
                    <a:p>
                      <a:pPr marL="0" algn="ctr" defTabSz="914400" rtl="0" eaLnBrk="1" fontAlgn="b" latinLnBrk="0" hangingPunct="1"/>
                      <a:r>
                        <a:rPr kumimoji="0" lang="es-ES" sz="1200" b="1" i="0" u="none" strike="noStrike" kern="1200" cap="none" spc="0" normalizeH="0" baseline="0" noProof="0" dirty="0" err="1">
                          <a:ln>
                            <a:noFill/>
                          </a:ln>
                          <a:solidFill>
                            <a:srgbClr val="FF0000"/>
                          </a:solidFill>
                          <a:effectLst/>
                          <a:uLnTx/>
                          <a:uFillTx/>
                          <a:latin typeface="Open Sans"/>
                          <a:ea typeface="+mn-ea"/>
                          <a:cs typeface="+mn-cs"/>
                        </a:rPr>
                        <a:t>XXXX</a:t>
                      </a:r>
                      <a:endParaRPr lang="es-ES" sz="1200" b="1" kern="1200" dirty="0">
                        <a:solidFill>
                          <a:srgbClr val="FF0000"/>
                        </a:solidFill>
                        <a:latin typeface="+mn-lt"/>
                        <a:ea typeface="+mn-ea"/>
                        <a:cs typeface="+mn-cs"/>
                      </a:endParaRPr>
                    </a:p>
                  </a:txBody>
                  <a:tcPr marL="7620" marR="7620" marT="7620" marB="0"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4902020"/>
                  </a:ext>
                </a:extLst>
              </a:tr>
            </a:tbl>
          </a:graphicData>
        </a:graphic>
      </p:graphicFrame>
      <p:sp>
        <p:nvSpPr>
          <p:cNvPr id="16" name="Rounded Rectangle 6">
            <a:extLst>
              <a:ext uri="{FF2B5EF4-FFF2-40B4-BE49-F238E27FC236}">
                <a16:creationId xmlns:a16="http://schemas.microsoft.com/office/drawing/2014/main" id="{F86D639E-9561-16E4-ED11-0ED13C8AEF53}"/>
              </a:ext>
            </a:extLst>
          </p:cNvPr>
          <p:cNvSpPr/>
          <p:nvPr/>
        </p:nvSpPr>
        <p:spPr>
          <a:xfrm>
            <a:off x="2011680" y="1542932"/>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 name="Rounded Rectangle 6">
            <a:extLst>
              <a:ext uri="{FF2B5EF4-FFF2-40B4-BE49-F238E27FC236}">
                <a16:creationId xmlns:a16="http://schemas.microsoft.com/office/drawing/2014/main" id="{5F02A13E-0AA4-AAEC-DC26-DDFA603B23FA}"/>
              </a:ext>
            </a:extLst>
          </p:cNvPr>
          <p:cNvSpPr/>
          <p:nvPr/>
        </p:nvSpPr>
        <p:spPr>
          <a:xfrm>
            <a:off x="2011680" y="1991414"/>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 name="Rounded Rectangle 6">
            <a:extLst>
              <a:ext uri="{FF2B5EF4-FFF2-40B4-BE49-F238E27FC236}">
                <a16:creationId xmlns:a16="http://schemas.microsoft.com/office/drawing/2014/main" id="{4BF669FB-3AED-9FD5-5617-D067C903BCB0}"/>
              </a:ext>
            </a:extLst>
          </p:cNvPr>
          <p:cNvSpPr/>
          <p:nvPr/>
        </p:nvSpPr>
        <p:spPr>
          <a:xfrm>
            <a:off x="2011680" y="2439896"/>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 name="Rounded Rectangle 9">
            <a:extLst>
              <a:ext uri="{FF2B5EF4-FFF2-40B4-BE49-F238E27FC236}">
                <a16:creationId xmlns:a16="http://schemas.microsoft.com/office/drawing/2014/main" id="{E80136B8-D5E0-6A7B-583E-FF064555497C}"/>
              </a:ext>
            </a:extLst>
          </p:cNvPr>
          <p:cNvSpPr/>
          <p:nvPr/>
        </p:nvSpPr>
        <p:spPr>
          <a:xfrm>
            <a:off x="2011680"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0" name="Rounded Rectangle 6">
            <a:extLst>
              <a:ext uri="{FF2B5EF4-FFF2-40B4-BE49-F238E27FC236}">
                <a16:creationId xmlns:a16="http://schemas.microsoft.com/office/drawing/2014/main" id="{1AC6759A-E063-2A27-3642-5F8327F16FE5}"/>
              </a:ext>
            </a:extLst>
          </p:cNvPr>
          <p:cNvSpPr/>
          <p:nvPr/>
        </p:nvSpPr>
        <p:spPr>
          <a:xfrm>
            <a:off x="2011680" y="5130789"/>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1" name="Rounded Rectangle 6">
            <a:extLst>
              <a:ext uri="{FF2B5EF4-FFF2-40B4-BE49-F238E27FC236}">
                <a16:creationId xmlns:a16="http://schemas.microsoft.com/office/drawing/2014/main" id="{BB0C9221-4E20-2561-A21B-5E1F23B22AC5}"/>
              </a:ext>
            </a:extLst>
          </p:cNvPr>
          <p:cNvSpPr/>
          <p:nvPr/>
        </p:nvSpPr>
        <p:spPr>
          <a:xfrm>
            <a:off x="2011680" y="3785342"/>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2" name="Rounded Rectangle 6">
            <a:extLst>
              <a:ext uri="{FF2B5EF4-FFF2-40B4-BE49-F238E27FC236}">
                <a16:creationId xmlns:a16="http://schemas.microsoft.com/office/drawing/2014/main" id="{83D74F6C-E571-FC86-2208-2029AF52939E}"/>
              </a:ext>
            </a:extLst>
          </p:cNvPr>
          <p:cNvSpPr/>
          <p:nvPr/>
        </p:nvSpPr>
        <p:spPr>
          <a:xfrm>
            <a:off x="2011680" y="4233824"/>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3" name="Rounded Rectangle 6">
            <a:extLst>
              <a:ext uri="{FF2B5EF4-FFF2-40B4-BE49-F238E27FC236}">
                <a16:creationId xmlns:a16="http://schemas.microsoft.com/office/drawing/2014/main" id="{48E9294E-C139-1A14-878A-D49628CDF234}"/>
              </a:ext>
            </a:extLst>
          </p:cNvPr>
          <p:cNvSpPr/>
          <p:nvPr/>
        </p:nvSpPr>
        <p:spPr>
          <a:xfrm>
            <a:off x="2011680" y="4682306"/>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4" name="Rounded Rectangle 6">
            <a:extLst>
              <a:ext uri="{FF2B5EF4-FFF2-40B4-BE49-F238E27FC236}">
                <a16:creationId xmlns:a16="http://schemas.microsoft.com/office/drawing/2014/main" id="{72F10755-2B89-CBA9-A437-9A84BF7350DB}"/>
              </a:ext>
            </a:extLst>
          </p:cNvPr>
          <p:cNvSpPr/>
          <p:nvPr/>
        </p:nvSpPr>
        <p:spPr>
          <a:xfrm>
            <a:off x="2011680"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5" name="Rounded Rectangle 6">
            <a:extLst>
              <a:ext uri="{FF2B5EF4-FFF2-40B4-BE49-F238E27FC236}">
                <a16:creationId xmlns:a16="http://schemas.microsoft.com/office/drawing/2014/main" id="{A7F17966-10DE-2B76-F884-DD26E86FC04D}"/>
              </a:ext>
            </a:extLst>
          </p:cNvPr>
          <p:cNvSpPr/>
          <p:nvPr/>
        </p:nvSpPr>
        <p:spPr>
          <a:xfrm>
            <a:off x="3087553" y="1542932"/>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6" name="Rounded Rectangle 6">
            <a:extLst>
              <a:ext uri="{FF2B5EF4-FFF2-40B4-BE49-F238E27FC236}">
                <a16:creationId xmlns:a16="http://schemas.microsoft.com/office/drawing/2014/main" id="{30066F80-0A1A-16BF-0CEE-66681C7CEC15}"/>
              </a:ext>
            </a:extLst>
          </p:cNvPr>
          <p:cNvSpPr/>
          <p:nvPr/>
        </p:nvSpPr>
        <p:spPr>
          <a:xfrm>
            <a:off x="3087553"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7" name="Rounded Rectangle 6">
            <a:extLst>
              <a:ext uri="{FF2B5EF4-FFF2-40B4-BE49-F238E27FC236}">
                <a16:creationId xmlns:a16="http://schemas.microsoft.com/office/drawing/2014/main" id="{E3C32407-91E7-9CC1-7010-C5F40B5A7394}"/>
              </a:ext>
            </a:extLst>
          </p:cNvPr>
          <p:cNvSpPr/>
          <p:nvPr/>
        </p:nvSpPr>
        <p:spPr>
          <a:xfrm>
            <a:off x="3087553" y="2439896"/>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8" name="Rounded Rectangle 6">
            <a:extLst>
              <a:ext uri="{FF2B5EF4-FFF2-40B4-BE49-F238E27FC236}">
                <a16:creationId xmlns:a16="http://schemas.microsoft.com/office/drawing/2014/main" id="{1B1F38C8-BC66-7D7E-3BBB-61437FD44B92}"/>
              </a:ext>
            </a:extLst>
          </p:cNvPr>
          <p:cNvSpPr/>
          <p:nvPr/>
        </p:nvSpPr>
        <p:spPr>
          <a:xfrm>
            <a:off x="3087553"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9" name="Rounded Rectangle 6">
            <a:extLst>
              <a:ext uri="{FF2B5EF4-FFF2-40B4-BE49-F238E27FC236}">
                <a16:creationId xmlns:a16="http://schemas.microsoft.com/office/drawing/2014/main" id="{8B31D507-702E-C565-D21B-697CF7CD61CD}"/>
              </a:ext>
            </a:extLst>
          </p:cNvPr>
          <p:cNvSpPr/>
          <p:nvPr/>
        </p:nvSpPr>
        <p:spPr>
          <a:xfrm>
            <a:off x="3087553" y="5130789"/>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9" name="Rounded Rectangle 6">
            <a:extLst>
              <a:ext uri="{FF2B5EF4-FFF2-40B4-BE49-F238E27FC236}">
                <a16:creationId xmlns:a16="http://schemas.microsoft.com/office/drawing/2014/main" id="{0E37FD76-AC61-0884-1990-F0B60D899978}"/>
              </a:ext>
            </a:extLst>
          </p:cNvPr>
          <p:cNvSpPr/>
          <p:nvPr/>
        </p:nvSpPr>
        <p:spPr>
          <a:xfrm>
            <a:off x="3087553" y="378534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0" name="Rounded Rectangle 6">
            <a:extLst>
              <a:ext uri="{FF2B5EF4-FFF2-40B4-BE49-F238E27FC236}">
                <a16:creationId xmlns:a16="http://schemas.microsoft.com/office/drawing/2014/main" id="{C70E65A0-CEE8-FC2E-8C5A-A3E385243265}"/>
              </a:ext>
            </a:extLst>
          </p:cNvPr>
          <p:cNvSpPr/>
          <p:nvPr/>
        </p:nvSpPr>
        <p:spPr>
          <a:xfrm>
            <a:off x="3087553" y="4233824"/>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Rounded Rectangle 6">
            <a:extLst>
              <a:ext uri="{FF2B5EF4-FFF2-40B4-BE49-F238E27FC236}">
                <a16:creationId xmlns:a16="http://schemas.microsoft.com/office/drawing/2014/main" id="{272051DC-FFC8-EE5E-749B-61ADB2BDDC47}"/>
              </a:ext>
            </a:extLst>
          </p:cNvPr>
          <p:cNvSpPr/>
          <p:nvPr/>
        </p:nvSpPr>
        <p:spPr>
          <a:xfrm>
            <a:off x="3087553" y="4682306"/>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2" name="Rounded Rectangle 6">
            <a:extLst>
              <a:ext uri="{FF2B5EF4-FFF2-40B4-BE49-F238E27FC236}">
                <a16:creationId xmlns:a16="http://schemas.microsoft.com/office/drawing/2014/main" id="{C8CF0F1E-DCEF-E5D1-2085-828CCABACA61}"/>
              </a:ext>
            </a:extLst>
          </p:cNvPr>
          <p:cNvSpPr/>
          <p:nvPr/>
        </p:nvSpPr>
        <p:spPr>
          <a:xfrm>
            <a:off x="3087553"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3" name="Rounded Rectangle 6">
            <a:extLst>
              <a:ext uri="{FF2B5EF4-FFF2-40B4-BE49-F238E27FC236}">
                <a16:creationId xmlns:a16="http://schemas.microsoft.com/office/drawing/2014/main" id="{BFD5FB73-C9BA-EE60-728C-4C23935E7DE0}"/>
              </a:ext>
            </a:extLst>
          </p:cNvPr>
          <p:cNvSpPr/>
          <p:nvPr/>
        </p:nvSpPr>
        <p:spPr>
          <a:xfrm>
            <a:off x="4163426"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4" name="Rounded Rectangle 6">
            <a:extLst>
              <a:ext uri="{FF2B5EF4-FFF2-40B4-BE49-F238E27FC236}">
                <a16:creationId xmlns:a16="http://schemas.microsoft.com/office/drawing/2014/main" id="{0B9DD1DF-633F-70AD-9A22-433566B72D79}"/>
              </a:ext>
            </a:extLst>
          </p:cNvPr>
          <p:cNvSpPr/>
          <p:nvPr/>
        </p:nvSpPr>
        <p:spPr>
          <a:xfrm>
            <a:off x="4163426"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5" name="Rounded Rectangle 6">
            <a:extLst>
              <a:ext uri="{FF2B5EF4-FFF2-40B4-BE49-F238E27FC236}">
                <a16:creationId xmlns:a16="http://schemas.microsoft.com/office/drawing/2014/main" id="{E205B8DE-F07C-50C3-A8E4-C36B63D96303}"/>
              </a:ext>
            </a:extLst>
          </p:cNvPr>
          <p:cNvSpPr/>
          <p:nvPr/>
        </p:nvSpPr>
        <p:spPr>
          <a:xfrm>
            <a:off x="4163426"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6" name="Rounded Rectangle 6">
            <a:extLst>
              <a:ext uri="{FF2B5EF4-FFF2-40B4-BE49-F238E27FC236}">
                <a16:creationId xmlns:a16="http://schemas.microsoft.com/office/drawing/2014/main" id="{1898C0CC-D0E6-3E51-9ED7-2C0F30934028}"/>
              </a:ext>
            </a:extLst>
          </p:cNvPr>
          <p:cNvSpPr/>
          <p:nvPr/>
        </p:nvSpPr>
        <p:spPr>
          <a:xfrm>
            <a:off x="4163426"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7" name="Rounded Rectangle 6">
            <a:extLst>
              <a:ext uri="{FF2B5EF4-FFF2-40B4-BE49-F238E27FC236}">
                <a16:creationId xmlns:a16="http://schemas.microsoft.com/office/drawing/2014/main" id="{52F776C8-EBE6-082A-9F6C-06BEF9781350}"/>
              </a:ext>
            </a:extLst>
          </p:cNvPr>
          <p:cNvSpPr/>
          <p:nvPr/>
        </p:nvSpPr>
        <p:spPr>
          <a:xfrm>
            <a:off x="4163426" y="5130789"/>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8" name="Rounded Rectangle 6">
            <a:extLst>
              <a:ext uri="{FF2B5EF4-FFF2-40B4-BE49-F238E27FC236}">
                <a16:creationId xmlns:a16="http://schemas.microsoft.com/office/drawing/2014/main" id="{A392E6BF-4D28-876C-37AD-412BA10C0226}"/>
              </a:ext>
            </a:extLst>
          </p:cNvPr>
          <p:cNvSpPr/>
          <p:nvPr/>
        </p:nvSpPr>
        <p:spPr>
          <a:xfrm>
            <a:off x="4163426" y="378534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9" name="Rounded Rectangle 6">
            <a:extLst>
              <a:ext uri="{FF2B5EF4-FFF2-40B4-BE49-F238E27FC236}">
                <a16:creationId xmlns:a16="http://schemas.microsoft.com/office/drawing/2014/main" id="{2983F913-1244-857F-4802-B57D044CAC08}"/>
              </a:ext>
            </a:extLst>
          </p:cNvPr>
          <p:cNvSpPr/>
          <p:nvPr/>
        </p:nvSpPr>
        <p:spPr>
          <a:xfrm>
            <a:off x="4163426" y="423382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0" name="Rounded Rectangle 6">
            <a:extLst>
              <a:ext uri="{FF2B5EF4-FFF2-40B4-BE49-F238E27FC236}">
                <a16:creationId xmlns:a16="http://schemas.microsoft.com/office/drawing/2014/main" id="{DF77058D-FFEE-B9A9-0318-B09A35828673}"/>
              </a:ext>
            </a:extLst>
          </p:cNvPr>
          <p:cNvSpPr/>
          <p:nvPr/>
        </p:nvSpPr>
        <p:spPr>
          <a:xfrm>
            <a:off x="4163426" y="468230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1" name="Rounded Rectangle 6">
            <a:extLst>
              <a:ext uri="{FF2B5EF4-FFF2-40B4-BE49-F238E27FC236}">
                <a16:creationId xmlns:a16="http://schemas.microsoft.com/office/drawing/2014/main" id="{44FD8802-7D89-20CC-CDE6-8E559ACBE065}"/>
              </a:ext>
            </a:extLst>
          </p:cNvPr>
          <p:cNvSpPr/>
          <p:nvPr/>
        </p:nvSpPr>
        <p:spPr>
          <a:xfrm>
            <a:off x="4163426"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2" name="Rounded Rectangle 6">
            <a:extLst>
              <a:ext uri="{FF2B5EF4-FFF2-40B4-BE49-F238E27FC236}">
                <a16:creationId xmlns:a16="http://schemas.microsoft.com/office/drawing/2014/main" id="{517A6B6A-AC0C-2A7D-1048-C7F68F06B33D}"/>
              </a:ext>
            </a:extLst>
          </p:cNvPr>
          <p:cNvSpPr/>
          <p:nvPr/>
        </p:nvSpPr>
        <p:spPr>
          <a:xfrm>
            <a:off x="5239299"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3" name="Rounded Rectangle 6">
            <a:extLst>
              <a:ext uri="{FF2B5EF4-FFF2-40B4-BE49-F238E27FC236}">
                <a16:creationId xmlns:a16="http://schemas.microsoft.com/office/drawing/2014/main" id="{5AFA52B9-D06F-BF01-1DC5-DD1442516B26}"/>
              </a:ext>
            </a:extLst>
          </p:cNvPr>
          <p:cNvSpPr/>
          <p:nvPr/>
        </p:nvSpPr>
        <p:spPr>
          <a:xfrm>
            <a:off x="5239299" y="1991414"/>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4" name="Rounded Rectangle 6">
            <a:extLst>
              <a:ext uri="{FF2B5EF4-FFF2-40B4-BE49-F238E27FC236}">
                <a16:creationId xmlns:a16="http://schemas.microsoft.com/office/drawing/2014/main" id="{A6C3CB49-4477-0962-02C6-442BC6E9FB7F}"/>
              </a:ext>
            </a:extLst>
          </p:cNvPr>
          <p:cNvSpPr/>
          <p:nvPr/>
        </p:nvSpPr>
        <p:spPr>
          <a:xfrm>
            <a:off x="5239299"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5" name="Rounded Rectangle 6">
            <a:extLst>
              <a:ext uri="{FF2B5EF4-FFF2-40B4-BE49-F238E27FC236}">
                <a16:creationId xmlns:a16="http://schemas.microsoft.com/office/drawing/2014/main" id="{B83D43D5-4085-4F2B-4238-44ADA0C254F1}"/>
              </a:ext>
            </a:extLst>
          </p:cNvPr>
          <p:cNvSpPr/>
          <p:nvPr/>
        </p:nvSpPr>
        <p:spPr>
          <a:xfrm>
            <a:off x="5239299"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6" name="Rounded Rectangle 6">
            <a:extLst>
              <a:ext uri="{FF2B5EF4-FFF2-40B4-BE49-F238E27FC236}">
                <a16:creationId xmlns:a16="http://schemas.microsoft.com/office/drawing/2014/main" id="{D0E48EB1-68AA-E9B7-5C07-9F0F516B1D95}"/>
              </a:ext>
            </a:extLst>
          </p:cNvPr>
          <p:cNvSpPr/>
          <p:nvPr/>
        </p:nvSpPr>
        <p:spPr>
          <a:xfrm>
            <a:off x="5239299" y="5130789"/>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7" name="Rounded Rectangle 6">
            <a:extLst>
              <a:ext uri="{FF2B5EF4-FFF2-40B4-BE49-F238E27FC236}">
                <a16:creationId xmlns:a16="http://schemas.microsoft.com/office/drawing/2014/main" id="{32E89E68-5215-EE24-9BB0-35F89C66EA57}"/>
              </a:ext>
            </a:extLst>
          </p:cNvPr>
          <p:cNvSpPr/>
          <p:nvPr/>
        </p:nvSpPr>
        <p:spPr>
          <a:xfrm>
            <a:off x="5239299" y="378534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8" name="Rounded Rectangle 6">
            <a:extLst>
              <a:ext uri="{FF2B5EF4-FFF2-40B4-BE49-F238E27FC236}">
                <a16:creationId xmlns:a16="http://schemas.microsoft.com/office/drawing/2014/main" id="{9BA2FB7B-6448-772E-1F90-9B2B4EA4E219}"/>
              </a:ext>
            </a:extLst>
          </p:cNvPr>
          <p:cNvSpPr/>
          <p:nvPr/>
        </p:nvSpPr>
        <p:spPr>
          <a:xfrm>
            <a:off x="5239299" y="423382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9" name="Rounded Rectangle 6">
            <a:extLst>
              <a:ext uri="{FF2B5EF4-FFF2-40B4-BE49-F238E27FC236}">
                <a16:creationId xmlns:a16="http://schemas.microsoft.com/office/drawing/2014/main" id="{07E8A816-D61F-58BC-5561-BCC8D7542841}"/>
              </a:ext>
            </a:extLst>
          </p:cNvPr>
          <p:cNvSpPr/>
          <p:nvPr/>
        </p:nvSpPr>
        <p:spPr>
          <a:xfrm>
            <a:off x="5239299" y="468230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0" name="Rounded Rectangle 6">
            <a:extLst>
              <a:ext uri="{FF2B5EF4-FFF2-40B4-BE49-F238E27FC236}">
                <a16:creationId xmlns:a16="http://schemas.microsoft.com/office/drawing/2014/main" id="{294D872B-F78D-C423-4F3F-BE9CD07A52CE}"/>
              </a:ext>
            </a:extLst>
          </p:cNvPr>
          <p:cNvSpPr/>
          <p:nvPr/>
        </p:nvSpPr>
        <p:spPr>
          <a:xfrm>
            <a:off x="5239299"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1" name="Rounded Rectangle 6">
            <a:extLst>
              <a:ext uri="{FF2B5EF4-FFF2-40B4-BE49-F238E27FC236}">
                <a16:creationId xmlns:a16="http://schemas.microsoft.com/office/drawing/2014/main" id="{6B005415-4EB4-607A-E3C4-57CAF642618D}"/>
              </a:ext>
            </a:extLst>
          </p:cNvPr>
          <p:cNvSpPr/>
          <p:nvPr/>
        </p:nvSpPr>
        <p:spPr>
          <a:xfrm>
            <a:off x="6315172"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2" name="Rounded Rectangle 6">
            <a:extLst>
              <a:ext uri="{FF2B5EF4-FFF2-40B4-BE49-F238E27FC236}">
                <a16:creationId xmlns:a16="http://schemas.microsoft.com/office/drawing/2014/main" id="{8E44A0B7-F21B-E419-B93D-F2A30B2B862B}"/>
              </a:ext>
            </a:extLst>
          </p:cNvPr>
          <p:cNvSpPr/>
          <p:nvPr/>
        </p:nvSpPr>
        <p:spPr>
          <a:xfrm>
            <a:off x="6315172"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63" name="Rounded Rectangle 6">
            <a:extLst>
              <a:ext uri="{FF2B5EF4-FFF2-40B4-BE49-F238E27FC236}">
                <a16:creationId xmlns:a16="http://schemas.microsoft.com/office/drawing/2014/main" id="{81183F4B-3A27-B052-5E7F-739B28296F4A}"/>
              </a:ext>
            </a:extLst>
          </p:cNvPr>
          <p:cNvSpPr/>
          <p:nvPr/>
        </p:nvSpPr>
        <p:spPr>
          <a:xfrm>
            <a:off x="6315172"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96" name="Rounded Rectangle 6">
            <a:extLst>
              <a:ext uri="{FF2B5EF4-FFF2-40B4-BE49-F238E27FC236}">
                <a16:creationId xmlns:a16="http://schemas.microsoft.com/office/drawing/2014/main" id="{959BF069-07D2-3960-E0F1-9AB7933A99DD}"/>
              </a:ext>
            </a:extLst>
          </p:cNvPr>
          <p:cNvSpPr/>
          <p:nvPr/>
        </p:nvSpPr>
        <p:spPr>
          <a:xfrm>
            <a:off x="6315172"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97" name="Rounded Rectangle 6">
            <a:extLst>
              <a:ext uri="{FF2B5EF4-FFF2-40B4-BE49-F238E27FC236}">
                <a16:creationId xmlns:a16="http://schemas.microsoft.com/office/drawing/2014/main" id="{56B66CC6-4B61-FE61-ABCE-AE78A82C2266}"/>
              </a:ext>
            </a:extLst>
          </p:cNvPr>
          <p:cNvSpPr/>
          <p:nvPr/>
        </p:nvSpPr>
        <p:spPr>
          <a:xfrm>
            <a:off x="6315172" y="5130789"/>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98" name="Rounded Rectangle 6">
            <a:extLst>
              <a:ext uri="{FF2B5EF4-FFF2-40B4-BE49-F238E27FC236}">
                <a16:creationId xmlns:a16="http://schemas.microsoft.com/office/drawing/2014/main" id="{683AC1C8-7FB2-61A5-8124-125DB739E588}"/>
              </a:ext>
            </a:extLst>
          </p:cNvPr>
          <p:cNvSpPr/>
          <p:nvPr/>
        </p:nvSpPr>
        <p:spPr>
          <a:xfrm>
            <a:off x="6315172" y="378534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99" name="Rounded Rectangle 6">
            <a:extLst>
              <a:ext uri="{FF2B5EF4-FFF2-40B4-BE49-F238E27FC236}">
                <a16:creationId xmlns:a16="http://schemas.microsoft.com/office/drawing/2014/main" id="{EBACF358-2643-ADEB-6C0C-9E02E3F33778}"/>
              </a:ext>
            </a:extLst>
          </p:cNvPr>
          <p:cNvSpPr/>
          <p:nvPr/>
        </p:nvSpPr>
        <p:spPr>
          <a:xfrm>
            <a:off x="6315172" y="423382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0" name="Rounded Rectangle 6">
            <a:extLst>
              <a:ext uri="{FF2B5EF4-FFF2-40B4-BE49-F238E27FC236}">
                <a16:creationId xmlns:a16="http://schemas.microsoft.com/office/drawing/2014/main" id="{5F53DE4F-5678-0F7F-8F1A-B10839CDC494}"/>
              </a:ext>
            </a:extLst>
          </p:cNvPr>
          <p:cNvSpPr/>
          <p:nvPr/>
        </p:nvSpPr>
        <p:spPr>
          <a:xfrm>
            <a:off x="6315172" y="468230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1" name="Rounded Rectangle 6">
            <a:extLst>
              <a:ext uri="{FF2B5EF4-FFF2-40B4-BE49-F238E27FC236}">
                <a16:creationId xmlns:a16="http://schemas.microsoft.com/office/drawing/2014/main" id="{31CCE552-CEF2-FCE2-F336-1B84910BD4D0}"/>
              </a:ext>
            </a:extLst>
          </p:cNvPr>
          <p:cNvSpPr/>
          <p:nvPr/>
        </p:nvSpPr>
        <p:spPr>
          <a:xfrm>
            <a:off x="6315172"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2" name="Rounded Rectangle 6">
            <a:extLst>
              <a:ext uri="{FF2B5EF4-FFF2-40B4-BE49-F238E27FC236}">
                <a16:creationId xmlns:a16="http://schemas.microsoft.com/office/drawing/2014/main" id="{BFF17F17-CD3D-DE85-757D-8BCE2608CFF9}"/>
              </a:ext>
            </a:extLst>
          </p:cNvPr>
          <p:cNvSpPr/>
          <p:nvPr/>
        </p:nvSpPr>
        <p:spPr>
          <a:xfrm>
            <a:off x="7391045"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7" name="Rounded Rectangle 6">
            <a:extLst>
              <a:ext uri="{FF2B5EF4-FFF2-40B4-BE49-F238E27FC236}">
                <a16:creationId xmlns:a16="http://schemas.microsoft.com/office/drawing/2014/main" id="{B8C83D13-1BC4-675A-C3D0-65CF6297F216}"/>
              </a:ext>
            </a:extLst>
          </p:cNvPr>
          <p:cNvSpPr/>
          <p:nvPr/>
        </p:nvSpPr>
        <p:spPr>
          <a:xfrm>
            <a:off x="7391045"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8" name="Rounded Rectangle 6">
            <a:extLst>
              <a:ext uri="{FF2B5EF4-FFF2-40B4-BE49-F238E27FC236}">
                <a16:creationId xmlns:a16="http://schemas.microsoft.com/office/drawing/2014/main" id="{4B5E8FF8-B3A2-F34F-D51C-D75642EB4F87}"/>
              </a:ext>
            </a:extLst>
          </p:cNvPr>
          <p:cNvSpPr/>
          <p:nvPr/>
        </p:nvSpPr>
        <p:spPr>
          <a:xfrm>
            <a:off x="7391045"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9" name="Rounded Rectangle 6">
            <a:extLst>
              <a:ext uri="{FF2B5EF4-FFF2-40B4-BE49-F238E27FC236}">
                <a16:creationId xmlns:a16="http://schemas.microsoft.com/office/drawing/2014/main" id="{7FEBE632-981D-C87F-E0B0-7731453DB2FD}"/>
              </a:ext>
            </a:extLst>
          </p:cNvPr>
          <p:cNvSpPr/>
          <p:nvPr/>
        </p:nvSpPr>
        <p:spPr>
          <a:xfrm>
            <a:off x="7391045"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0" name="Rounded Rectangle 6">
            <a:extLst>
              <a:ext uri="{FF2B5EF4-FFF2-40B4-BE49-F238E27FC236}">
                <a16:creationId xmlns:a16="http://schemas.microsoft.com/office/drawing/2014/main" id="{B967830A-DBB9-CDEA-464C-67E4FEB35D56}"/>
              </a:ext>
            </a:extLst>
          </p:cNvPr>
          <p:cNvSpPr/>
          <p:nvPr/>
        </p:nvSpPr>
        <p:spPr>
          <a:xfrm>
            <a:off x="7391045" y="5130789"/>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1" name="Rounded Rectangle 6">
            <a:extLst>
              <a:ext uri="{FF2B5EF4-FFF2-40B4-BE49-F238E27FC236}">
                <a16:creationId xmlns:a16="http://schemas.microsoft.com/office/drawing/2014/main" id="{AD0EBBBE-9627-91D6-C26C-43983B6BADFF}"/>
              </a:ext>
            </a:extLst>
          </p:cNvPr>
          <p:cNvSpPr/>
          <p:nvPr/>
        </p:nvSpPr>
        <p:spPr>
          <a:xfrm>
            <a:off x="7391045" y="378534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2" name="Rounded Rectangle 6">
            <a:extLst>
              <a:ext uri="{FF2B5EF4-FFF2-40B4-BE49-F238E27FC236}">
                <a16:creationId xmlns:a16="http://schemas.microsoft.com/office/drawing/2014/main" id="{68C6C204-4B69-0639-570F-E6CE9FA7F6A4}"/>
              </a:ext>
            </a:extLst>
          </p:cNvPr>
          <p:cNvSpPr/>
          <p:nvPr/>
        </p:nvSpPr>
        <p:spPr>
          <a:xfrm>
            <a:off x="7391045" y="4233824"/>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3" name="Rounded Rectangle 6">
            <a:extLst>
              <a:ext uri="{FF2B5EF4-FFF2-40B4-BE49-F238E27FC236}">
                <a16:creationId xmlns:a16="http://schemas.microsoft.com/office/drawing/2014/main" id="{41F2B608-4187-1CAC-2239-8D7351905A11}"/>
              </a:ext>
            </a:extLst>
          </p:cNvPr>
          <p:cNvSpPr/>
          <p:nvPr/>
        </p:nvSpPr>
        <p:spPr>
          <a:xfrm>
            <a:off x="7391045" y="4682306"/>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4" name="Rounded Rectangle 6">
            <a:extLst>
              <a:ext uri="{FF2B5EF4-FFF2-40B4-BE49-F238E27FC236}">
                <a16:creationId xmlns:a16="http://schemas.microsoft.com/office/drawing/2014/main" id="{916951DA-E2B6-DF1D-2893-74486E475700}"/>
              </a:ext>
            </a:extLst>
          </p:cNvPr>
          <p:cNvSpPr/>
          <p:nvPr/>
        </p:nvSpPr>
        <p:spPr>
          <a:xfrm>
            <a:off x="7391045"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5" name="Rounded Rectangle 6">
            <a:extLst>
              <a:ext uri="{FF2B5EF4-FFF2-40B4-BE49-F238E27FC236}">
                <a16:creationId xmlns:a16="http://schemas.microsoft.com/office/drawing/2014/main" id="{5761456F-39D0-F5C1-F2A1-FD96A09F9AC9}"/>
              </a:ext>
            </a:extLst>
          </p:cNvPr>
          <p:cNvSpPr/>
          <p:nvPr/>
        </p:nvSpPr>
        <p:spPr>
          <a:xfrm>
            <a:off x="9542791"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6" name="Rounded Rectangle 6">
            <a:extLst>
              <a:ext uri="{FF2B5EF4-FFF2-40B4-BE49-F238E27FC236}">
                <a16:creationId xmlns:a16="http://schemas.microsoft.com/office/drawing/2014/main" id="{625F0D4D-31D1-F7B0-B20F-5D5718FF43D4}"/>
              </a:ext>
            </a:extLst>
          </p:cNvPr>
          <p:cNvSpPr/>
          <p:nvPr/>
        </p:nvSpPr>
        <p:spPr>
          <a:xfrm>
            <a:off x="9542791"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7" name="Rounded Rectangle 6">
            <a:extLst>
              <a:ext uri="{FF2B5EF4-FFF2-40B4-BE49-F238E27FC236}">
                <a16:creationId xmlns:a16="http://schemas.microsoft.com/office/drawing/2014/main" id="{43745C9D-85DB-DE17-6A47-9FDB7452B6FC}"/>
              </a:ext>
            </a:extLst>
          </p:cNvPr>
          <p:cNvSpPr/>
          <p:nvPr/>
        </p:nvSpPr>
        <p:spPr>
          <a:xfrm>
            <a:off x="9542791"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8" name="Rounded Rectangle 6">
            <a:extLst>
              <a:ext uri="{FF2B5EF4-FFF2-40B4-BE49-F238E27FC236}">
                <a16:creationId xmlns:a16="http://schemas.microsoft.com/office/drawing/2014/main" id="{69A75E85-DC43-2B74-7629-41F89D2D296A}"/>
              </a:ext>
            </a:extLst>
          </p:cNvPr>
          <p:cNvSpPr/>
          <p:nvPr/>
        </p:nvSpPr>
        <p:spPr>
          <a:xfrm>
            <a:off x="9542791" y="288837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9" name="Rounded Rectangle 6">
            <a:extLst>
              <a:ext uri="{FF2B5EF4-FFF2-40B4-BE49-F238E27FC236}">
                <a16:creationId xmlns:a16="http://schemas.microsoft.com/office/drawing/2014/main" id="{158C5E50-78FA-8E58-1A7F-4F893F2B1B11}"/>
              </a:ext>
            </a:extLst>
          </p:cNvPr>
          <p:cNvSpPr/>
          <p:nvPr/>
        </p:nvSpPr>
        <p:spPr>
          <a:xfrm>
            <a:off x="9542791" y="5130789"/>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0" name="Rounded Rectangle 6">
            <a:extLst>
              <a:ext uri="{FF2B5EF4-FFF2-40B4-BE49-F238E27FC236}">
                <a16:creationId xmlns:a16="http://schemas.microsoft.com/office/drawing/2014/main" id="{A2C013BA-FDBB-4615-0AD5-30DCF6B00393}"/>
              </a:ext>
            </a:extLst>
          </p:cNvPr>
          <p:cNvSpPr/>
          <p:nvPr/>
        </p:nvSpPr>
        <p:spPr>
          <a:xfrm>
            <a:off x="9542791" y="3785342"/>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1" name="Rounded Rectangle 6">
            <a:extLst>
              <a:ext uri="{FF2B5EF4-FFF2-40B4-BE49-F238E27FC236}">
                <a16:creationId xmlns:a16="http://schemas.microsoft.com/office/drawing/2014/main" id="{54198CF7-3BB0-4E48-19D9-04D80D4BF846}"/>
              </a:ext>
            </a:extLst>
          </p:cNvPr>
          <p:cNvSpPr/>
          <p:nvPr/>
        </p:nvSpPr>
        <p:spPr>
          <a:xfrm>
            <a:off x="9542791" y="423382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2" name="Rounded Rectangle 6">
            <a:extLst>
              <a:ext uri="{FF2B5EF4-FFF2-40B4-BE49-F238E27FC236}">
                <a16:creationId xmlns:a16="http://schemas.microsoft.com/office/drawing/2014/main" id="{785780F3-7523-041D-A95D-24A8C6A28CC6}"/>
              </a:ext>
            </a:extLst>
          </p:cNvPr>
          <p:cNvSpPr/>
          <p:nvPr/>
        </p:nvSpPr>
        <p:spPr>
          <a:xfrm>
            <a:off x="9542791" y="468230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3" name="Rounded Rectangle 6">
            <a:extLst>
              <a:ext uri="{FF2B5EF4-FFF2-40B4-BE49-F238E27FC236}">
                <a16:creationId xmlns:a16="http://schemas.microsoft.com/office/drawing/2014/main" id="{E0BE0DEA-7248-307C-B97F-E1AF1262BC1D}"/>
              </a:ext>
            </a:extLst>
          </p:cNvPr>
          <p:cNvSpPr/>
          <p:nvPr/>
        </p:nvSpPr>
        <p:spPr>
          <a:xfrm>
            <a:off x="9542791" y="3336860"/>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4" name="Rounded Rectangle 6">
            <a:extLst>
              <a:ext uri="{FF2B5EF4-FFF2-40B4-BE49-F238E27FC236}">
                <a16:creationId xmlns:a16="http://schemas.microsoft.com/office/drawing/2014/main" id="{CE167D95-0DD7-CCD8-3CEE-2F408734BFF0}"/>
              </a:ext>
            </a:extLst>
          </p:cNvPr>
          <p:cNvSpPr/>
          <p:nvPr/>
        </p:nvSpPr>
        <p:spPr>
          <a:xfrm>
            <a:off x="10618662"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5" name="Rounded Rectangle 6">
            <a:extLst>
              <a:ext uri="{FF2B5EF4-FFF2-40B4-BE49-F238E27FC236}">
                <a16:creationId xmlns:a16="http://schemas.microsoft.com/office/drawing/2014/main" id="{6929F1F8-2A0C-CDBE-27FC-E2B894DE6D31}"/>
              </a:ext>
            </a:extLst>
          </p:cNvPr>
          <p:cNvSpPr/>
          <p:nvPr/>
        </p:nvSpPr>
        <p:spPr>
          <a:xfrm>
            <a:off x="10618662" y="199103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6" name="Rounded Rectangle 6">
            <a:extLst>
              <a:ext uri="{FF2B5EF4-FFF2-40B4-BE49-F238E27FC236}">
                <a16:creationId xmlns:a16="http://schemas.microsoft.com/office/drawing/2014/main" id="{8CFC5DF0-7487-7D04-462C-67365C5BE078}"/>
              </a:ext>
            </a:extLst>
          </p:cNvPr>
          <p:cNvSpPr/>
          <p:nvPr/>
        </p:nvSpPr>
        <p:spPr>
          <a:xfrm>
            <a:off x="10618662" y="243913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7" name="Rounded Rectangle 6">
            <a:extLst>
              <a:ext uri="{FF2B5EF4-FFF2-40B4-BE49-F238E27FC236}">
                <a16:creationId xmlns:a16="http://schemas.microsoft.com/office/drawing/2014/main" id="{5D6F6558-1A15-C241-05FC-B73FCBF95248}"/>
              </a:ext>
            </a:extLst>
          </p:cNvPr>
          <p:cNvSpPr/>
          <p:nvPr/>
        </p:nvSpPr>
        <p:spPr>
          <a:xfrm>
            <a:off x="10618662" y="2887235"/>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8" name="Rounded Rectangle 6">
            <a:extLst>
              <a:ext uri="{FF2B5EF4-FFF2-40B4-BE49-F238E27FC236}">
                <a16:creationId xmlns:a16="http://schemas.microsoft.com/office/drawing/2014/main" id="{6FD7CC58-89EC-6E87-CC82-0571ED6A2992}"/>
              </a:ext>
            </a:extLst>
          </p:cNvPr>
          <p:cNvSpPr/>
          <p:nvPr/>
        </p:nvSpPr>
        <p:spPr>
          <a:xfrm>
            <a:off x="10618662" y="5130789"/>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9" name="Rounded Rectangle 6">
            <a:extLst>
              <a:ext uri="{FF2B5EF4-FFF2-40B4-BE49-F238E27FC236}">
                <a16:creationId xmlns:a16="http://schemas.microsoft.com/office/drawing/2014/main" id="{6500B819-F2E2-C7D0-C92A-56FBB9C5E928}"/>
              </a:ext>
            </a:extLst>
          </p:cNvPr>
          <p:cNvSpPr/>
          <p:nvPr/>
        </p:nvSpPr>
        <p:spPr>
          <a:xfrm>
            <a:off x="10618662" y="3783437"/>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0" name="Rounded Rectangle 6">
            <a:extLst>
              <a:ext uri="{FF2B5EF4-FFF2-40B4-BE49-F238E27FC236}">
                <a16:creationId xmlns:a16="http://schemas.microsoft.com/office/drawing/2014/main" id="{2D2F1E99-86F6-D5FC-F18E-D4850A5F1E54}"/>
              </a:ext>
            </a:extLst>
          </p:cNvPr>
          <p:cNvSpPr/>
          <p:nvPr/>
        </p:nvSpPr>
        <p:spPr>
          <a:xfrm>
            <a:off x="10618662" y="4231538"/>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1" name="Rounded Rectangle 6">
            <a:extLst>
              <a:ext uri="{FF2B5EF4-FFF2-40B4-BE49-F238E27FC236}">
                <a16:creationId xmlns:a16="http://schemas.microsoft.com/office/drawing/2014/main" id="{201808EE-151E-3A2A-9B19-6078F9B39BB9}"/>
              </a:ext>
            </a:extLst>
          </p:cNvPr>
          <p:cNvSpPr/>
          <p:nvPr/>
        </p:nvSpPr>
        <p:spPr>
          <a:xfrm>
            <a:off x="10618662" y="4679639"/>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2" name="Rounded Rectangle 6">
            <a:extLst>
              <a:ext uri="{FF2B5EF4-FFF2-40B4-BE49-F238E27FC236}">
                <a16:creationId xmlns:a16="http://schemas.microsoft.com/office/drawing/2014/main" id="{7B0DD505-FD2E-48BF-F2CE-0E14F7985945}"/>
              </a:ext>
            </a:extLst>
          </p:cNvPr>
          <p:cNvSpPr/>
          <p:nvPr/>
        </p:nvSpPr>
        <p:spPr>
          <a:xfrm>
            <a:off x="10618662" y="333533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3" name="Rounded Rectangle 6">
            <a:extLst>
              <a:ext uri="{FF2B5EF4-FFF2-40B4-BE49-F238E27FC236}">
                <a16:creationId xmlns:a16="http://schemas.microsoft.com/office/drawing/2014/main" id="{F1918880-0232-2B17-7F7C-F29F1CB1E53A}"/>
              </a:ext>
            </a:extLst>
          </p:cNvPr>
          <p:cNvSpPr/>
          <p:nvPr/>
        </p:nvSpPr>
        <p:spPr>
          <a:xfrm>
            <a:off x="8466918" y="154293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4" name="Rounded Rectangle 6">
            <a:extLst>
              <a:ext uri="{FF2B5EF4-FFF2-40B4-BE49-F238E27FC236}">
                <a16:creationId xmlns:a16="http://schemas.microsoft.com/office/drawing/2014/main" id="{BC615A68-0B81-0317-D96A-D7E2F997D26A}"/>
              </a:ext>
            </a:extLst>
          </p:cNvPr>
          <p:cNvSpPr/>
          <p:nvPr/>
        </p:nvSpPr>
        <p:spPr>
          <a:xfrm>
            <a:off x="8466918" y="199141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5" name="Rounded Rectangle 6">
            <a:extLst>
              <a:ext uri="{FF2B5EF4-FFF2-40B4-BE49-F238E27FC236}">
                <a16:creationId xmlns:a16="http://schemas.microsoft.com/office/drawing/2014/main" id="{E812E2A3-7F2F-AB93-774E-4BEB2C8B3E71}"/>
              </a:ext>
            </a:extLst>
          </p:cNvPr>
          <p:cNvSpPr/>
          <p:nvPr/>
        </p:nvSpPr>
        <p:spPr>
          <a:xfrm>
            <a:off x="8466918" y="2439896"/>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6" name="Rounded Rectangle 6">
            <a:extLst>
              <a:ext uri="{FF2B5EF4-FFF2-40B4-BE49-F238E27FC236}">
                <a16:creationId xmlns:a16="http://schemas.microsoft.com/office/drawing/2014/main" id="{DBACCA08-ACBB-ED20-BF6D-2F7723AE08EB}"/>
              </a:ext>
            </a:extLst>
          </p:cNvPr>
          <p:cNvSpPr/>
          <p:nvPr/>
        </p:nvSpPr>
        <p:spPr>
          <a:xfrm>
            <a:off x="8466918" y="2888378"/>
            <a:ext cx="905256" cy="310896"/>
          </a:xfrm>
          <a:prstGeom prst="roundRect">
            <a:avLst/>
          </a:prstGeom>
          <a:solidFill>
            <a:srgbClr val="FF00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7" name="Rounded Rectangle 6">
            <a:extLst>
              <a:ext uri="{FF2B5EF4-FFF2-40B4-BE49-F238E27FC236}">
                <a16:creationId xmlns:a16="http://schemas.microsoft.com/office/drawing/2014/main" id="{8C94ECB0-41D5-E4A0-5EBE-E5EEBE3E7AA9}"/>
              </a:ext>
            </a:extLst>
          </p:cNvPr>
          <p:cNvSpPr/>
          <p:nvPr/>
        </p:nvSpPr>
        <p:spPr>
          <a:xfrm>
            <a:off x="8466918" y="5130789"/>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8" name="Rounded Rectangle 6">
            <a:extLst>
              <a:ext uri="{FF2B5EF4-FFF2-40B4-BE49-F238E27FC236}">
                <a16:creationId xmlns:a16="http://schemas.microsoft.com/office/drawing/2014/main" id="{A6369CFC-1D15-07BE-28C7-E5A0A23B7DE5}"/>
              </a:ext>
            </a:extLst>
          </p:cNvPr>
          <p:cNvSpPr/>
          <p:nvPr/>
        </p:nvSpPr>
        <p:spPr>
          <a:xfrm>
            <a:off x="8466918" y="3785342"/>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9" name="Rounded Rectangle 6">
            <a:extLst>
              <a:ext uri="{FF2B5EF4-FFF2-40B4-BE49-F238E27FC236}">
                <a16:creationId xmlns:a16="http://schemas.microsoft.com/office/drawing/2014/main" id="{C341713A-A332-5DA4-D4D1-BF6C40BCFAA1}"/>
              </a:ext>
            </a:extLst>
          </p:cNvPr>
          <p:cNvSpPr/>
          <p:nvPr/>
        </p:nvSpPr>
        <p:spPr>
          <a:xfrm>
            <a:off x="8466918" y="4233824"/>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00" name="Rounded Rectangle 6">
            <a:extLst>
              <a:ext uri="{FF2B5EF4-FFF2-40B4-BE49-F238E27FC236}">
                <a16:creationId xmlns:a16="http://schemas.microsoft.com/office/drawing/2014/main" id="{4B27F72B-0879-CE71-50FB-4F9686682543}"/>
              </a:ext>
            </a:extLst>
          </p:cNvPr>
          <p:cNvSpPr/>
          <p:nvPr/>
        </p:nvSpPr>
        <p:spPr>
          <a:xfrm>
            <a:off x="8466918" y="4682306"/>
            <a:ext cx="905256" cy="310896"/>
          </a:xfrm>
          <a:prstGeom prst="roundRect">
            <a:avLst/>
          </a:prstGeom>
          <a:solidFill>
            <a:schemeClr val="bg1">
              <a:lumMod val="50000"/>
            </a:schemeClr>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01" name="Rounded Rectangle 6">
            <a:extLst>
              <a:ext uri="{FF2B5EF4-FFF2-40B4-BE49-F238E27FC236}">
                <a16:creationId xmlns:a16="http://schemas.microsoft.com/office/drawing/2014/main" id="{14A2E64A-9D8D-6BE4-65B8-FF81CDF89339}"/>
              </a:ext>
            </a:extLst>
          </p:cNvPr>
          <p:cNvSpPr/>
          <p:nvPr/>
        </p:nvSpPr>
        <p:spPr>
          <a:xfrm>
            <a:off x="8466918" y="3336860"/>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Tree>
    <p:extLst>
      <p:ext uri="{BB962C8B-B14F-4D97-AF65-F5344CB8AC3E}">
        <p14:creationId xmlns:p14="http://schemas.microsoft.com/office/powerpoint/2010/main" val="77526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dirty="0"/>
              <a:t>Summary of Recommendations - </a:t>
            </a:r>
            <a:r>
              <a:rPr lang="en-US" dirty="0" err="1"/>
              <a:t>BrandPoll</a:t>
            </a:r>
            <a:endParaRPr lang="en-US" dirty="0"/>
          </a:p>
        </p:txBody>
      </p:sp>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graphicFrame>
        <p:nvGraphicFramePr>
          <p:cNvPr id="5" name="Table 4">
            <a:extLst>
              <a:ext uri="{FF2B5EF4-FFF2-40B4-BE49-F238E27FC236}">
                <a16:creationId xmlns:a16="http://schemas.microsoft.com/office/drawing/2014/main" id="{8C48208D-E0AD-07E7-F609-5BF5D8FB0C48}"/>
              </a:ext>
            </a:extLst>
          </p:cNvPr>
          <p:cNvGraphicFramePr>
            <a:graphicFrameLocks noGrp="1"/>
          </p:cNvGraphicFramePr>
          <p:nvPr>
            <p:extLst>
              <p:ext uri="{D42A27DB-BD31-4B8C-83A1-F6EECF244321}">
                <p14:modId xmlns:p14="http://schemas.microsoft.com/office/powerpoint/2010/main" val="2014172562"/>
              </p:ext>
            </p:extLst>
          </p:nvPr>
        </p:nvGraphicFramePr>
        <p:xfrm>
          <a:off x="1019175" y="757966"/>
          <a:ext cx="10153648" cy="4751267"/>
        </p:xfrm>
        <a:graphic>
          <a:graphicData uri="http://schemas.openxmlformats.org/drawingml/2006/table">
            <a:tbl>
              <a:tblPr/>
              <a:tblGrid>
                <a:gridCol w="2622291">
                  <a:extLst>
                    <a:ext uri="{9D8B030D-6E8A-4147-A177-3AD203B41FA5}">
                      <a16:colId xmlns:a16="http://schemas.microsoft.com/office/drawing/2014/main" val="1195084840"/>
                    </a:ext>
                  </a:extLst>
                </a:gridCol>
                <a:gridCol w="1842834">
                  <a:extLst>
                    <a:ext uri="{9D8B030D-6E8A-4147-A177-3AD203B41FA5}">
                      <a16:colId xmlns:a16="http://schemas.microsoft.com/office/drawing/2014/main" val="1264934010"/>
                    </a:ext>
                  </a:extLst>
                </a:gridCol>
                <a:gridCol w="2002855">
                  <a:extLst>
                    <a:ext uri="{9D8B030D-6E8A-4147-A177-3AD203B41FA5}">
                      <a16:colId xmlns:a16="http://schemas.microsoft.com/office/drawing/2014/main" val="413152"/>
                    </a:ext>
                  </a:extLst>
                </a:gridCol>
                <a:gridCol w="1842834">
                  <a:extLst>
                    <a:ext uri="{9D8B030D-6E8A-4147-A177-3AD203B41FA5}">
                      <a16:colId xmlns:a16="http://schemas.microsoft.com/office/drawing/2014/main" val="1108978784"/>
                    </a:ext>
                  </a:extLst>
                </a:gridCol>
                <a:gridCol w="1842834">
                  <a:extLst>
                    <a:ext uri="{9D8B030D-6E8A-4147-A177-3AD203B41FA5}">
                      <a16:colId xmlns:a16="http://schemas.microsoft.com/office/drawing/2014/main" val="1413019049"/>
                    </a:ext>
                  </a:extLst>
                </a:gridCol>
              </a:tblGrid>
              <a:tr h="374823">
                <a:tc>
                  <a:txBody>
                    <a:bodyPr/>
                    <a:lstStyle/>
                    <a:p>
                      <a:pPr algn="ctr" rtl="0" fontAlgn="b"/>
                      <a:r>
                        <a:rPr lang="en-US" sz="1400" b="1" i="0" u="none" strike="noStrike" dirty="0">
                          <a:solidFill>
                            <a:srgbClr val="FFFFFF"/>
                          </a:solidFill>
                          <a:effectLst/>
                          <a:latin typeface="+mn-lt"/>
                        </a:rPr>
                        <a:t>Test Name</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1</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2</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3</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4</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fontAlgn="b"/>
                      <a:r>
                        <a:rPr lang="en-US" sz="1400" b="1" i="0" u="none" strike="noStrike" dirty="0">
                          <a:solidFill>
                            <a:srgbClr val="009900"/>
                          </a:solidFill>
                          <a:effectLst/>
                          <a:latin typeface="+mn-lt"/>
                        </a:rPr>
                        <a:t>Primary 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fontAlgn="b"/>
                      <a:r>
                        <a:rPr lang="en-US" sz="1400" b="1" i="0" u="none" strike="noStrike" dirty="0">
                          <a:solidFill>
                            <a:srgbClr val="009900"/>
                          </a:solidFill>
                          <a:effectLst/>
                          <a:latin typeface="+mn-lt"/>
                        </a:rPr>
                        <a:t>Primary 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fontAlgn="b"/>
                      <a:r>
                        <a:rPr lang="en-US" sz="1400" b="1" i="0" u="none" strike="noStrike" dirty="0">
                          <a:solidFill>
                            <a:srgbClr val="009900"/>
                          </a:solidFill>
                          <a:effectLst/>
                          <a:latin typeface="+mn-lt"/>
                        </a:rPr>
                        <a:t>Primary 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fontAlgn="b"/>
                      <a:r>
                        <a:rPr lang="en-US" sz="1400" b="1" i="0" u="none" strike="noStrike" dirty="0">
                          <a:solidFill>
                            <a:srgbClr val="7F7F7F"/>
                          </a:solidFill>
                          <a:effectLst/>
                          <a:latin typeface="+mn-lt"/>
                        </a:rPr>
                        <a:t>Secondary 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F7F7F"/>
                          </a:solidFill>
                          <a:effectLst/>
                          <a:uLnTx/>
                          <a:uFillTx/>
                          <a:latin typeface="+mn-lt"/>
                          <a:ea typeface="+mn-ea"/>
                          <a:cs typeface="+mn-cs"/>
                        </a:rPr>
                        <a:t>Secondary 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F7F7F"/>
                          </a:solidFill>
                          <a:effectLst/>
                          <a:uLnTx/>
                          <a:uFillTx/>
                          <a:latin typeface="+mn-lt"/>
                          <a:ea typeface="+mn-ea"/>
                          <a:cs typeface="+mn-cs"/>
                        </a:rPr>
                        <a:t>Secondary 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82491195"/>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bl>
          </a:graphicData>
        </a:graphic>
      </p:graphicFrame>
    </p:spTree>
    <p:extLst>
      <p:ext uri="{BB962C8B-B14F-4D97-AF65-F5344CB8AC3E}">
        <p14:creationId xmlns:p14="http://schemas.microsoft.com/office/powerpoint/2010/main" val="5520572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34F8AB60-EC55-0A54-9A3A-3D8C03616A3F}"/>
              </a:ext>
            </a:extLst>
          </p:cNvPr>
          <p:cNvSpPr>
            <a:spLocks noGrp="1"/>
          </p:cNvSpPr>
          <p:nvPr>
            <p:ph type="title"/>
          </p:nvPr>
        </p:nvSpPr>
        <p:spPr>
          <a:xfrm>
            <a:off x="184288" y="0"/>
            <a:ext cx="11725137" cy="441916"/>
          </a:xfrm>
        </p:spPr>
        <p:txBody>
          <a:bodyPr/>
          <a:lstStyle/>
          <a:p>
            <a:r>
              <a:rPr lang="en-US" dirty="0"/>
              <a:t>DSI Name </a:t>
            </a:r>
            <a:r>
              <a:rPr lang="en-US" dirty="0">
                <a:solidFill>
                  <a:schemeClr val="tx1"/>
                </a:solidFill>
              </a:rPr>
              <a:t>Recommendation</a:t>
            </a:r>
          </a:p>
        </p:txBody>
      </p:sp>
      <p:graphicFrame>
        <p:nvGraphicFramePr>
          <p:cNvPr id="9" name="Table 8">
            <a:extLst>
              <a:ext uri="{FF2B5EF4-FFF2-40B4-BE49-F238E27FC236}">
                <a16:creationId xmlns:a16="http://schemas.microsoft.com/office/drawing/2014/main" id="{98368D0B-BE00-B668-83F0-EEDDF32F9258}"/>
              </a:ext>
            </a:extLst>
          </p:cNvPr>
          <p:cNvGraphicFramePr>
            <a:graphicFrameLocks noGrp="1"/>
          </p:cNvGraphicFramePr>
          <p:nvPr>
            <p:extLst>
              <p:ext uri="{D42A27DB-BD31-4B8C-83A1-F6EECF244321}">
                <p14:modId xmlns:p14="http://schemas.microsoft.com/office/powerpoint/2010/main" val="3875417835"/>
              </p:ext>
            </p:extLst>
          </p:nvPr>
        </p:nvGraphicFramePr>
        <p:xfrm>
          <a:off x="561404" y="1837389"/>
          <a:ext cx="10996039" cy="4044950"/>
        </p:xfrm>
        <a:graphic>
          <a:graphicData uri="http://schemas.openxmlformats.org/drawingml/2006/table">
            <a:tbl>
              <a:tblPr firstRow="1" bandRow="1">
                <a:tableStyleId>{5C22544A-7EE6-4342-B048-85BDC9FD1C3A}</a:tableStyleId>
              </a:tblPr>
              <a:tblGrid>
                <a:gridCol w="2378735">
                  <a:extLst>
                    <a:ext uri="{9D8B030D-6E8A-4147-A177-3AD203B41FA5}">
                      <a16:colId xmlns:a16="http://schemas.microsoft.com/office/drawing/2014/main" val="2728489733"/>
                    </a:ext>
                  </a:extLst>
                </a:gridCol>
                <a:gridCol w="1077163">
                  <a:extLst>
                    <a:ext uri="{9D8B030D-6E8A-4147-A177-3AD203B41FA5}">
                      <a16:colId xmlns:a16="http://schemas.microsoft.com/office/drawing/2014/main" val="939134027"/>
                    </a:ext>
                  </a:extLst>
                </a:gridCol>
                <a:gridCol w="1077163">
                  <a:extLst>
                    <a:ext uri="{9D8B030D-6E8A-4147-A177-3AD203B41FA5}">
                      <a16:colId xmlns:a16="http://schemas.microsoft.com/office/drawing/2014/main" val="1773468273"/>
                    </a:ext>
                  </a:extLst>
                </a:gridCol>
                <a:gridCol w="1077163">
                  <a:extLst>
                    <a:ext uri="{9D8B030D-6E8A-4147-A177-3AD203B41FA5}">
                      <a16:colId xmlns:a16="http://schemas.microsoft.com/office/drawing/2014/main" val="3631137620"/>
                    </a:ext>
                  </a:extLst>
                </a:gridCol>
                <a:gridCol w="1077163">
                  <a:extLst>
                    <a:ext uri="{9D8B030D-6E8A-4147-A177-3AD203B41FA5}">
                      <a16:colId xmlns:a16="http://schemas.microsoft.com/office/drawing/2014/main" val="254425374"/>
                    </a:ext>
                  </a:extLst>
                </a:gridCol>
                <a:gridCol w="1077163">
                  <a:extLst>
                    <a:ext uri="{9D8B030D-6E8A-4147-A177-3AD203B41FA5}">
                      <a16:colId xmlns:a16="http://schemas.microsoft.com/office/drawing/2014/main" val="2805093856"/>
                    </a:ext>
                  </a:extLst>
                </a:gridCol>
                <a:gridCol w="1077163">
                  <a:extLst>
                    <a:ext uri="{9D8B030D-6E8A-4147-A177-3AD203B41FA5}">
                      <a16:colId xmlns:a16="http://schemas.microsoft.com/office/drawing/2014/main" val="2007837736"/>
                    </a:ext>
                  </a:extLst>
                </a:gridCol>
                <a:gridCol w="1077163">
                  <a:extLst>
                    <a:ext uri="{9D8B030D-6E8A-4147-A177-3AD203B41FA5}">
                      <a16:colId xmlns:a16="http://schemas.microsoft.com/office/drawing/2014/main" val="1284910240"/>
                    </a:ext>
                  </a:extLst>
                </a:gridCol>
                <a:gridCol w="1077163">
                  <a:extLst>
                    <a:ext uri="{9D8B030D-6E8A-4147-A177-3AD203B41FA5}">
                      <a16:colId xmlns:a16="http://schemas.microsoft.com/office/drawing/2014/main" val="372516270"/>
                    </a:ext>
                  </a:extLst>
                </a:gridCol>
              </a:tblGrid>
              <a:tr h="448310">
                <a:tc>
                  <a:txBody>
                    <a:bodyPr/>
                    <a:lstStyle/>
                    <a:p>
                      <a:pPr algn="ctr"/>
                      <a:r>
                        <a:rPr lang="en-US" sz="1200" b="1" dirty="0">
                          <a:solidFill>
                            <a:srgbClr val="FFFFFF"/>
                          </a:solidFill>
                          <a:latin typeface="+mn-lt"/>
                        </a:rPr>
                        <a:t>Test Names</a:t>
                      </a:r>
                    </a:p>
                  </a:txBody>
                  <a:tcPr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EU</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UK</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US</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Canada</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Brazil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Mexico</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China</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Japan</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448310">
                <a:tc>
                  <a:txBody>
                    <a:bodyPr/>
                    <a:lstStyle/>
                    <a:p>
                      <a:pPr algn="ctr"/>
                      <a:r>
                        <a:rPr lang="en-US" sz="1600" b="1" dirty="0">
                          <a:latin typeface="+mn-lt"/>
                        </a:rPr>
                        <a:t>Overall Risk Assessment</a:t>
                      </a:r>
                    </a:p>
                  </a:txBody>
                  <a:tcPr anchor="ctr" anchorCtr="1">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9540203"/>
                  </a:ext>
                </a:extLst>
              </a:tr>
              <a:tr h="448310">
                <a:tc>
                  <a:txBody>
                    <a:bodyPr/>
                    <a:lstStyle/>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r>
                        <a:rPr lang="en-US" sz="1600" b="1" dirty="0">
                          <a:latin typeface="+mn-lt"/>
                        </a:rPr>
                        <a:t>Notable Names</a:t>
                      </a:r>
                    </a:p>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endParaRPr lang="en-US" sz="1600" b="1" dirty="0">
                        <a:latin typeface="+mn-lt"/>
                      </a:endParaRPr>
                    </a:p>
                    <a:p>
                      <a:pPr algn="ctr"/>
                      <a:endParaRPr lang="en-US" sz="1600" b="1" dirty="0">
                        <a:latin typeface="+mn-lt"/>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mn-lt"/>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0572908"/>
                  </a:ext>
                </a:extLst>
              </a:tr>
            </a:tbl>
          </a:graphicData>
        </a:graphic>
      </p:graphicFrame>
      <p:sp>
        <p:nvSpPr>
          <p:cNvPr id="10" name="Rounded Rectangle 6">
            <a:extLst>
              <a:ext uri="{FF2B5EF4-FFF2-40B4-BE49-F238E27FC236}">
                <a16:creationId xmlns:a16="http://schemas.microsoft.com/office/drawing/2014/main" id="{B11BD91C-2012-88B8-0876-E9C68CB6019F}"/>
              </a:ext>
            </a:extLst>
          </p:cNvPr>
          <p:cNvSpPr/>
          <p:nvPr/>
        </p:nvSpPr>
        <p:spPr>
          <a:xfrm>
            <a:off x="3050976"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1" name="Rounded Rectangle 6">
            <a:extLst>
              <a:ext uri="{FF2B5EF4-FFF2-40B4-BE49-F238E27FC236}">
                <a16:creationId xmlns:a16="http://schemas.microsoft.com/office/drawing/2014/main" id="{FCC7940C-DF4C-45EB-6820-ADAD1EC68A80}"/>
              </a:ext>
            </a:extLst>
          </p:cNvPr>
          <p:cNvSpPr/>
          <p:nvPr/>
        </p:nvSpPr>
        <p:spPr>
          <a:xfrm>
            <a:off x="4126849"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2" name="Rounded Rectangle 6">
            <a:extLst>
              <a:ext uri="{FF2B5EF4-FFF2-40B4-BE49-F238E27FC236}">
                <a16:creationId xmlns:a16="http://schemas.microsoft.com/office/drawing/2014/main" id="{F91F0915-0FA6-8DE9-C0BA-7DC4FCE03EA9}"/>
              </a:ext>
            </a:extLst>
          </p:cNvPr>
          <p:cNvSpPr/>
          <p:nvPr/>
        </p:nvSpPr>
        <p:spPr>
          <a:xfrm>
            <a:off x="5202722"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3" name="Rounded Rectangle 6">
            <a:extLst>
              <a:ext uri="{FF2B5EF4-FFF2-40B4-BE49-F238E27FC236}">
                <a16:creationId xmlns:a16="http://schemas.microsoft.com/office/drawing/2014/main" id="{7E4A49EA-A6BD-A4DE-B3C4-F95CBE0E68FD}"/>
              </a:ext>
            </a:extLst>
          </p:cNvPr>
          <p:cNvSpPr/>
          <p:nvPr/>
        </p:nvSpPr>
        <p:spPr>
          <a:xfrm>
            <a:off x="6278595"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4" name="Rounded Rectangle 6">
            <a:extLst>
              <a:ext uri="{FF2B5EF4-FFF2-40B4-BE49-F238E27FC236}">
                <a16:creationId xmlns:a16="http://schemas.microsoft.com/office/drawing/2014/main" id="{963211F5-8EE4-D8F3-E5B8-9F481F2D8315}"/>
              </a:ext>
            </a:extLst>
          </p:cNvPr>
          <p:cNvSpPr/>
          <p:nvPr/>
        </p:nvSpPr>
        <p:spPr>
          <a:xfrm>
            <a:off x="7354468"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0" name="Rounded Rectangle 6">
            <a:extLst>
              <a:ext uri="{FF2B5EF4-FFF2-40B4-BE49-F238E27FC236}">
                <a16:creationId xmlns:a16="http://schemas.microsoft.com/office/drawing/2014/main" id="{6871F8A4-8948-3296-7F2A-D261C8262FB0}"/>
              </a:ext>
            </a:extLst>
          </p:cNvPr>
          <p:cNvSpPr/>
          <p:nvPr/>
        </p:nvSpPr>
        <p:spPr>
          <a:xfrm>
            <a:off x="9506214"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1" name="Rounded Rectangle 6">
            <a:extLst>
              <a:ext uri="{FF2B5EF4-FFF2-40B4-BE49-F238E27FC236}">
                <a16:creationId xmlns:a16="http://schemas.microsoft.com/office/drawing/2014/main" id="{3A0680CF-1E93-6A99-227A-BB429891917A}"/>
              </a:ext>
            </a:extLst>
          </p:cNvPr>
          <p:cNvSpPr/>
          <p:nvPr/>
        </p:nvSpPr>
        <p:spPr>
          <a:xfrm>
            <a:off x="10582085"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2" name="Rounded Rectangle 6">
            <a:extLst>
              <a:ext uri="{FF2B5EF4-FFF2-40B4-BE49-F238E27FC236}">
                <a16:creationId xmlns:a16="http://schemas.microsoft.com/office/drawing/2014/main" id="{92E78B12-8A3E-51E3-D3E9-1E84EA6B2351}"/>
              </a:ext>
            </a:extLst>
          </p:cNvPr>
          <p:cNvSpPr/>
          <p:nvPr/>
        </p:nvSpPr>
        <p:spPr>
          <a:xfrm>
            <a:off x="8430341"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3" name="Rounded Rectangle 6">
            <a:extLst>
              <a:ext uri="{FF2B5EF4-FFF2-40B4-BE49-F238E27FC236}">
                <a16:creationId xmlns:a16="http://schemas.microsoft.com/office/drawing/2014/main" id="{F95B03B8-26E9-7A32-21F2-E627FC5DED27}"/>
              </a:ext>
            </a:extLst>
          </p:cNvPr>
          <p:cNvSpPr/>
          <p:nvPr/>
        </p:nvSpPr>
        <p:spPr>
          <a:xfrm>
            <a:off x="573988" y="935956"/>
            <a:ext cx="5436292" cy="749033"/>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XXXX</a:t>
            </a:r>
          </a:p>
        </p:txBody>
      </p:sp>
      <p:sp>
        <p:nvSpPr>
          <p:cNvPr id="34" name="Rounded Rectangle 6">
            <a:extLst>
              <a:ext uri="{FF2B5EF4-FFF2-40B4-BE49-F238E27FC236}">
                <a16:creationId xmlns:a16="http://schemas.microsoft.com/office/drawing/2014/main" id="{DC0A9358-DB03-43E4-6EE4-ED7CEFB6996F}"/>
              </a:ext>
            </a:extLst>
          </p:cNvPr>
          <p:cNvSpPr/>
          <p:nvPr/>
        </p:nvSpPr>
        <p:spPr>
          <a:xfrm>
            <a:off x="3050976"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p>
        </p:txBody>
      </p:sp>
      <p:sp>
        <p:nvSpPr>
          <p:cNvPr id="35" name="Rounded Rectangle 6">
            <a:extLst>
              <a:ext uri="{FF2B5EF4-FFF2-40B4-BE49-F238E27FC236}">
                <a16:creationId xmlns:a16="http://schemas.microsoft.com/office/drawing/2014/main" id="{0E471D74-E5C0-84CA-54F6-A4BDCE6A0760}"/>
              </a:ext>
            </a:extLst>
          </p:cNvPr>
          <p:cNvSpPr/>
          <p:nvPr/>
        </p:nvSpPr>
        <p:spPr>
          <a:xfrm>
            <a:off x="4126849"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36" name="Rounded Rectangle 6">
            <a:extLst>
              <a:ext uri="{FF2B5EF4-FFF2-40B4-BE49-F238E27FC236}">
                <a16:creationId xmlns:a16="http://schemas.microsoft.com/office/drawing/2014/main" id="{CDA7C099-6412-2788-5DAE-2CED8A687B08}"/>
              </a:ext>
            </a:extLst>
          </p:cNvPr>
          <p:cNvSpPr/>
          <p:nvPr/>
        </p:nvSpPr>
        <p:spPr>
          <a:xfrm>
            <a:off x="5202722"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37" name="Rounded Rectangle 6">
            <a:extLst>
              <a:ext uri="{FF2B5EF4-FFF2-40B4-BE49-F238E27FC236}">
                <a16:creationId xmlns:a16="http://schemas.microsoft.com/office/drawing/2014/main" id="{7B22EBDC-1C52-2D17-300E-A4D394CA7E08}"/>
              </a:ext>
            </a:extLst>
          </p:cNvPr>
          <p:cNvSpPr/>
          <p:nvPr/>
        </p:nvSpPr>
        <p:spPr>
          <a:xfrm>
            <a:off x="6278595"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38" name="Rounded Rectangle 6">
            <a:extLst>
              <a:ext uri="{FF2B5EF4-FFF2-40B4-BE49-F238E27FC236}">
                <a16:creationId xmlns:a16="http://schemas.microsoft.com/office/drawing/2014/main" id="{8D0737D1-3FC5-80DC-2A72-E4531C4257FB}"/>
              </a:ext>
            </a:extLst>
          </p:cNvPr>
          <p:cNvSpPr/>
          <p:nvPr/>
        </p:nvSpPr>
        <p:spPr>
          <a:xfrm>
            <a:off x="7354468"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39" name="Rounded Rectangle 6">
            <a:extLst>
              <a:ext uri="{FF2B5EF4-FFF2-40B4-BE49-F238E27FC236}">
                <a16:creationId xmlns:a16="http://schemas.microsoft.com/office/drawing/2014/main" id="{8454075B-2B61-9C17-7802-1283387DE9AE}"/>
              </a:ext>
            </a:extLst>
          </p:cNvPr>
          <p:cNvSpPr/>
          <p:nvPr/>
        </p:nvSpPr>
        <p:spPr>
          <a:xfrm>
            <a:off x="9506214"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40" name="Rounded Rectangle 6">
            <a:extLst>
              <a:ext uri="{FF2B5EF4-FFF2-40B4-BE49-F238E27FC236}">
                <a16:creationId xmlns:a16="http://schemas.microsoft.com/office/drawing/2014/main" id="{8DEDC8B9-B6F6-A776-C819-70131C16B95A}"/>
              </a:ext>
            </a:extLst>
          </p:cNvPr>
          <p:cNvSpPr/>
          <p:nvPr/>
        </p:nvSpPr>
        <p:spPr>
          <a:xfrm>
            <a:off x="10582085"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41" name="Rounded Rectangle 6">
            <a:extLst>
              <a:ext uri="{FF2B5EF4-FFF2-40B4-BE49-F238E27FC236}">
                <a16:creationId xmlns:a16="http://schemas.microsoft.com/office/drawing/2014/main" id="{C64083AD-ABFA-BE64-6329-BE875A557E41}"/>
              </a:ext>
            </a:extLst>
          </p:cNvPr>
          <p:cNvSpPr/>
          <p:nvPr/>
        </p:nvSpPr>
        <p:spPr>
          <a:xfrm>
            <a:off x="8430341"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pic>
        <p:nvPicPr>
          <p:cNvPr id="1026" name="Picture 2">
            <a:extLst>
              <a:ext uri="{FF2B5EF4-FFF2-40B4-BE49-F238E27FC236}">
                <a16:creationId xmlns:a16="http://schemas.microsoft.com/office/drawing/2014/main" id="{586E4452-CB9A-3038-5524-77600BA976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3638" y="1158072"/>
            <a:ext cx="29527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9119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74C7D527-9B1F-52E3-D08E-7DF0E82F24F6}"/>
              </a:ext>
            </a:extLst>
          </p:cNvPr>
          <p:cNvSpPr>
            <a:spLocks noGrp="1"/>
          </p:cNvSpPr>
          <p:nvPr>
            <p:ph type="title"/>
          </p:nvPr>
        </p:nvSpPr>
        <p:spPr>
          <a:xfrm>
            <a:off x="184288" y="0"/>
            <a:ext cx="11725137" cy="441916"/>
          </a:xfrm>
        </p:spPr>
        <p:txBody>
          <a:bodyPr/>
          <a:lstStyle/>
          <a:p>
            <a:r>
              <a:rPr lang="en-US" dirty="0"/>
              <a:t>DSI Name </a:t>
            </a:r>
            <a:r>
              <a:rPr lang="en-US" dirty="0">
                <a:solidFill>
                  <a:schemeClr val="tx1"/>
                </a:solidFill>
              </a:rPr>
              <a:t>Recommendation</a:t>
            </a:r>
          </a:p>
        </p:txBody>
      </p:sp>
      <p:sp>
        <p:nvSpPr>
          <p:cNvPr id="9" name="Rounded Rectangle 6">
            <a:extLst>
              <a:ext uri="{FF2B5EF4-FFF2-40B4-BE49-F238E27FC236}">
                <a16:creationId xmlns:a16="http://schemas.microsoft.com/office/drawing/2014/main" id="{57D0E8F4-BDE7-2BBE-7917-187E74C77992}"/>
              </a:ext>
            </a:extLst>
          </p:cNvPr>
          <p:cNvSpPr/>
          <p:nvPr/>
        </p:nvSpPr>
        <p:spPr>
          <a:xfrm>
            <a:off x="573988" y="935956"/>
            <a:ext cx="5436292" cy="749033"/>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XXXX</a:t>
            </a:r>
          </a:p>
        </p:txBody>
      </p:sp>
      <p:sp>
        <p:nvSpPr>
          <p:cNvPr id="10" name="Rounded Rectangle 31">
            <a:extLst>
              <a:ext uri="{FF2B5EF4-FFF2-40B4-BE49-F238E27FC236}">
                <a16:creationId xmlns:a16="http://schemas.microsoft.com/office/drawing/2014/main" id="{2AD4905D-9D8A-DC5F-F106-5B700DBE2128}"/>
              </a:ext>
            </a:extLst>
          </p:cNvPr>
          <p:cNvSpPr/>
          <p:nvPr/>
        </p:nvSpPr>
        <p:spPr>
          <a:xfrm>
            <a:off x="561975" y="1924698"/>
            <a:ext cx="10977447" cy="4172430"/>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32">
            <a:extLst>
              <a:ext uri="{FF2B5EF4-FFF2-40B4-BE49-F238E27FC236}">
                <a16:creationId xmlns:a16="http://schemas.microsoft.com/office/drawing/2014/main" id="{0BF246E2-18A3-6F7A-57D3-61694D82A852}"/>
              </a:ext>
            </a:extLst>
          </p:cNvPr>
          <p:cNvSpPr/>
          <p:nvPr/>
        </p:nvSpPr>
        <p:spPr>
          <a:xfrm>
            <a:off x="627459" y="1986169"/>
            <a:ext cx="10829435" cy="4049486"/>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Table 52">
            <a:extLst>
              <a:ext uri="{FF2B5EF4-FFF2-40B4-BE49-F238E27FC236}">
                <a16:creationId xmlns:a16="http://schemas.microsoft.com/office/drawing/2014/main" id="{E60BA782-49EA-E5D3-A05C-CE08F579E6F9}"/>
              </a:ext>
            </a:extLst>
          </p:cNvPr>
          <p:cNvGraphicFramePr>
            <a:graphicFrameLocks noGrp="1"/>
          </p:cNvGraphicFramePr>
          <p:nvPr>
            <p:extLst>
              <p:ext uri="{D42A27DB-BD31-4B8C-83A1-F6EECF244321}">
                <p14:modId xmlns:p14="http://schemas.microsoft.com/office/powerpoint/2010/main" val="1629787394"/>
              </p:ext>
            </p:extLst>
          </p:nvPr>
        </p:nvGraphicFramePr>
        <p:xfrm>
          <a:off x="652578" y="1986170"/>
          <a:ext cx="10804316" cy="4049485"/>
        </p:xfrm>
        <a:graphic>
          <a:graphicData uri="http://schemas.openxmlformats.org/drawingml/2006/table">
            <a:tbl>
              <a:tblPr firstRow="1" bandRow="1">
                <a:tableStyleId>{5C22544A-7EE6-4342-B048-85BDC9FD1C3A}</a:tableStyleId>
              </a:tblPr>
              <a:tblGrid>
                <a:gridCol w="2796326">
                  <a:extLst>
                    <a:ext uri="{9D8B030D-6E8A-4147-A177-3AD203B41FA5}">
                      <a16:colId xmlns:a16="http://schemas.microsoft.com/office/drawing/2014/main" val="743493456"/>
                    </a:ext>
                  </a:extLst>
                </a:gridCol>
                <a:gridCol w="8007990">
                  <a:extLst>
                    <a:ext uri="{9D8B030D-6E8A-4147-A177-3AD203B41FA5}">
                      <a16:colId xmlns:a16="http://schemas.microsoft.com/office/drawing/2014/main" val="1156576257"/>
                    </a:ext>
                  </a:extLst>
                </a:gridCol>
              </a:tblGrid>
              <a:tr h="809897">
                <a:tc>
                  <a:txBody>
                    <a:bodyPr/>
                    <a:lstStyle/>
                    <a:p>
                      <a:pPr algn="ctr"/>
                      <a:r>
                        <a:rPr lang="en-US" sz="1400" b="1" kern="1200" dirty="0">
                          <a:solidFill>
                            <a:schemeClr val="dk1"/>
                          </a:solidFill>
                          <a:latin typeface="Open Sans" panose="020B0606030504020204" pitchFamily="34" charset="0"/>
                          <a:ea typeface="Open Sans" panose="020B0606030504020204" pitchFamily="34" charset="0"/>
                          <a:cs typeface="Open Sans" panose="020B0606030504020204" pitchFamily="34" charset="0"/>
                        </a:rPr>
                        <a:t>Promotional Issues or Medical Term Associations</a:t>
                      </a:r>
                    </a:p>
                  </a:txBody>
                  <a:tcPr anchor="ctr" anchorCtr="1">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None</a:t>
                      </a:r>
                    </a:p>
                  </a:txBody>
                  <a:tcPr anchor="ctr" anchorCtr="1">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809897">
                <a:tc>
                  <a:txBody>
                    <a:bodyPr/>
                    <a:lstStyle/>
                    <a:p>
                      <a:pPr algn="ctr"/>
                      <a:r>
                        <a:rPr lang="en-US" sz="1400" b="1" dirty="0">
                          <a:latin typeface="Open Sans" panose="020B0606030504020204" pitchFamily="34" charset="0"/>
                          <a:ea typeface="Open Sans" panose="020B0606030504020204" pitchFamily="34" charset="0"/>
                          <a:cs typeface="Open Sans" panose="020B0606030504020204" pitchFamily="34" charset="0"/>
                        </a:rPr>
                        <a:t>INN/USAN Issues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None</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8255730"/>
                  </a:ext>
                </a:extLst>
              </a:tr>
              <a:tr h="809897">
                <a:tc>
                  <a:txBody>
                    <a:bodyPr/>
                    <a:lstStyle/>
                    <a:p>
                      <a:pPr algn="ctr"/>
                      <a:r>
                        <a:rPr lang="en-US" sz="1400" b="1" dirty="0">
                          <a:latin typeface="Open Sans" panose="020B0606030504020204" pitchFamily="34" charset="0"/>
                          <a:ea typeface="Open Sans" panose="020B0606030504020204" pitchFamily="34" charset="0"/>
                          <a:cs typeface="Open Sans" panose="020B0606030504020204" pitchFamily="34" charset="0"/>
                        </a:rPr>
                        <a:t>Brazil Potential Name Conflicts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No significant safety concerns identified</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21992462"/>
                  </a:ext>
                </a:extLst>
              </a:tr>
              <a:tr h="809897">
                <a:tc>
                  <a:txBody>
                    <a:bodyPr/>
                    <a:lstStyle/>
                    <a:p>
                      <a:pPr algn="ctr"/>
                      <a:r>
                        <a:rPr lang="en-US" sz="1400" b="1" dirty="0">
                          <a:latin typeface="Open Sans" panose="020B0606030504020204" pitchFamily="34" charset="0"/>
                          <a:ea typeface="Open Sans" panose="020B0606030504020204" pitchFamily="34" charset="0"/>
                          <a:cs typeface="Open Sans" panose="020B0606030504020204" pitchFamily="34" charset="0"/>
                        </a:rPr>
                        <a:t>Prescription Study Results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No misinterpretations</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9318472"/>
                  </a:ext>
                </a:extLst>
              </a:tr>
              <a:tr h="809897">
                <a:tc>
                  <a:txBody>
                    <a:bodyPr/>
                    <a:lstStyle/>
                    <a:p>
                      <a:pPr algn="ctr"/>
                      <a:r>
                        <a:rPr lang="en-US" sz="1400" b="1" dirty="0">
                          <a:latin typeface="Open Sans" panose="020B0606030504020204" pitchFamily="34" charset="0"/>
                          <a:ea typeface="Open Sans" panose="020B0606030504020204" pitchFamily="34" charset="0"/>
                          <a:cs typeface="Open Sans" panose="020B0606030504020204" pitchFamily="34" charset="0"/>
                        </a:rPr>
                        <a:t>DSI Overall FMEA Results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Uqesda 4g x 200mL PO as directed could be confused for Betesda 20mg/mL PO as directed</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7378611"/>
                  </a:ext>
                </a:extLst>
              </a:tr>
            </a:tbl>
          </a:graphicData>
        </a:graphic>
      </p:graphicFrame>
    </p:spTree>
    <p:extLst>
      <p:ext uri="{BB962C8B-B14F-4D97-AF65-F5344CB8AC3E}">
        <p14:creationId xmlns:p14="http://schemas.microsoft.com/office/powerpoint/2010/main" val="2463973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6DAD9EE-9A72-2036-6F0B-AC8B7FF5D6AF}"/>
              </a:ext>
            </a:extLst>
          </p:cNvPr>
          <p:cNvGraphicFramePr>
            <a:graphicFrameLocks noGrp="1"/>
          </p:cNvGraphicFramePr>
          <p:nvPr>
            <p:extLst>
              <p:ext uri="{D42A27DB-BD31-4B8C-83A1-F6EECF244321}">
                <p14:modId xmlns:p14="http://schemas.microsoft.com/office/powerpoint/2010/main" val="1509174911"/>
              </p:ext>
            </p:extLst>
          </p:nvPr>
        </p:nvGraphicFramePr>
        <p:xfrm>
          <a:off x="153681" y="1719124"/>
          <a:ext cx="11825730" cy="51170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POCA English Phono</a:t>
                      </a:r>
                    </a:p>
                  </a:txBody>
                  <a:tcPr marL="8780" marR="8780" marT="878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POCA Ortho</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Ortho/English Phono POCA Combined</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HW (Avg) </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Shape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Same first letter?</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Shared letter string &gt;=3 letters?</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&lt;=2 letter difference?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100" b="1" kern="1200" dirty="0">
                          <a:solidFill>
                            <a:srgbClr val="FFFFFF"/>
                          </a:solidFill>
                          <a:latin typeface="+mn-lt"/>
                          <a:ea typeface="+mn-ea"/>
                          <a:cs typeface="+mn-cs"/>
                        </a:rPr>
                        <a:t>Cited by respondents?</a:t>
                      </a:r>
                    </a:p>
                  </a:txBody>
                  <a:tcPr marL="8780" marR="8780" marT="878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graphicFrame>
        <p:nvGraphicFramePr>
          <p:cNvPr id="5" name="Table 4">
            <a:extLst>
              <a:ext uri="{FF2B5EF4-FFF2-40B4-BE49-F238E27FC236}">
                <a16:creationId xmlns:a16="http://schemas.microsoft.com/office/drawing/2014/main" id="{DB678DA3-166A-6FB6-E81B-A0010CDD2DF6}"/>
              </a:ext>
            </a:extLst>
          </p:cNvPr>
          <p:cNvGraphicFramePr>
            <a:graphicFrameLocks noGrp="1"/>
          </p:cNvGraphicFramePr>
          <p:nvPr>
            <p:extLst>
              <p:ext uri="{D42A27DB-BD31-4B8C-83A1-F6EECF244321}">
                <p14:modId xmlns:p14="http://schemas.microsoft.com/office/powerpoint/2010/main" val="954562682"/>
              </p:ext>
            </p:extLst>
          </p:nvPr>
        </p:nvGraphicFramePr>
        <p:xfrm>
          <a:off x="153681" y="2884211"/>
          <a:ext cx="11825730" cy="34163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Indication</a:t>
                      </a:r>
                    </a:p>
                  </a:txBody>
                  <a:tcPr marL="6350" marR="6350" marT="635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a:t>
                      </a:r>
                    </a:p>
                    <a:p>
                      <a:pPr algn="ctr" rtl="0" fontAlgn="ctr"/>
                      <a:r>
                        <a:rPr lang="en-US" sz="1100" b="1" kern="1200" dirty="0">
                          <a:solidFill>
                            <a:srgbClr val="FFFFFF"/>
                          </a:solidFill>
                          <a:latin typeface="+mn-lt"/>
                          <a:ea typeface="+mn-ea"/>
                          <a:cs typeface="+mn-cs"/>
                        </a:rPr>
                        <a:t>form(s)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 strength(s)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Frequency</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Usual dose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Route(s)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Class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Strength type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Market(s)</a:t>
                      </a:r>
                    </a:p>
                  </a:txBody>
                  <a:tcPr marL="6350" marR="6350" marT="635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sp>
        <p:nvSpPr>
          <p:cNvPr id="6" name="Rounded Rectangle 6">
            <a:extLst>
              <a:ext uri="{FF2B5EF4-FFF2-40B4-BE49-F238E27FC236}">
                <a16:creationId xmlns:a16="http://schemas.microsoft.com/office/drawing/2014/main" id="{BAD615C3-D74D-72CC-1D6E-1A1883FAC0A5}"/>
              </a:ext>
            </a:extLst>
          </p:cNvPr>
          <p:cNvSpPr/>
          <p:nvPr/>
        </p:nvSpPr>
        <p:spPr>
          <a:xfrm>
            <a:off x="153681"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Depression,</a:t>
            </a:r>
          </a:p>
          <a:p>
            <a:pPr algn="ctr"/>
            <a:r>
              <a:rPr lang="en-US" sz="1200" dirty="0">
                <a:solidFill>
                  <a:schemeClr val="tx1"/>
                </a:solidFill>
              </a:rPr>
              <a:t>anxiety</a:t>
            </a:r>
            <a:endParaRPr lang="en-US" sz="1200" dirty="0"/>
          </a:p>
        </p:txBody>
      </p:sp>
      <p:sp>
        <p:nvSpPr>
          <p:cNvPr id="7" name="Rounded Rectangle 6">
            <a:extLst>
              <a:ext uri="{FF2B5EF4-FFF2-40B4-BE49-F238E27FC236}">
                <a16:creationId xmlns:a16="http://schemas.microsoft.com/office/drawing/2014/main" id="{F4B2DCA4-0AAB-35F5-66C1-9AE4304991C5}"/>
              </a:ext>
            </a:extLst>
          </p:cNvPr>
          <p:cNvSpPr/>
          <p:nvPr/>
        </p:nvSpPr>
        <p:spPr>
          <a:xfrm>
            <a:off x="1474397"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oral tablets</a:t>
            </a:r>
          </a:p>
        </p:txBody>
      </p:sp>
      <p:sp>
        <p:nvSpPr>
          <p:cNvPr id="8" name="Rounded Rectangle 6">
            <a:extLst>
              <a:ext uri="{FF2B5EF4-FFF2-40B4-BE49-F238E27FC236}">
                <a16:creationId xmlns:a16="http://schemas.microsoft.com/office/drawing/2014/main" id="{8484DF2A-CB77-2E21-C479-5C02724E971B}"/>
              </a:ext>
            </a:extLst>
          </p:cNvPr>
          <p:cNvSpPr/>
          <p:nvPr/>
        </p:nvSpPr>
        <p:spPr>
          <a:xfrm>
            <a:off x="2795113"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20mg/mL, oral tablets 10mg</a:t>
            </a:r>
          </a:p>
        </p:txBody>
      </p:sp>
      <p:sp>
        <p:nvSpPr>
          <p:cNvPr id="9" name="Rounded Rectangle 6">
            <a:extLst>
              <a:ext uri="{FF2B5EF4-FFF2-40B4-BE49-F238E27FC236}">
                <a16:creationId xmlns:a16="http://schemas.microsoft.com/office/drawing/2014/main" id="{34B4ECE2-AFA0-2A52-6C5B-DBD364F00A94}"/>
              </a:ext>
            </a:extLst>
          </p:cNvPr>
          <p:cNvSpPr/>
          <p:nvPr/>
        </p:nvSpPr>
        <p:spPr>
          <a:xfrm>
            <a:off x="4115829"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Once daily</a:t>
            </a:r>
          </a:p>
        </p:txBody>
      </p:sp>
      <p:sp>
        <p:nvSpPr>
          <p:cNvPr id="10" name="Rounded Rectangle 6">
            <a:extLst>
              <a:ext uri="{FF2B5EF4-FFF2-40B4-BE49-F238E27FC236}">
                <a16:creationId xmlns:a16="http://schemas.microsoft.com/office/drawing/2014/main" id="{3D500ACE-C6D5-3139-6790-E5FE6C69265B}"/>
              </a:ext>
            </a:extLst>
          </p:cNvPr>
          <p:cNvSpPr/>
          <p:nvPr/>
        </p:nvSpPr>
        <p:spPr>
          <a:xfrm>
            <a:off x="5436545" y="3303545"/>
            <a:ext cx="1260000" cy="2608346"/>
          </a:xfrm>
          <a:prstGeom prst="roundRect">
            <a:avLst/>
          </a:prstGeom>
          <a:solidFill>
            <a:srgbClr val="FFFFCC"/>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dirty="0">
                <a:solidFill>
                  <a:schemeClr val="tx1"/>
                </a:solidFill>
              </a:rPr>
              <a:t>10-20mg/</a:t>
            </a:r>
            <a:r>
              <a:rPr lang="es-ES" sz="1200" dirty="0" err="1">
                <a:solidFill>
                  <a:schemeClr val="tx1"/>
                </a:solidFill>
              </a:rPr>
              <a:t>dose</a:t>
            </a:r>
            <a:r>
              <a:rPr lang="es-ES" sz="1200" dirty="0">
                <a:solidFill>
                  <a:schemeClr val="tx1"/>
                </a:solidFill>
              </a:rPr>
              <a:t>, 1-2 </a:t>
            </a:r>
            <a:r>
              <a:rPr lang="es-ES" sz="1200" dirty="0" err="1">
                <a:solidFill>
                  <a:schemeClr val="tx1"/>
                </a:solidFill>
              </a:rPr>
              <a:t>tablets</a:t>
            </a:r>
            <a:r>
              <a:rPr lang="es-ES" sz="1200" dirty="0">
                <a:solidFill>
                  <a:schemeClr val="tx1"/>
                </a:solidFill>
              </a:rPr>
              <a:t>/</a:t>
            </a:r>
            <a:r>
              <a:rPr lang="es-ES" sz="1200" dirty="0" err="1">
                <a:solidFill>
                  <a:schemeClr val="tx1"/>
                </a:solidFill>
              </a:rPr>
              <a:t>dose</a:t>
            </a:r>
            <a:r>
              <a:rPr lang="es-ES" sz="1200" dirty="0">
                <a:solidFill>
                  <a:schemeClr val="tx1"/>
                </a:solidFill>
              </a:rPr>
              <a:t>, 0.5-1mL/</a:t>
            </a:r>
            <a:r>
              <a:rPr lang="es-ES" sz="1200" dirty="0" err="1">
                <a:solidFill>
                  <a:schemeClr val="tx1"/>
                </a:solidFill>
              </a:rPr>
              <a:t>dose</a:t>
            </a:r>
            <a:endParaRPr lang="es-ES" sz="1200" dirty="0">
              <a:solidFill>
                <a:schemeClr val="tx1"/>
              </a:solidFill>
            </a:endParaRPr>
          </a:p>
        </p:txBody>
      </p:sp>
      <p:sp>
        <p:nvSpPr>
          <p:cNvPr id="12" name="Rounded Rectangle 6">
            <a:extLst>
              <a:ext uri="{FF2B5EF4-FFF2-40B4-BE49-F238E27FC236}">
                <a16:creationId xmlns:a16="http://schemas.microsoft.com/office/drawing/2014/main" id="{9EBE48F1-F298-3DE3-8EF7-96A997D230CD}"/>
              </a:ext>
            </a:extLst>
          </p:cNvPr>
          <p:cNvSpPr/>
          <p:nvPr/>
        </p:nvSpPr>
        <p:spPr>
          <a:xfrm>
            <a:off x="6757261"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Oral</a:t>
            </a:r>
            <a:endParaRPr lang="en-US" sz="1200" dirty="0">
              <a:solidFill>
                <a:schemeClr val="tx1"/>
              </a:solidFill>
            </a:endParaRPr>
          </a:p>
        </p:txBody>
      </p:sp>
      <p:sp>
        <p:nvSpPr>
          <p:cNvPr id="13" name="Rounded Rectangle 6">
            <a:extLst>
              <a:ext uri="{FF2B5EF4-FFF2-40B4-BE49-F238E27FC236}">
                <a16:creationId xmlns:a16="http://schemas.microsoft.com/office/drawing/2014/main" id="{55CE09B1-7CE3-20DF-4C04-0B5BB96B9F02}"/>
              </a:ext>
            </a:extLst>
          </p:cNvPr>
          <p:cNvSpPr/>
          <p:nvPr/>
        </p:nvSpPr>
        <p:spPr>
          <a:xfrm>
            <a:off x="9398693"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Single</a:t>
            </a:r>
            <a:endParaRPr lang="en-US" sz="1200" dirty="0">
              <a:solidFill>
                <a:schemeClr val="tx1"/>
              </a:solidFill>
            </a:endParaRPr>
          </a:p>
        </p:txBody>
      </p:sp>
      <p:sp>
        <p:nvSpPr>
          <p:cNvPr id="14" name="Rounded Rectangle 6">
            <a:extLst>
              <a:ext uri="{FF2B5EF4-FFF2-40B4-BE49-F238E27FC236}">
                <a16:creationId xmlns:a16="http://schemas.microsoft.com/office/drawing/2014/main" id="{0F01DC6D-75AB-CBD2-AA29-3062EF278B46}"/>
              </a:ext>
            </a:extLst>
          </p:cNvPr>
          <p:cNvSpPr/>
          <p:nvPr/>
        </p:nvSpPr>
        <p:spPr>
          <a:xfrm>
            <a:off x="10719411"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Poland</a:t>
            </a:r>
            <a:endParaRPr lang="en-US" sz="1200" dirty="0">
              <a:solidFill>
                <a:schemeClr val="tx1"/>
              </a:solidFill>
            </a:endParaRPr>
          </a:p>
        </p:txBody>
      </p:sp>
      <p:sp>
        <p:nvSpPr>
          <p:cNvPr id="15" name="Rounded Rectangle 6">
            <a:extLst>
              <a:ext uri="{FF2B5EF4-FFF2-40B4-BE49-F238E27FC236}">
                <a16:creationId xmlns:a16="http://schemas.microsoft.com/office/drawing/2014/main" id="{DD796F28-DCCC-C78C-C94D-A32FA3442584}"/>
              </a:ext>
            </a:extLst>
          </p:cNvPr>
          <p:cNvSpPr/>
          <p:nvPr/>
        </p:nvSpPr>
        <p:spPr>
          <a:xfrm>
            <a:off x="8077977"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Rx</a:t>
            </a:r>
            <a:endParaRPr lang="en-US" sz="1200" dirty="0">
              <a:solidFill>
                <a:schemeClr val="tx1"/>
              </a:solidFill>
            </a:endParaRPr>
          </a:p>
        </p:txBody>
      </p:sp>
      <p:sp>
        <p:nvSpPr>
          <p:cNvPr id="16" name="Rounded Rectangle 6">
            <a:extLst>
              <a:ext uri="{FF2B5EF4-FFF2-40B4-BE49-F238E27FC236}">
                <a16:creationId xmlns:a16="http://schemas.microsoft.com/office/drawing/2014/main" id="{FD7732F7-5F6C-F163-673F-346D84EF95A4}"/>
              </a:ext>
            </a:extLst>
          </p:cNvPr>
          <p:cNvSpPr/>
          <p:nvPr/>
        </p:nvSpPr>
        <p:spPr>
          <a:xfrm>
            <a:off x="153681" y="659958"/>
            <a:ext cx="5455282" cy="934009"/>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0"/>
              </a:spcBef>
              <a:buClrTx/>
              <a:buFontTx/>
              <a:buNone/>
            </a:pPr>
            <a:r>
              <a:rPr lang="en-US" altLang="en-US" sz="3200" b="1" dirty="0">
                <a:solidFill>
                  <a:srgbClr val="FFFFFF"/>
                </a:solidFill>
                <a:latin typeface="+mn-lt"/>
                <a:sym typeface="Arial Narrow" panose="020B0506020202030204" pitchFamily="34" charset="0"/>
              </a:rPr>
              <a:t>XXXX|  </a:t>
            </a:r>
            <a:r>
              <a:rPr lang="en-US" altLang="en-US" sz="3200" dirty="0">
                <a:solidFill>
                  <a:srgbClr val="FFFFFF"/>
                </a:solidFill>
                <a:latin typeface="Freestyle Script" panose="030804020302050B0404" pitchFamily="66" charset="0"/>
                <a:sym typeface="Arial Narrow" panose="020B0506020202030204" pitchFamily="34" charset="0"/>
              </a:rPr>
              <a:t>XXXX</a:t>
            </a:r>
          </a:p>
        </p:txBody>
      </p:sp>
      <p:sp>
        <p:nvSpPr>
          <p:cNvPr id="17" name="TextBox 16">
            <a:extLst>
              <a:ext uri="{FF2B5EF4-FFF2-40B4-BE49-F238E27FC236}">
                <a16:creationId xmlns:a16="http://schemas.microsoft.com/office/drawing/2014/main" id="{5656F219-EB77-367A-2AB9-626F1869DE88}"/>
              </a:ext>
            </a:extLst>
          </p:cNvPr>
          <p:cNvSpPr txBox="1"/>
          <p:nvPr/>
        </p:nvSpPr>
        <p:spPr>
          <a:xfrm>
            <a:off x="6897260" y="922351"/>
            <a:ext cx="5043961" cy="541174"/>
          </a:xfrm>
          <a:prstGeom prst="rect">
            <a:avLst/>
          </a:prstGeom>
          <a:effectLst/>
        </p:spPr>
        <p:txBody>
          <a:bodyPr vert="horz" wrap="square" lIns="0" tIns="0" rIns="0" bIns="0" rtlCol="0" anchor="ctr" anchorCtr="0">
            <a:noAutofit/>
          </a:bodyPr>
          <a:lstStyle/>
          <a:p>
            <a:pPr algn="r"/>
            <a:r>
              <a:rPr lang="en-US" sz="1200" dirty="0">
                <a:ea typeface="Open Sans Light" panose="020B0306030504020204" pitchFamily="34" charset="0"/>
                <a:cs typeface="Open Sans Light" panose="020B0306030504020204" pitchFamily="34" charset="0"/>
              </a:rPr>
              <a:t>Noted Name: BETESDA </a:t>
            </a:r>
            <a:r>
              <a:rPr lang="en-US" altLang="en-US" sz="1200" dirty="0">
                <a:solidFill>
                  <a:schemeClr val="tx1"/>
                </a:solidFill>
                <a:latin typeface="+mn-lt"/>
                <a:sym typeface="Arial Narrow" panose="020B0506020202030204" pitchFamily="34" charset="0"/>
              </a:rPr>
              <a:t>|</a:t>
            </a:r>
            <a:r>
              <a:rPr lang="en-US" altLang="en-US" sz="1050" dirty="0">
                <a:solidFill>
                  <a:schemeClr val="tx1"/>
                </a:solidFill>
                <a:latin typeface="+mn-lt"/>
                <a:sym typeface="Arial Narrow" panose="020B0506020202030204" pitchFamily="34" charset="0"/>
              </a:rPr>
              <a:t> </a:t>
            </a:r>
            <a:r>
              <a:rPr lang="en-US" altLang="en-US" dirty="0" err="1">
                <a:solidFill>
                  <a:schemeClr val="tx1"/>
                </a:solidFill>
                <a:latin typeface="Freestyle Script" panose="030804020302050B0404" pitchFamily="66" charset="0"/>
                <a:sym typeface="Arial Narrow" panose="020B0506020202030204" pitchFamily="34" charset="0"/>
              </a:rPr>
              <a:t>Betesda</a:t>
            </a:r>
            <a:endParaRPr lang="en-US" sz="1400" dirty="0">
              <a:ea typeface="Open Sans Light" panose="020B0306030504020204" pitchFamily="34" charset="0"/>
              <a:cs typeface="Open Sans Light" panose="020B0306030504020204" pitchFamily="34" charset="0"/>
            </a:endParaRPr>
          </a:p>
          <a:p>
            <a:pPr algn="r"/>
            <a:r>
              <a:rPr lang="en-US" sz="1200" dirty="0">
                <a:ea typeface="Open Sans Light" panose="020B0306030504020204" pitchFamily="34" charset="0"/>
                <a:cs typeface="Open Sans Light" panose="020B0306030504020204" pitchFamily="34" charset="0"/>
              </a:rPr>
              <a:t>Nonproprietary Name: Escitalopram</a:t>
            </a:r>
            <a:endParaRPr lang="en-CH" sz="1200" dirty="0">
              <a:ea typeface="Open Sans Light" panose="020B0306030504020204" pitchFamily="34" charset="0"/>
              <a:cs typeface="Open Sans Light" panose="020B0306030504020204" pitchFamily="34" charset="0"/>
            </a:endParaRPr>
          </a:p>
        </p:txBody>
      </p:sp>
      <p:sp>
        <p:nvSpPr>
          <p:cNvPr id="18" name="Rounded Rectangle 6">
            <a:extLst>
              <a:ext uri="{FF2B5EF4-FFF2-40B4-BE49-F238E27FC236}">
                <a16:creationId xmlns:a16="http://schemas.microsoft.com/office/drawing/2014/main" id="{97334D55-E53E-3537-51A0-E5AC89C489F2}"/>
              </a:ext>
            </a:extLst>
          </p:cNvPr>
          <p:cNvSpPr/>
          <p:nvPr/>
        </p:nvSpPr>
        <p:spPr>
          <a:xfrm>
            <a:off x="15368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0.67</a:t>
            </a:r>
          </a:p>
        </p:txBody>
      </p:sp>
      <p:sp>
        <p:nvSpPr>
          <p:cNvPr id="19" name="Rounded Rectangle 6">
            <a:extLst>
              <a:ext uri="{FF2B5EF4-FFF2-40B4-BE49-F238E27FC236}">
                <a16:creationId xmlns:a16="http://schemas.microsoft.com/office/drawing/2014/main" id="{87CA51AA-D8EB-4F26-40ED-EBA1B421D9A4}"/>
              </a:ext>
            </a:extLst>
          </p:cNvPr>
          <p:cNvSpPr/>
          <p:nvPr/>
        </p:nvSpPr>
        <p:spPr>
          <a:xfrm>
            <a:off x="1474397"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0.65</a:t>
            </a:r>
            <a:endParaRPr lang="en-US" sz="1400" dirty="0"/>
          </a:p>
        </p:txBody>
      </p:sp>
      <p:sp>
        <p:nvSpPr>
          <p:cNvPr id="20" name="Rounded Rectangle 6">
            <a:extLst>
              <a:ext uri="{FF2B5EF4-FFF2-40B4-BE49-F238E27FC236}">
                <a16:creationId xmlns:a16="http://schemas.microsoft.com/office/drawing/2014/main" id="{FD12F031-3A75-A37F-0632-6F6C481A70F8}"/>
              </a:ext>
            </a:extLst>
          </p:cNvPr>
          <p:cNvSpPr/>
          <p:nvPr/>
        </p:nvSpPr>
        <p:spPr>
          <a:xfrm>
            <a:off x="2795113"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75000"/>
                  </a:schemeClr>
                </a:solidFill>
              </a:rPr>
              <a:t>0.66</a:t>
            </a:r>
          </a:p>
        </p:txBody>
      </p:sp>
      <p:sp>
        <p:nvSpPr>
          <p:cNvPr id="21" name="Rounded Rectangle 6">
            <a:extLst>
              <a:ext uri="{FF2B5EF4-FFF2-40B4-BE49-F238E27FC236}">
                <a16:creationId xmlns:a16="http://schemas.microsoft.com/office/drawing/2014/main" id="{4E44B814-54C6-285E-1BDC-C316091E9F51}"/>
              </a:ext>
            </a:extLst>
          </p:cNvPr>
          <p:cNvSpPr/>
          <p:nvPr/>
        </p:nvSpPr>
        <p:spPr>
          <a:xfrm>
            <a:off x="4115829"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0.62</a:t>
            </a:r>
            <a:endParaRPr lang="en-US" sz="1400" dirty="0"/>
          </a:p>
        </p:txBody>
      </p:sp>
      <p:sp>
        <p:nvSpPr>
          <p:cNvPr id="22" name="Rounded Rectangle 6">
            <a:extLst>
              <a:ext uri="{FF2B5EF4-FFF2-40B4-BE49-F238E27FC236}">
                <a16:creationId xmlns:a16="http://schemas.microsoft.com/office/drawing/2014/main" id="{B53613A9-AF9B-E36F-C193-1B825250877C}"/>
              </a:ext>
            </a:extLst>
          </p:cNvPr>
          <p:cNvSpPr/>
          <p:nvPr/>
        </p:nvSpPr>
        <p:spPr>
          <a:xfrm>
            <a:off x="5436545"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0.71</a:t>
            </a:r>
            <a:endParaRPr lang="en-US" sz="1400" dirty="0"/>
          </a:p>
        </p:txBody>
      </p:sp>
      <p:sp>
        <p:nvSpPr>
          <p:cNvPr id="23" name="Rounded Rectangle 6">
            <a:extLst>
              <a:ext uri="{FF2B5EF4-FFF2-40B4-BE49-F238E27FC236}">
                <a16:creationId xmlns:a16="http://schemas.microsoft.com/office/drawing/2014/main" id="{B09F8DCC-5D12-44A1-0A28-D858E5C79F9D}"/>
              </a:ext>
            </a:extLst>
          </p:cNvPr>
          <p:cNvSpPr/>
          <p:nvPr/>
        </p:nvSpPr>
        <p:spPr>
          <a:xfrm>
            <a:off x="675726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24" name="Rounded Rectangle 6">
            <a:extLst>
              <a:ext uri="{FF2B5EF4-FFF2-40B4-BE49-F238E27FC236}">
                <a16:creationId xmlns:a16="http://schemas.microsoft.com/office/drawing/2014/main" id="{C4AC18E8-FE36-9304-4993-A3AAE3086919}"/>
              </a:ext>
            </a:extLst>
          </p:cNvPr>
          <p:cNvSpPr/>
          <p:nvPr/>
        </p:nvSpPr>
        <p:spPr>
          <a:xfrm>
            <a:off x="9398693"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25" name="Rounded Rectangle 6">
            <a:extLst>
              <a:ext uri="{FF2B5EF4-FFF2-40B4-BE49-F238E27FC236}">
                <a16:creationId xmlns:a16="http://schemas.microsoft.com/office/drawing/2014/main" id="{B61D47DA-F881-857F-EE61-8D48C8708779}"/>
              </a:ext>
            </a:extLst>
          </p:cNvPr>
          <p:cNvSpPr/>
          <p:nvPr/>
        </p:nvSpPr>
        <p:spPr>
          <a:xfrm>
            <a:off x="1071941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26" name="Rounded Rectangle 6">
            <a:extLst>
              <a:ext uri="{FF2B5EF4-FFF2-40B4-BE49-F238E27FC236}">
                <a16:creationId xmlns:a16="http://schemas.microsoft.com/office/drawing/2014/main" id="{34B38175-8911-6B7A-0221-9BBFDE7FF030}"/>
              </a:ext>
            </a:extLst>
          </p:cNvPr>
          <p:cNvSpPr/>
          <p:nvPr/>
        </p:nvSpPr>
        <p:spPr>
          <a:xfrm>
            <a:off x="8077977"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27" name="Rectangle 4">
            <a:extLst>
              <a:ext uri="{FF2B5EF4-FFF2-40B4-BE49-F238E27FC236}">
                <a16:creationId xmlns:a16="http://schemas.microsoft.com/office/drawing/2014/main" id="{5C49423F-7810-57C9-2BA0-7F9C76C24A14}"/>
              </a:ext>
            </a:extLst>
          </p:cNvPr>
          <p:cNvSpPr>
            <a:spLocks noChangeArrowheads="1"/>
          </p:cNvSpPr>
          <p:nvPr/>
        </p:nvSpPr>
        <p:spPr bwMode="auto">
          <a:xfrm>
            <a:off x="2238288" y="6113258"/>
            <a:ext cx="891651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1450" indent="-171450" algn="just">
              <a:spcBef>
                <a:spcPct val="0"/>
              </a:spcBef>
              <a:buClrTx/>
              <a:buNone/>
              <a:defRPr/>
            </a:pPr>
            <a:r>
              <a:rPr lang="en-US" altLang="en-US" sz="1200" dirty="0">
                <a:solidFill>
                  <a:schemeClr val="tx1"/>
                </a:solidFill>
                <a:latin typeface="Calibri" panose="020F0502020204030204" pitchFamily="34" charset="0"/>
                <a:cs typeface="Calibri" panose="020F0502020204030204" pitchFamily="34" charset="0"/>
              </a:rPr>
              <a:t>Overlapping characteristics      Numeric similarity  |  Ortho/Phono Guidance Thresholds:   </a:t>
            </a:r>
            <a:r>
              <a:rPr lang="en-US" sz="1200" b="1" dirty="0">
                <a:solidFill>
                  <a:srgbClr val="008000"/>
                </a:solidFill>
                <a:latin typeface="Calibri" panose="020F0502020204030204" pitchFamily="34" charset="0"/>
                <a:ea typeface="Calibri" panose="020F0502020204030204" pitchFamily="34" charset="0"/>
                <a:cs typeface="Calibri" panose="020F0502020204030204" pitchFamily="34" charset="0"/>
              </a:rPr>
              <a:t>≤0.54  Low | </a:t>
            </a:r>
            <a:r>
              <a:rPr lang="en-US" sz="1200" b="1" dirty="0">
                <a:solidFill>
                  <a:srgbClr val="0000FF"/>
                </a:solidFill>
                <a:latin typeface="Calibri" panose="020F0502020204030204" pitchFamily="34" charset="0"/>
                <a:ea typeface="Calibri" panose="020F0502020204030204" pitchFamily="34" charset="0"/>
                <a:cs typeface="Calibri" panose="020F0502020204030204" pitchFamily="34" charset="0"/>
              </a:rPr>
              <a:t>≥0.55 to ≤0.69  Moderate  | </a:t>
            </a:r>
            <a:r>
              <a:rPr lang="en-US" sz="1200" b="1" dirty="0">
                <a:solidFill>
                  <a:srgbClr val="FF0000"/>
                </a:solidFill>
                <a:latin typeface="Calibri" panose="020F0502020204030204" pitchFamily="34" charset="0"/>
                <a:ea typeface="Calibri" panose="020F0502020204030204" pitchFamily="34" charset="0"/>
                <a:cs typeface="Calibri" panose="020F0502020204030204" pitchFamily="34" charset="0"/>
              </a:rPr>
              <a:t>≥0.70  High </a:t>
            </a:r>
            <a:r>
              <a:rPr lang="en-US" altLang="en-US" sz="1200" dirty="0">
                <a:solidFill>
                  <a:schemeClr val="tx1"/>
                </a:solidFill>
                <a:latin typeface="Calibri" panose="020F0502020204030204" pitchFamily="34" charset="0"/>
                <a:cs typeface="Calibri" panose="020F0502020204030204" pitchFamily="34" charset="0"/>
              </a:rPr>
              <a:t>  </a:t>
            </a:r>
          </a:p>
        </p:txBody>
      </p:sp>
      <p:sp>
        <p:nvSpPr>
          <p:cNvPr id="28" name="Rectangle 64">
            <a:extLst>
              <a:ext uri="{FF2B5EF4-FFF2-40B4-BE49-F238E27FC236}">
                <a16:creationId xmlns:a16="http://schemas.microsoft.com/office/drawing/2014/main" id="{DA770C25-4795-42DC-0686-5574EF937EDC}"/>
              </a:ext>
            </a:extLst>
          </p:cNvPr>
          <p:cNvSpPr>
            <a:spLocks noChangeArrowheads="1"/>
          </p:cNvSpPr>
          <p:nvPr/>
        </p:nvSpPr>
        <p:spPr bwMode="auto">
          <a:xfrm>
            <a:off x="2062536" y="6156731"/>
            <a:ext cx="111125" cy="96837"/>
          </a:xfrm>
          <a:prstGeom prst="rect">
            <a:avLst/>
          </a:prstGeom>
          <a:solidFill>
            <a:srgbClr val="FF9900"/>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29" name="Rectangle 64">
            <a:extLst>
              <a:ext uri="{FF2B5EF4-FFF2-40B4-BE49-F238E27FC236}">
                <a16:creationId xmlns:a16="http://schemas.microsoft.com/office/drawing/2014/main" id="{CA754961-A469-1584-023D-45D929CFA379}"/>
              </a:ext>
            </a:extLst>
          </p:cNvPr>
          <p:cNvSpPr>
            <a:spLocks noChangeArrowheads="1"/>
          </p:cNvSpPr>
          <p:nvPr/>
        </p:nvSpPr>
        <p:spPr bwMode="auto">
          <a:xfrm>
            <a:off x="3955848" y="6156730"/>
            <a:ext cx="111125" cy="96838"/>
          </a:xfrm>
          <a:prstGeom prst="rect">
            <a:avLst/>
          </a:prstGeom>
          <a:solidFill>
            <a:srgbClr val="FFFF99"/>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30" name="Title 2">
            <a:extLst>
              <a:ext uri="{FF2B5EF4-FFF2-40B4-BE49-F238E27FC236}">
                <a16:creationId xmlns:a16="http://schemas.microsoft.com/office/drawing/2014/main" id="{B363C1BE-23F0-2D0B-F0D2-9D7A6FDCF675}"/>
              </a:ext>
            </a:extLst>
          </p:cNvPr>
          <p:cNvSpPr>
            <a:spLocks noGrp="1"/>
          </p:cNvSpPr>
          <p:nvPr>
            <p:ph type="title"/>
          </p:nvPr>
        </p:nvSpPr>
        <p:spPr>
          <a:xfrm>
            <a:off x="184288" y="0"/>
            <a:ext cx="11725137" cy="441916"/>
          </a:xfrm>
        </p:spPr>
        <p:txBody>
          <a:bodyPr/>
          <a:lstStyle/>
          <a:p>
            <a:r>
              <a:rPr lang="en-US" dirty="0"/>
              <a:t>DSI-Reference™ </a:t>
            </a:r>
            <a:r>
              <a:rPr lang="en-US" dirty="0">
                <a:solidFill>
                  <a:schemeClr val="tx1"/>
                </a:solidFill>
              </a:rPr>
              <a:t>Test Name vs. Noted Name Comparison</a:t>
            </a:r>
          </a:p>
        </p:txBody>
      </p:sp>
    </p:spTree>
    <p:extLst>
      <p:ext uri="{BB962C8B-B14F-4D97-AF65-F5344CB8AC3E}">
        <p14:creationId xmlns:p14="http://schemas.microsoft.com/office/powerpoint/2010/main" val="1739324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AB82-154C-A6E3-F4F0-D54195A60846}"/>
              </a:ext>
            </a:extLst>
          </p:cNvPr>
          <p:cNvSpPr>
            <a:spLocks noGrp="1"/>
          </p:cNvSpPr>
          <p:nvPr>
            <p:ph type="title"/>
          </p:nvPr>
        </p:nvSpPr>
        <p:spPr/>
        <p:txBody>
          <a:bodyPr/>
          <a:lstStyle/>
          <a:p>
            <a:r>
              <a:rPr lang="en-US" dirty="0"/>
              <a:t>Product Profile</a:t>
            </a:r>
          </a:p>
        </p:txBody>
      </p:sp>
      <p:sp>
        <p:nvSpPr>
          <p:cNvPr id="3" name="Text Placeholder 2">
            <a:extLst>
              <a:ext uri="{FF2B5EF4-FFF2-40B4-BE49-F238E27FC236}">
                <a16:creationId xmlns:a16="http://schemas.microsoft.com/office/drawing/2014/main" id="{AE002B2A-53B2-9F02-5666-A90AB6C3F6F3}"/>
              </a:ext>
            </a:extLst>
          </p:cNvPr>
          <p:cNvSpPr>
            <a:spLocks noGrp="1"/>
          </p:cNvSpPr>
          <p:nvPr>
            <p:ph type="body" sz="quarter" idx="10"/>
          </p:nvPr>
        </p:nvSpPr>
        <p:spPr>
          <a:xfrm>
            <a:off x="184289" y="606287"/>
            <a:ext cx="7764896" cy="4284956"/>
          </a:xfrm>
        </p:spPr>
        <p:txBody>
          <a:bodyPr/>
          <a:lstStyle/>
          <a:p>
            <a:r>
              <a:rPr lang="en-US" dirty="0"/>
              <a:t>The following product profile was shown to respondents:</a:t>
            </a:r>
          </a:p>
          <a:p>
            <a:endParaRPr lang="en-US" dirty="0"/>
          </a:p>
          <a:p>
            <a:pPr marL="285750" indent="-285750">
              <a:buClr>
                <a:srgbClr val="062E83"/>
              </a:buClr>
              <a:buFont typeface="Wingdings" pitchFamily="2" charset="2"/>
              <a:buChar char="§"/>
            </a:pPr>
            <a:r>
              <a:rPr lang="en-US" b="1" dirty="0"/>
              <a:t>Drug Classification: </a:t>
            </a:r>
            <a:r>
              <a:rPr lang="en-US" dirty="0">
                <a:solidFill>
                  <a:srgbClr val="FF0000"/>
                </a:solidFill>
              </a:rPr>
              <a:t>XXXX</a:t>
            </a:r>
            <a:endParaRPr lang="en-US" dirty="0"/>
          </a:p>
          <a:p>
            <a:pPr marL="285750" indent="-285750">
              <a:buClr>
                <a:srgbClr val="062E83"/>
              </a:buClr>
              <a:buFont typeface="Wingdings" pitchFamily="2" charset="2"/>
              <a:buChar char="§"/>
            </a:pPr>
            <a:endParaRPr lang="en-US" dirty="0"/>
          </a:p>
          <a:p>
            <a:pPr marL="285750" indent="-285750">
              <a:buClr>
                <a:srgbClr val="062E83"/>
              </a:buClr>
              <a:buFont typeface="Wingdings" pitchFamily="2" charset="2"/>
              <a:buChar char="§"/>
            </a:pPr>
            <a:r>
              <a:rPr lang="en-US" b="1" dirty="0"/>
              <a:t>Indication(s): </a:t>
            </a:r>
            <a:r>
              <a:rPr lang="en-US" dirty="0">
                <a:solidFill>
                  <a:srgbClr val="FF0000"/>
                </a:solidFill>
              </a:rPr>
              <a:t>XXXX</a:t>
            </a:r>
            <a:endParaRPr lang="en-US" dirty="0"/>
          </a:p>
          <a:p>
            <a:pPr marL="285750" indent="-285750">
              <a:buClr>
                <a:srgbClr val="062E83"/>
              </a:buClr>
              <a:buFont typeface="Wingdings" pitchFamily="2" charset="2"/>
              <a:buChar char="§"/>
            </a:pPr>
            <a:endParaRPr lang="en-US" dirty="0"/>
          </a:p>
          <a:p>
            <a:pPr marL="285750" indent="-285750">
              <a:buClr>
                <a:srgbClr val="062E83"/>
              </a:buClr>
              <a:buFont typeface="Wingdings" pitchFamily="2" charset="2"/>
              <a:buChar char="§"/>
            </a:pPr>
            <a:r>
              <a:rPr lang="en-US" b="1" dirty="0"/>
              <a:t>Dosage Strength: </a:t>
            </a:r>
            <a:r>
              <a:rPr lang="en-US" dirty="0">
                <a:solidFill>
                  <a:srgbClr val="FF0000"/>
                </a:solidFill>
              </a:rPr>
              <a:t>XXXX</a:t>
            </a:r>
            <a:endParaRPr lang="en-US" dirty="0"/>
          </a:p>
          <a:p>
            <a:pPr marL="285750" indent="-285750">
              <a:buClr>
                <a:srgbClr val="062E83"/>
              </a:buClr>
              <a:buFont typeface="Wingdings" pitchFamily="2" charset="2"/>
              <a:buChar char="§"/>
            </a:pPr>
            <a:endParaRPr lang="en-US" dirty="0"/>
          </a:p>
          <a:p>
            <a:pPr marL="285750" indent="-285750">
              <a:buClr>
                <a:srgbClr val="062E83"/>
              </a:buClr>
              <a:buFont typeface="Wingdings" pitchFamily="2" charset="2"/>
              <a:buChar char="§"/>
            </a:pPr>
            <a:r>
              <a:rPr lang="en-US" b="1" dirty="0"/>
              <a:t>Dosage Formulation: </a:t>
            </a:r>
            <a:r>
              <a:rPr lang="en-US" dirty="0">
                <a:solidFill>
                  <a:srgbClr val="FF0000"/>
                </a:solidFill>
              </a:rPr>
              <a:t>XXXX</a:t>
            </a:r>
            <a:endParaRPr lang="en-US" dirty="0"/>
          </a:p>
          <a:p>
            <a:pPr marL="285750" indent="-285750">
              <a:buClr>
                <a:srgbClr val="062E83"/>
              </a:buClr>
              <a:buFont typeface="Wingdings" pitchFamily="2" charset="2"/>
              <a:buChar char="§"/>
            </a:pPr>
            <a:endParaRPr lang="en-US" dirty="0"/>
          </a:p>
          <a:p>
            <a:pPr marL="285750" indent="-285750">
              <a:buClr>
                <a:srgbClr val="062E83"/>
              </a:buClr>
              <a:buFont typeface="Wingdings" pitchFamily="2" charset="2"/>
              <a:buChar char="§"/>
            </a:pPr>
            <a:r>
              <a:rPr lang="en-US" b="1" dirty="0"/>
              <a:t>Frequency of Administration: </a:t>
            </a:r>
            <a:r>
              <a:rPr lang="en-US" dirty="0">
                <a:solidFill>
                  <a:srgbClr val="FF0000"/>
                </a:solidFill>
              </a:rPr>
              <a:t>XXXX</a:t>
            </a:r>
            <a:endParaRPr lang="en-US" dirty="0"/>
          </a:p>
          <a:p>
            <a:pPr marL="285750" indent="-285750">
              <a:buClr>
                <a:srgbClr val="062E83"/>
              </a:buClr>
              <a:buFont typeface="Wingdings" pitchFamily="2" charset="2"/>
              <a:buChar char="§"/>
            </a:pPr>
            <a:endParaRPr lang="en-US" dirty="0"/>
          </a:p>
          <a:p>
            <a:pPr marL="285750" indent="-285750">
              <a:buClr>
                <a:srgbClr val="062E83"/>
              </a:buClr>
              <a:buFont typeface="Wingdings" pitchFamily="2" charset="2"/>
              <a:buChar char="§"/>
            </a:pPr>
            <a:r>
              <a:rPr lang="en-US" b="1" dirty="0"/>
              <a:t>Dispensing Environment: </a:t>
            </a:r>
            <a:r>
              <a:rPr lang="en-US" dirty="0">
                <a:solidFill>
                  <a:srgbClr val="FF0000"/>
                </a:solidFill>
              </a:rPr>
              <a:t>XXXX</a:t>
            </a:r>
            <a:endParaRPr lang="en-US" dirty="0"/>
          </a:p>
          <a:p>
            <a:endParaRPr lang="en-US" dirty="0"/>
          </a:p>
        </p:txBody>
      </p:sp>
      <p:pic>
        <p:nvPicPr>
          <p:cNvPr id="5" name="Picture 4" descr="A picture containing orange&#10;&#10;Description automatically generated">
            <a:extLst>
              <a:ext uri="{FF2B5EF4-FFF2-40B4-BE49-F238E27FC236}">
                <a16:creationId xmlns:a16="http://schemas.microsoft.com/office/drawing/2014/main" id="{868A5805-5E48-8624-F309-7FBE169DA66F}"/>
              </a:ext>
            </a:extLst>
          </p:cNvPr>
          <p:cNvPicPr>
            <a:picLocks noChangeAspect="1"/>
          </p:cNvPicPr>
          <p:nvPr/>
        </p:nvPicPr>
        <p:blipFill>
          <a:blip r:embed="rId2"/>
          <a:stretch>
            <a:fillRect/>
          </a:stretch>
        </p:blipFill>
        <p:spPr>
          <a:xfrm>
            <a:off x="7512823" y="3429000"/>
            <a:ext cx="3379570" cy="2750970"/>
          </a:xfrm>
          <a:prstGeom prst="rect">
            <a:avLst/>
          </a:prstGeom>
        </p:spPr>
      </p:pic>
    </p:spTree>
    <p:extLst>
      <p:ext uri="{BB962C8B-B14F-4D97-AF65-F5344CB8AC3E}">
        <p14:creationId xmlns:p14="http://schemas.microsoft.com/office/powerpoint/2010/main" val="3396223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EF17797-8BAF-8E2A-C7B6-2AED0032DDF6}"/>
              </a:ext>
            </a:extLst>
          </p:cNvPr>
          <p:cNvGraphicFramePr>
            <a:graphicFrameLocks noGrp="1"/>
          </p:cNvGraphicFramePr>
          <p:nvPr>
            <p:extLst>
              <p:ext uri="{D42A27DB-BD31-4B8C-83A1-F6EECF244321}">
                <p14:modId xmlns:p14="http://schemas.microsoft.com/office/powerpoint/2010/main" val="1985096688"/>
              </p:ext>
            </p:extLst>
          </p:nvPr>
        </p:nvGraphicFramePr>
        <p:xfrm>
          <a:off x="153681" y="1731316"/>
          <a:ext cx="11825730" cy="51170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POCA English Phono</a:t>
                      </a:r>
                    </a:p>
                  </a:txBody>
                  <a:tcPr marL="8780" marR="8780" marT="878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POCA Ortho</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Ortho/English Phono POCA Combined</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HW (Avg) </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Shape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Same first letter?</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Shared letter string &gt;=3 letters?</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&lt;=2 letter difference?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100" b="1" kern="1200" dirty="0">
                          <a:solidFill>
                            <a:srgbClr val="FFFFFF"/>
                          </a:solidFill>
                          <a:latin typeface="+mn-lt"/>
                          <a:ea typeface="+mn-ea"/>
                          <a:cs typeface="+mn-cs"/>
                        </a:rPr>
                        <a:t>Cited by respondents?</a:t>
                      </a:r>
                    </a:p>
                  </a:txBody>
                  <a:tcPr marL="8780" marR="8780" marT="878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graphicFrame>
        <p:nvGraphicFramePr>
          <p:cNvPr id="5" name="Table 4">
            <a:extLst>
              <a:ext uri="{FF2B5EF4-FFF2-40B4-BE49-F238E27FC236}">
                <a16:creationId xmlns:a16="http://schemas.microsoft.com/office/drawing/2014/main" id="{6AEBD187-3B99-47F4-FC1A-C475F994339C}"/>
              </a:ext>
            </a:extLst>
          </p:cNvPr>
          <p:cNvGraphicFramePr>
            <a:graphicFrameLocks noGrp="1"/>
          </p:cNvGraphicFramePr>
          <p:nvPr>
            <p:extLst>
              <p:ext uri="{D42A27DB-BD31-4B8C-83A1-F6EECF244321}">
                <p14:modId xmlns:p14="http://schemas.microsoft.com/office/powerpoint/2010/main" val="2324137900"/>
              </p:ext>
            </p:extLst>
          </p:nvPr>
        </p:nvGraphicFramePr>
        <p:xfrm>
          <a:off x="153681" y="2896403"/>
          <a:ext cx="11825730" cy="34163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Indication</a:t>
                      </a:r>
                    </a:p>
                  </a:txBody>
                  <a:tcPr marL="6350" marR="6350" marT="635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a:t>
                      </a:r>
                    </a:p>
                    <a:p>
                      <a:pPr algn="ctr" rtl="0" fontAlgn="ctr"/>
                      <a:r>
                        <a:rPr lang="en-US" sz="1100" b="1" kern="1200" dirty="0">
                          <a:solidFill>
                            <a:srgbClr val="FFFFFF"/>
                          </a:solidFill>
                          <a:latin typeface="+mn-lt"/>
                          <a:ea typeface="+mn-ea"/>
                          <a:cs typeface="+mn-cs"/>
                        </a:rPr>
                        <a:t>form(s)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 strength(s)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Frequency</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Usual dose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Route(s)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Class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Strength type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Market(s)</a:t>
                      </a:r>
                    </a:p>
                  </a:txBody>
                  <a:tcPr marL="6350" marR="6350" marT="635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sp>
        <p:nvSpPr>
          <p:cNvPr id="6" name="Rounded Rectangle 6">
            <a:extLst>
              <a:ext uri="{FF2B5EF4-FFF2-40B4-BE49-F238E27FC236}">
                <a16:creationId xmlns:a16="http://schemas.microsoft.com/office/drawing/2014/main" id="{C2F475F0-4450-B322-0439-7635DD0CC96B}"/>
              </a:ext>
            </a:extLst>
          </p:cNvPr>
          <p:cNvSpPr/>
          <p:nvPr/>
        </p:nvSpPr>
        <p:spPr>
          <a:xfrm>
            <a:off x="153681" y="3315737"/>
            <a:ext cx="1260000" cy="328611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fontAlgn="t"/>
            <a:r>
              <a:rPr lang="en-US" sz="800" u="none" strike="noStrike" dirty="0">
                <a:solidFill>
                  <a:schemeClr val="tx2">
                    <a:lumMod val="50000"/>
                  </a:schemeClr>
                </a:solidFill>
                <a:effectLst/>
              </a:rPr>
              <a:t>Duodenal ulcer, gastric ulcer, reflux esophagitis, symptomatic gastro-esophageal reflux disease (such as, acid regurgitation and heartburn). Prevention of gastrointestinal lesions induced by non-steroidal anti-inflammatory drugs (NSAID’s) in patients with a need for continuous NSAID treatment, who have increased risk to develop NSAID-associated upper gastrointestinal lesions</a:t>
            </a:r>
            <a:endParaRPr lang="en-US" sz="800" b="0" i="0" u="none" strike="noStrike" dirty="0">
              <a:solidFill>
                <a:schemeClr val="tx2">
                  <a:lumMod val="50000"/>
                </a:schemeClr>
              </a:solidFill>
              <a:effectLst/>
              <a:latin typeface="Calibri" panose="020F0502020204030204" pitchFamily="34" charset="0"/>
            </a:endParaRPr>
          </a:p>
        </p:txBody>
      </p:sp>
      <p:sp>
        <p:nvSpPr>
          <p:cNvPr id="7" name="Rounded Rectangle 6">
            <a:extLst>
              <a:ext uri="{FF2B5EF4-FFF2-40B4-BE49-F238E27FC236}">
                <a16:creationId xmlns:a16="http://schemas.microsoft.com/office/drawing/2014/main" id="{F03844BF-80B9-D631-A794-94356A963808}"/>
              </a:ext>
            </a:extLst>
          </p:cNvPr>
          <p:cNvSpPr/>
          <p:nvPr/>
        </p:nvSpPr>
        <p:spPr>
          <a:xfrm>
            <a:off x="1474397"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Slow release oral tablets</a:t>
            </a:r>
          </a:p>
        </p:txBody>
      </p:sp>
      <p:sp>
        <p:nvSpPr>
          <p:cNvPr id="8" name="Rounded Rectangle 6">
            <a:extLst>
              <a:ext uri="{FF2B5EF4-FFF2-40B4-BE49-F238E27FC236}">
                <a16:creationId xmlns:a16="http://schemas.microsoft.com/office/drawing/2014/main" id="{CBD9AB2D-AE6F-FAF9-8839-9D24ECC277DF}"/>
              </a:ext>
            </a:extLst>
          </p:cNvPr>
          <p:cNvSpPr/>
          <p:nvPr/>
        </p:nvSpPr>
        <p:spPr>
          <a:xfrm>
            <a:off x="2795113"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20mg/mL, oral tablets 10mg</a:t>
            </a:r>
          </a:p>
        </p:txBody>
      </p:sp>
      <p:sp>
        <p:nvSpPr>
          <p:cNvPr id="9" name="Rounded Rectangle 6">
            <a:extLst>
              <a:ext uri="{FF2B5EF4-FFF2-40B4-BE49-F238E27FC236}">
                <a16:creationId xmlns:a16="http://schemas.microsoft.com/office/drawing/2014/main" id="{76FF1570-C0B4-7FC4-2717-CC0333E6E48D}"/>
              </a:ext>
            </a:extLst>
          </p:cNvPr>
          <p:cNvSpPr/>
          <p:nvPr/>
        </p:nvSpPr>
        <p:spPr>
          <a:xfrm>
            <a:off x="4115829"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Once daily</a:t>
            </a:r>
          </a:p>
        </p:txBody>
      </p:sp>
      <p:sp>
        <p:nvSpPr>
          <p:cNvPr id="10" name="Rounded Rectangle 6">
            <a:extLst>
              <a:ext uri="{FF2B5EF4-FFF2-40B4-BE49-F238E27FC236}">
                <a16:creationId xmlns:a16="http://schemas.microsoft.com/office/drawing/2014/main" id="{E1F5E9C8-92AD-3095-D2E4-74ACCAE96F92}"/>
              </a:ext>
            </a:extLst>
          </p:cNvPr>
          <p:cNvSpPr/>
          <p:nvPr/>
        </p:nvSpPr>
        <p:spPr>
          <a:xfrm>
            <a:off x="5436545" y="3315737"/>
            <a:ext cx="1260000" cy="2608346"/>
          </a:xfrm>
          <a:prstGeom prst="roundRect">
            <a:avLst/>
          </a:prstGeom>
          <a:solidFill>
            <a:srgbClr val="FFFFCC"/>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dirty="0">
                <a:solidFill>
                  <a:schemeClr val="tx1"/>
                </a:solidFill>
              </a:rPr>
              <a:t>10-20mg/</a:t>
            </a:r>
            <a:r>
              <a:rPr lang="es-ES" sz="1200" dirty="0" err="1">
                <a:solidFill>
                  <a:schemeClr val="tx1"/>
                </a:solidFill>
              </a:rPr>
              <a:t>dose</a:t>
            </a:r>
            <a:r>
              <a:rPr lang="es-ES" sz="1200" dirty="0">
                <a:solidFill>
                  <a:schemeClr val="tx1"/>
                </a:solidFill>
              </a:rPr>
              <a:t>, 1-2 </a:t>
            </a:r>
            <a:r>
              <a:rPr lang="es-ES" sz="1200" dirty="0" err="1">
                <a:solidFill>
                  <a:schemeClr val="tx1"/>
                </a:solidFill>
              </a:rPr>
              <a:t>tablets</a:t>
            </a:r>
            <a:r>
              <a:rPr lang="es-ES" sz="1200" dirty="0">
                <a:solidFill>
                  <a:schemeClr val="tx1"/>
                </a:solidFill>
              </a:rPr>
              <a:t>/</a:t>
            </a:r>
            <a:r>
              <a:rPr lang="es-ES" sz="1200" dirty="0" err="1">
                <a:solidFill>
                  <a:schemeClr val="tx1"/>
                </a:solidFill>
              </a:rPr>
              <a:t>dose</a:t>
            </a:r>
            <a:r>
              <a:rPr lang="es-ES" sz="1200" dirty="0">
                <a:solidFill>
                  <a:schemeClr val="tx1"/>
                </a:solidFill>
              </a:rPr>
              <a:t>, 0.5-1mL/</a:t>
            </a:r>
            <a:r>
              <a:rPr lang="es-ES" sz="1200" dirty="0" err="1">
                <a:solidFill>
                  <a:schemeClr val="tx1"/>
                </a:solidFill>
              </a:rPr>
              <a:t>dose</a:t>
            </a:r>
            <a:endParaRPr lang="es-ES" sz="1200" dirty="0">
              <a:solidFill>
                <a:schemeClr val="tx1"/>
              </a:solidFill>
            </a:endParaRPr>
          </a:p>
        </p:txBody>
      </p:sp>
      <p:sp>
        <p:nvSpPr>
          <p:cNvPr id="12" name="Rounded Rectangle 6">
            <a:extLst>
              <a:ext uri="{FF2B5EF4-FFF2-40B4-BE49-F238E27FC236}">
                <a16:creationId xmlns:a16="http://schemas.microsoft.com/office/drawing/2014/main" id="{40466AC0-0BD2-0E0E-928F-6D1B02F09671}"/>
              </a:ext>
            </a:extLst>
          </p:cNvPr>
          <p:cNvSpPr/>
          <p:nvPr/>
        </p:nvSpPr>
        <p:spPr>
          <a:xfrm>
            <a:off x="6757261"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Oral</a:t>
            </a:r>
            <a:endParaRPr lang="en-US" sz="1200" dirty="0">
              <a:solidFill>
                <a:schemeClr val="tx1"/>
              </a:solidFill>
            </a:endParaRPr>
          </a:p>
        </p:txBody>
      </p:sp>
      <p:sp>
        <p:nvSpPr>
          <p:cNvPr id="13" name="Rounded Rectangle 6">
            <a:extLst>
              <a:ext uri="{FF2B5EF4-FFF2-40B4-BE49-F238E27FC236}">
                <a16:creationId xmlns:a16="http://schemas.microsoft.com/office/drawing/2014/main" id="{20B12990-BE78-8D84-8F11-C41DE3B1241F}"/>
              </a:ext>
            </a:extLst>
          </p:cNvPr>
          <p:cNvSpPr/>
          <p:nvPr/>
        </p:nvSpPr>
        <p:spPr>
          <a:xfrm>
            <a:off x="9398693"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Single</a:t>
            </a:r>
            <a:endParaRPr lang="en-US" sz="1200" dirty="0">
              <a:solidFill>
                <a:schemeClr val="tx1"/>
              </a:solidFill>
            </a:endParaRPr>
          </a:p>
        </p:txBody>
      </p:sp>
      <p:sp>
        <p:nvSpPr>
          <p:cNvPr id="14" name="Rounded Rectangle 6">
            <a:extLst>
              <a:ext uri="{FF2B5EF4-FFF2-40B4-BE49-F238E27FC236}">
                <a16:creationId xmlns:a16="http://schemas.microsoft.com/office/drawing/2014/main" id="{7B7C5EEF-4B3F-5C6A-8D38-3D30A5DB5CF7}"/>
              </a:ext>
            </a:extLst>
          </p:cNvPr>
          <p:cNvSpPr/>
          <p:nvPr/>
        </p:nvSpPr>
        <p:spPr>
          <a:xfrm>
            <a:off x="10719411"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Poland</a:t>
            </a:r>
            <a:endParaRPr lang="en-US" sz="1200" dirty="0">
              <a:solidFill>
                <a:schemeClr val="tx1"/>
              </a:solidFill>
            </a:endParaRPr>
          </a:p>
        </p:txBody>
      </p:sp>
      <p:sp>
        <p:nvSpPr>
          <p:cNvPr id="15" name="Rounded Rectangle 6">
            <a:extLst>
              <a:ext uri="{FF2B5EF4-FFF2-40B4-BE49-F238E27FC236}">
                <a16:creationId xmlns:a16="http://schemas.microsoft.com/office/drawing/2014/main" id="{C10DBEB7-BCAD-BBC4-5CD5-BB5D492319FB}"/>
              </a:ext>
            </a:extLst>
          </p:cNvPr>
          <p:cNvSpPr/>
          <p:nvPr/>
        </p:nvSpPr>
        <p:spPr>
          <a:xfrm>
            <a:off x="8077977"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Rx</a:t>
            </a:r>
            <a:endParaRPr lang="en-US" sz="1200" dirty="0">
              <a:solidFill>
                <a:schemeClr val="tx1"/>
              </a:solidFill>
            </a:endParaRPr>
          </a:p>
        </p:txBody>
      </p:sp>
      <p:sp>
        <p:nvSpPr>
          <p:cNvPr id="16" name="Rounded Rectangle 6">
            <a:extLst>
              <a:ext uri="{FF2B5EF4-FFF2-40B4-BE49-F238E27FC236}">
                <a16:creationId xmlns:a16="http://schemas.microsoft.com/office/drawing/2014/main" id="{DC48CE8C-7BD8-E6AC-12F3-838F0995DF2D}"/>
              </a:ext>
            </a:extLst>
          </p:cNvPr>
          <p:cNvSpPr/>
          <p:nvPr/>
        </p:nvSpPr>
        <p:spPr>
          <a:xfrm>
            <a:off x="153681" y="672150"/>
            <a:ext cx="5455282" cy="934009"/>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0"/>
              </a:spcBef>
              <a:buClrTx/>
              <a:buFontTx/>
              <a:buNone/>
            </a:pPr>
            <a:r>
              <a:rPr lang="en-US" altLang="en-US" sz="3200" b="1" dirty="0">
                <a:solidFill>
                  <a:srgbClr val="FFFFFF"/>
                </a:solidFill>
                <a:latin typeface="+mn-lt"/>
                <a:sym typeface="Arial Narrow" panose="020B0506020202030204" pitchFamily="34" charset="0"/>
              </a:rPr>
              <a:t>XXXX|  </a:t>
            </a:r>
            <a:r>
              <a:rPr lang="en-US" altLang="en-US" sz="3200" dirty="0">
                <a:solidFill>
                  <a:srgbClr val="FFFFFF"/>
                </a:solidFill>
                <a:latin typeface="Freestyle Script" panose="030804020302050B0404" pitchFamily="66" charset="0"/>
                <a:sym typeface="Arial Narrow" panose="020B0506020202030204" pitchFamily="34" charset="0"/>
              </a:rPr>
              <a:t>XXXX</a:t>
            </a:r>
          </a:p>
        </p:txBody>
      </p:sp>
      <p:sp>
        <p:nvSpPr>
          <p:cNvPr id="17" name="TextBox 16">
            <a:extLst>
              <a:ext uri="{FF2B5EF4-FFF2-40B4-BE49-F238E27FC236}">
                <a16:creationId xmlns:a16="http://schemas.microsoft.com/office/drawing/2014/main" id="{2F229140-8E99-958C-3BAE-F270C9A932D4}"/>
              </a:ext>
            </a:extLst>
          </p:cNvPr>
          <p:cNvSpPr txBox="1"/>
          <p:nvPr/>
        </p:nvSpPr>
        <p:spPr>
          <a:xfrm>
            <a:off x="6897260" y="934543"/>
            <a:ext cx="5043961" cy="541174"/>
          </a:xfrm>
          <a:prstGeom prst="rect">
            <a:avLst/>
          </a:prstGeom>
          <a:effectLst/>
        </p:spPr>
        <p:txBody>
          <a:bodyPr vert="horz" wrap="square" lIns="0" tIns="0" rIns="0" bIns="0" rtlCol="0" anchor="ctr" anchorCtr="0">
            <a:noAutofit/>
          </a:bodyPr>
          <a:lstStyle/>
          <a:p>
            <a:pPr algn="r"/>
            <a:r>
              <a:rPr lang="en-US" sz="1200" dirty="0">
                <a:ea typeface="Open Sans Light" panose="020B0306030504020204" pitchFamily="34" charset="0"/>
                <a:cs typeface="Open Sans Light" panose="020B0306030504020204" pitchFamily="34" charset="0"/>
              </a:rPr>
              <a:t>Noted Name: </a:t>
            </a:r>
            <a:r>
              <a:rPr lang="en-US" altLang="en-US" sz="1200" dirty="0">
                <a:solidFill>
                  <a:schemeClr val="tx1"/>
                </a:solidFill>
                <a:latin typeface="+mn-lt"/>
                <a:sym typeface="Arial Narrow" panose="020B0506020202030204" pitchFamily="34" charset="0"/>
              </a:rPr>
              <a:t>LECOSYL|</a:t>
            </a:r>
            <a:r>
              <a:rPr lang="en-US" altLang="en-US" sz="1050" dirty="0">
                <a:solidFill>
                  <a:schemeClr val="tx1"/>
                </a:solidFill>
                <a:latin typeface="+mn-lt"/>
                <a:sym typeface="Arial Narrow" panose="020B0506020202030204" pitchFamily="34" charset="0"/>
              </a:rPr>
              <a:t> </a:t>
            </a:r>
            <a:r>
              <a:rPr lang="en-US" altLang="en-US" sz="1400" dirty="0" err="1">
                <a:solidFill>
                  <a:schemeClr val="tx1"/>
                </a:solidFill>
                <a:latin typeface="Freestyle Script" panose="030804020302050B0404" pitchFamily="66" charset="0"/>
                <a:sym typeface="Arial Narrow" panose="020B0506020202030204" pitchFamily="34" charset="0"/>
              </a:rPr>
              <a:t>Lecosyl</a:t>
            </a:r>
            <a:endParaRPr lang="en-US" sz="1400" dirty="0">
              <a:ea typeface="Open Sans Light" panose="020B0306030504020204" pitchFamily="34" charset="0"/>
              <a:cs typeface="Open Sans Light" panose="020B0306030504020204" pitchFamily="34" charset="0"/>
            </a:endParaRPr>
          </a:p>
          <a:p>
            <a:pPr algn="r"/>
            <a:r>
              <a:rPr lang="en-US" sz="1200" dirty="0">
                <a:ea typeface="Open Sans Light" panose="020B0306030504020204" pitchFamily="34" charset="0"/>
                <a:cs typeface="Open Sans Light" panose="020B0306030504020204" pitchFamily="34" charset="0"/>
              </a:rPr>
              <a:t>Nonproprietary Name: Esomeprazole magnesium dihydrate</a:t>
            </a:r>
          </a:p>
          <a:p>
            <a:pPr algn="r"/>
            <a:endParaRPr lang="en-US" sz="1200" dirty="0">
              <a:ea typeface="Open Sans Light" panose="020B0306030504020204" pitchFamily="34" charset="0"/>
              <a:cs typeface="Open Sans Light" panose="020B0306030504020204" pitchFamily="34" charset="0"/>
            </a:endParaRPr>
          </a:p>
        </p:txBody>
      </p:sp>
      <p:sp>
        <p:nvSpPr>
          <p:cNvPr id="18" name="Rounded Rectangle 6">
            <a:extLst>
              <a:ext uri="{FF2B5EF4-FFF2-40B4-BE49-F238E27FC236}">
                <a16:creationId xmlns:a16="http://schemas.microsoft.com/office/drawing/2014/main" id="{8BBCAA73-48CF-B880-EC76-1ADCFB7C9D7B}"/>
              </a:ext>
            </a:extLst>
          </p:cNvPr>
          <p:cNvSpPr/>
          <p:nvPr/>
        </p:nvSpPr>
        <p:spPr>
          <a:xfrm>
            <a:off x="15368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0.67</a:t>
            </a:r>
          </a:p>
        </p:txBody>
      </p:sp>
      <p:sp>
        <p:nvSpPr>
          <p:cNvPr id="19" name="Rounded Rectangle 6">
            <a:extLst>
              <a:ext uri="{FF2B5EF4-FFF2-40B4-BE49-F238E27FC236}">
                <a16:creationId xmlns:a16="http://schemas.microsoft.com/office/drawing/2014/main" id="{D64C1482-71A2-D152-6BCA-6C0A47FE3929}"/>
              </a:ext>
            </a:extLst>
          </p:cNvPr>
          <p:cNvSpPr/>
          <p:nvPr/>
        </p:nvSpPr>
        <p:spPr>
          <a:xfrm>
            <a:off x="1474397"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0.65</a:t>
            </a:r>
            <a:endParaRPr lang="en-US" sz="1400" dirty="0"/>
          </a:p>
        </p:txBody>
      </p:sp>
      <p:sp>
        <p:nvSpPr>
          <p:cNvPr id="20" name="Rounded Rectangle 6">
            <a:extLst>
              <a:ext uri="{FF2B5EF4-FFF2-40B4-BE49-F238E27FC236}">
                <a16:creationId xmlns:a16="http://schemas.microsoft.com/office/drawing/2014/main" id="{A186A47A-A440-ABFF-9403-CB4AD3A82A90}"/>
              </a:ext>
            </a:extLst>
          </p:cNvPr>
          <p:cNvSpPr/>
          <p:nvPr/>
        </p:nvSpPr>
        <p:spPr>
          <a:xfrm>
            <a:off x="2795113"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75000"/>
                  </a:schemeClr>
                </a:solidFill>
              </a:rPr>
              <a:t>0.66</a:t>
            </a:r>
          </a:p>
        </p:txBody>
      </p:sp>
      <p:sp>
        <p:nvSpPr>
          <p:cNvPr id="21" name="Rounded Rectangle 6">
            <a:extLst>
              <a:ext uri="{FF2B5EF4-FFF2-40B4-BE49-F238E27FC236}">
                <a16:creationId xmlns:a16="http://schemas.microsoft.com/office/drawing/2014/main" id="{CF56DF74-0F57-8BC7-FE50-FE0D06A04582}"/>
              </a:ext>
            </a:extLst>
          </p:cNvPr>
          <p:cNvSpPr/>
          <p:nvPr/>
        </p:nvSpPr>
        <p:spPr>
          <a:xfrm>
            <a:off x="4115829"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0.62</a:t>
            </a:r>
            <a:endParaRPr lang="en-US" sz="1400" dirty="0"/>
          </a:p>
        </p:txBody>
      </p:sp>
      <p:sp>
        <p:nvSpPr>
          <p:cNvPr id="22" name="Rounded Rectangle 6">
            <a:extLst>
              <a:ext uri="{FF2B5EF4-FFF2-40B4-BE49-F238E27FC236}">
                <a16:creationId xmlns:a16="http://schemas.microsoft.com/office/drawing/2014/main" id="{02A9F70F-842F-EAAD-4115-27BC821DEEB8}"/>
              </a:ext>
            </a:extLst>
          </p:cNvPr>
          <p:cNvSpPr/>
          <p:nvPr/>
        </p:nvSpPr>
        <p:spPr>
          <a:xfrm>
            <a:off x="5436545"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0.71</a:t>
            </a:r>
            <a:endParaRPr lang="en-US" sz="1400" dirty="0"/>
          </a:p>
        </p:txBody>
      </p:sp>
      <p:sp>
        <p:nvSpPr>
          <p:cNvPr id="23" name="Rounded Rectangle 6">
            <a:extLst>
              <a:ext uri="{FF2B5EF4-FFF2-40B4-BE49-F238E27FC236}">
                <a16:creationId xmlns:a16="http://schemas.microsoft.com/office/drawing/2014/main" id="{6D935B72-75A4-8F16-8206-393EA728CC62}"/>
              </a:ext>
            </a:extLst>
          </p:cNvPr>
          <p:cNvSpPr/>
          <p:nvPr/>
        </p:nvSpPr>
        <p:spPr>
          <a:xfrm>
            <a:off x="675726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24" name="Rounded Rectangle 6">
            <a:extLst>
              <a:ext uri="{FF2B5EF4-FFF2-40B4-BE49-F238E27FC236}">
                <a16:creationId xmlns:a16="http://schemas.microsoft.com/office/drawing/2014/main" id="{0B054B9E-B168-016A-7351-B86561C05780}"/>
              </a:ext>
            </a:extLst>
          </p:cNvPr>
          <p:cNvSpPr/>
          <p:nvPr/>
        </p:nvSpPr>
        <p:spPr>
          <a:xfrm>
            <a:off x="9398693"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25" name="Rounded Rectangle 6">
            <a:extLst>
              <a:ext uri="{FF2B5EF4-FFF2-40B4-BE49-F238E27FC236}">
                <a16:creationId xmlns:a16="http://schemas.microsoft.com/office/drawing/2014/main" id="{FECA3360-8001-F206-9CD8-80B5B65E48F7}"/>
              </a:ext>
            </a:extLst>
          </p:cNvPr>
          <p:cNvSpPr/>
          <p:nvPr/>
        </p:nvSpPr>
        <p:spPr>
          <a:xfrm>
            <a:off x="1071941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26" name="Rounded Rectangle 6">
            <a:extLst>
              <a:ext uri="{FF2B5EF4-FFF2-40B4-BE49-F238E27FC236}">
                <a16:creationId xmlns:a16="http://schemas.microsoft.com/office/drawing/2014/main" id="{D6417605-5CA6-56A7-D138-6621773E1EFC}"/>
              </a:ext>
            </a:extLst>
          </p:cNvPr>
          <p:cNvSpPr/>
          <p:nvPr/>
        </p:nvSpPr>
        <p:spPr>
          <a:xfrm>
            <a:off x="8077977"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27" name="Rectangle 4">
            <a:extLst>
              <a:ext uri="{FF2B5EF4-FFF2-40B4-BE49-F238E27FC236}">
                <a16:creationId xmlns:a16="http://schemas.microsoft.com/office/drawing/2014/main" id="{5931E52F-FC30-4FB0-CFA7-077D124EDBF8}"/>
              </a:ext>
            </a:extLst>
          </p:cNvPr>
          <p:cNvSpPr>
            <a:spLocks noChangeArrowheads="1"/>
          </p:cNvSpPr>
          <p:nvPr/>
        </p:nvSpPr>
        <p:spPr bwMode="auto">
          <a:xfrm>
            <a:off x="2238288" y="6125450"/>
            <a:ext cx="891651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1450" indent="-171450" algn="just">
              <a:spcBef>
                <a:spcPct val="0"/>
              </a:spcBef>
              <a:buClrTx/>
              <a:buNone/>
              <a:defRPr/>
            </a:pPr>
            <a:r>
              <a:rPr lang="en-US" altLang="en-US" sz="1200" dirty="0">
                <a:solidFill>
                  <a:schemeClr val="tx1"/>
                </a:solidFill>
                <a:latin typeface="Calibri" panose="020F0502020204030204" pitchFamily="34" charset="0"/>
                <a:cs typeface="Calibri" panose="020F0502020204030204" pitchFamily="34" charset="0"/>
              </a:rPr>
              <a:t>Overlapping characteristics      Numeric similarity  |  Ortho/Phono Guidance Thresholds:   </a:t>
            </a:r>
            <a:r>
              <a:rPr lang="en-US" sz="1200" b="1" dirty="0">
                <a:solidFill>
                  <a:srgbClr val="008000"/>
                </a:solidFill>
                <a:latin typeface="Calibri" panose="020F0502020204030204" pitchFamily="34" charset="0"/>
                <a:ea typeface="Calibri" panose="020F0502020204030204" pitchFamily="34" charset="0"/>
                <a:cs typeface="Calibri" panose="020F0502020204030204" pitchFamily="34" charset="0"/>
              </a:rPr>
              <a:t>≤0.54  Low | </a:t>
            </a:r>
            <a:r>
              <a:rPr lang="en-US" sz="1200" b="1" dirty="0">
                <a:solidFill>
                  <a:srgbClr val="0000FF"/>
                </a:solidFill>
                <a:latin typeface="Calibri" panose="020F0502020204030204" pitchFamily="34" charset="0"/>
                <a:ea typeface="Calibri" panose="020F0502020204030204" pitchFamily="34" charset="0"/>
                <a:cs typeface="Calibri" panose="020F0502020204030204" pitchFamily="34" charset="0"/>
              </a:rPr>
              <a:t>≥0.55 to ≤0.69  Moderate  | </a:t>
            </a:r>
            <a:r>
              <a:rPr lang="en-US" sz="1200" b="1" dirty="0">
                <a:solidFill>
                  <a:srgbClr val="FF0000"/>
                </a:solidFill>
                <a:latin typeface="Calibri" panose="020F0502020204030204" pitchFamily="34" charset="0"/>
                <a:ea typeface="Calibri" panose="020F0502020204030204" pitchFamily="34" charset="0"/>
                <a:cs typeface="Calibri" panose="020F0502020204030204" pitchFamily="34" charset="0"/>
              </a:rPr>
              <a:t>≥0.70  High </a:t>
            </a:r>
            <a:r>
              <a:rPr lang="en-US" altLang="en-US" sz="1200" dirty="0">
                <a:solidFill>
                  <a:schemeClr val="tx1"/>
                </a:solidFill>
                <a:latin typeface="Calibri" panose="020F0502020204030204" pitchFamily="34" charset="0"/>
                <a:cs typeface="Calibri" panose="020F0502020204030204" pitchFamily="34" charset="0"/>
              </a:rPr>
              <a:t>  </a:t>
            </a:r>
          </a:p>
        </p:txBody>
      </p:sp>
      <p:sp>
        <p:nvSpPr>
          <p:cNvPr id="28" name="Rectangle 64">
            <a:extLst>
              <a:ext uri="{FF2B5EF4-FFF2-40B4-BE49-F238E27FC236}">
                <a16:creationId xmlns:a16="http://schemas.microsoft.com/office/drawing/2014/main" id="{8F0F7980-9978-2DCC-7F2E-78340C8DAFC0}"/>
              </a:ext>
            </a:extLst>
          </p:cNvPr>
          <p:cNvSpPr>
            <a:spLocks noChangeArrowheads="1"/>
          </p:cNvSpPr>
          <p:nvPr/>
        </p:nvSpPr>
        <p:spPr bwMode="auto">
          <a:xfrm>
            <a:off x="2062536" y="6168923"/>
            <a:ext cx="111125" cy="96837"/>
          </a:xfrm>
          <a:prstGeom prst="rect">
            <a:avLst/>
          </a:prstGeom>
          <a:solidFill>
            <a:srgbClr val="FF9900"/>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29" name="Rectangle 64">
            <a:extLst>
              <a:ext uri="{FF2B5EF4-FFF2-40B4-BE49-F238E27FC236}">
                <a16:creationId xmlns:a16="http://schemas.microsoft.com/office/drawing/2014/main" id="{90F6B962-FC95-F72A-06C1-D66B52D35DAE}"/>
              </a:ext>
            </a:extLst>
          </p:cNvPr>
          <p:cNvSpPr>
            <a:spLocks noChangeArrowheads="1"/>
          </p:cNvSpPr>
          <p:nvPr/>
        </p:nvSpPr>
        <p:spPr bwMode="auto">
          <a:xfrm>
            <a:off x="3955848" y="6168922"/>
            <a:ext cx="111125" cy="96838"/>
          </a:xfrm>
          <a:prstGeom prst="rect">
            <a:avLst/>
          </a:prstGeom>
          <a:solidFill>
            <a:srgbClr val="FFFF99"/>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30" name="Title 1">
            <a:extLst>
              <a:ext uri="{FF2B5EF4-FFF2-40B4-BE49-F238E27FC236}">
                <a16:creationId xmlns:a16="http://schemas.microsoft.com/office/drawing/2014/main" id="{0F8235C9-580A-C86F-221F-608E61110845}"/>
              </a:ext>
            </a:extLst>
          </p:cNvPr>
          <p:cNvSpPr>
            <a:spLocks noGrp="1"/>
          </p:cNvSpPr>
          <p:nvPr>
            <p:ph type="title"/>
          </p:nvPr>
        </p:nvSpPr>
        <p:spPr>
          <a:xfrm>
            <a:off x="184288" y="0"/>
            <a:ext cx="11725137" cy="441916"/>
          </a:xfrm>
        </p:spPr>
        <p:txBody>
          <a:bodyPr/>
          <a:lstStyle/>
          <a:p>
            <a:r>
              <a:rPr lang="en-US" dirty="0"/>
              <a:t>DSI-Reference™ </a:t>
            </a:r>
            <a:r>
              <a:rPr lang="en-US" dirty="0">
                <a:solidFill>
                  <a:schemeClr val="tx1"/>
                </a:solidFill>
              </a:rPr>
              <a:t>Test Name vs. Noted Name Comparison</a:t>
            </a:r>
          </a:p>
        </p:txBody>
      </p:sp>
    </p:spTree>
    <p:extLst>
      <p:ext uri="{BB962C8B-B14F-4D97-AF65-F5344CB8AC3E}">
        <p14:creationId xmlns:p14="http://schemas.microsoft.com/office/powerpoint/2010/main" val="27811958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indoor, person&#10;&#10;Description automatically generated">
            <a:extLst>
              <a:ext uri="{FF2B5EF4-FFF2-40B4-BE49-F238E27FC236}">
                <a16:creationId xmlns:a16="http://schemas.microsoft.com/office/drawing/2014/main" id="{46585506-6205-48A8-AAAD-43FBE9CF73E9}"/>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9504" b="29504"/>
          <a:stretch>
            <a:fillRect/>
          </a:stretch>
        </p:blipFill>
        <p:spPr/>
      </p:pic>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Market Research Results</a:t>
            </a:r>
          </a:p>
        </p:txBody>
      </p:sp>
    </p:spTree>
    <p:extLst>
      <p:ext uri="{BB962C8B-B14F-4D97-AF65-F5344CB8AC3E}">
        <p14:creationId xmlns:p14="http://schemas.microsoft.com/office/powerpoint/2010/main" val="38483073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C9E1904-32BE-77C9-E1CA-AD2279CA2BE4}"/>
              </a:ext>
            </a:extLst>
          </p:cNvPr>
          <p:cNvSpPr>
            <a:spLocks noGrp="1"/>
          </p:cNvSpPr>
          <p:nvPr>
            <p:ph type="title"/>
          </p:nvPr>
        </p:nvSpPr>
        <p:spPr/>
        <p:txBody>
          <a:bodyPr/>
          <a:lstStyle/>
          <a:p>
            <a:r>
              <a:rPr lang="en-US" dirty="0" err="1">
                <a:latin typeface="+mj-lt"/>
              </a:rPr>
              <a:t>BrandTest</a:t>
            </a:r>
            <a:r>
              <a:rPr lang="en-US" sz="2000" baseline="30000" dirty="0"/>
              <a:t>®</a:t>
            </a:r>
            <a:r>
              <a:rPr lang="en-US" dirty="0">
                <a:latin typeface="+mj-lt"/>
              </a:rPr>
              <a:t> Market Research - Unaided Associations Results</a:t>
            </a:r>
          </a:p>
        </p:txBody>
      </p:sp>
      <p:sp>
        <p:nvSpPr>
          <p:cNvPr id="4" name="Description">
            <a:extLst>
              <a:ext uri="{FF2B5EF4-FFF2-40B4-BE49-F238E27FC236}">
                <a16:creationId xmlns:a16="http://schemas.microsoft.com/office/drawing/2014/main" id="{1C78E9AD-2178-0FD6-9130-08C55426CDC9}"/>
              </a:ext>
            </a:extLst>
          </p:cNvPr>
          <p:cNvSpPr>
            <a:spLocks noGrp="1"/>
          </p:cNvSpPr>
          <p:nvPr>
            <p:ph type="body" sz="quarter" idx="10"/>
          </p:nvPr>
        </p:nvSpPr>
        <p:spPr>
          <a:xfrm>
            <a:off x="184288" y="606287"/>
            <a:ext cx="11725137" cy="1241365"/>
          </a:xfrm>
        </p:spPr>
        <p:txBody>
          <a:bodyPr/>
          <a:lstStyle/>
          <a:p>
            <a:r>
              <a:rPr lang="en-US" dirty="0"/>
              <a:t>This measurement is designed to find what associations respondents have with each test name without knowing the concept.</a:t>
            </a:r>
          </a:p>
          <a:p>
            <a:endParaRPr lang="en-US" dirty="0"/>
          </a:p>
          <a:p>
            <a:endParaRPr lang="en-US" dirty="0"/>
          </a:p>
        </p:txBody>
      </p:sp>
      <p:sp>
        <p:nvSpPr>
          <p:cNvPr id="5" name="Footer">
            <a:extLst>
              <a:ext uri="{FF2B5EF4-FFF2-40B4-BE49-F238E27FC236}">
                <a16:creationId xmlns:a16="http://schemas.microsoft.com/office/drawing/2014/main" id="{46D53B4E-A325-A18F-44AB-833908C5EC2B}"/>
              </a:ext>
            </a:extLst>
          </p:cNvPr>
          <p:cNvSpPr>
            <a:spLocks noChangeArrowheads="1"/>
          </p:cNvSpPr>
          <p:nvPr/>
        </p:nvSpPr>
        <p:spPr bwMode="auto">
          <a:xfrm>
            <a:off x="510532" y="5787364"/>
            <a:ext cx="10601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For presentation purposes, results that were &lt;&lt;</a:t>
            </a:r>
            <a:r>
              <a:rPr lang="en-US" altLang="en-US" sz="1000" i="1" dirty="0" err="1">
                <a:latin typeface="+mn-lt"/>
                <a:ea typeface="MS Mincho" panose="02020609040205080304" pitchFamily="49" charset="-128"/>
                <a:cs typeface="Times New Roman" panose="02020603050405020304" pitchFamily="18" charset="0"/>
              </a:rPr>
              <a:t>AssociationsPercentage</a:t>
            </a:r>
            <a:r>
              <a:rPr lang="en-US" altLang="en-US" sz="1000" i="1" dirty="0">
                <a:latin typeface="+mn-lt"/>
                <a:ea typeface="MS Mincho" panose="02020609040205080304" pitchFamily="49" charset="-128"/>
                <a:cs typeface="Times New Roman" panose="02020603050405020304" pitchFamily="18" charset="0"/>
              </a:rPr>
              <a:t>&gt;&gt;% and above were included here. The PDF contains the complete results.</a:t>
            </a:r>
          </a:p>
        </p:txBody>
      </p:sp>
      <p:graphicFrame>
        <p:nvGraphicFramePr>
          <p:cNvPr id="7" name="Table5">
            <a:extLst>
              <a:ext uri="{FF2B5EF4-FFF2-40B4-BE49-F238E27FC236}">
                <a16:creationId xmlns:a16="http://schemas.microsoft.com/office/drawing/2014/main" id="{8AC00776-4172-70D3-37AA-59E387619225}"/>
              </a:ext>
            </a:extLst>
          </p:cNvPr>
          <p:cNvGraphicFramePr>
            <a:graphicFrameLocks noGrp="1"/>
          </p:cNvGraphicFramePr>
          <p:nvPr/>
        </p:nvGraphicFramePr>
        <p:xfrm>
          <a:off x="8686800" y="344805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TESTNAME05</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6" name="Table4">
            <a:extLst>
              <a:ext uri="{FF2B5EF4-FFF2-40B4-BE49-F238E27FC236}">
                <a16:creationId xmlns:a16="http://schemas.microsoft.com/office/drawing/2014/main" id="{316456DB-2F60-81EA-698E-C3A80FCF7124}"/>
              </a:ext>
            </a:extLst>
          </p:cNvPr>
          <p:cNvGraphicFramePr>
            <a:graphicFrameLocks noGrp="1"/>
          </p:cNvGraphicFramePr>
          <p:nvPr/>
        </p:nvGraphicFramePr>
        <p:xfrm>
          <a:off x="462915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TESTNAME04</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8" name="Table3">
            <a:extLst>
              <a:ext uri="{FF2B5EF4-FFF2-40B4-BE49-F238E27FC236}">
                <a16:creationId xmlns:a16="http://schemas.microsoft.com/office/drawing/2014/main" id="{73997280-5CF6-1E3E-DE91-A984FE7CB3AE}"/>
              </a:ext>
            </a:extLst>
          </p:cNvPr>
          <p:cNvGraphicFramePr>
            <a:graphicFrameLocks noGrp="1"/>
          </p:cNvGraphicFramePr>
          <p:nvPr/>
        </p:nvGraphicFramePr>
        <p:xfrm>
          <a:off x="57150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TESTNAME03</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0" name="Table2">
            <a:extLst>
              <a:ext uri="{FF2B5EF4-FFF2-40B4-BE49-F238E27FC236}">
                <a16:creationId xmlns:a16="http://schemas.microsoft.com/office/drawing/2014/main" id="{73741607-EE5A-0CDC-EFEA-0901510F0830}"/>
              </a:ext>
            </a:extLst>
          </p:cNvPr>
          <p:cNvGraphicFramePr>
            <a:graphicFrameLocks noGrp="1"/>
          </p:cNvGraphicFramePr>
          <p:nvPr/>
        </p:nvGraphicFramePr>
        <p:xfrm>
          <a:off x="8686800" y="13620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TESTNAME02</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9" name="Table1">
            <a:extLst>
              <a:ext uri="{FF2B5EF4-FFF2-40B4-BE49-F238E27FC236}">
                <a16:creationId xmlns:a16="http://schemas.microsoft.com/office/drawing/2014/main" id="{4E2C8A84-2C07-238A-46B6-3F9BF56B296B}"/>
              </a:ext>
            </a:extLst>
          </p:cNvPr>
          <p:cNvGraphicFramePr>
            <a:graphicFrameLocks noGrp="1"/>
          </p:cNvGraphicFramePr>
          <p:nvPr/>
        </p:nvGraphicFramePr>
        <p:xfrm>
          <a:off x="462915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TESTNAME01</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1" name="Table0">
            <a:extLst>
              <a:ext uri="{FF2B5EF4-FFF2-40B4-BE49-F238E27FC236}">
                <a16:creationId xmlns:a16="http://schemas.microsoft.com/office/drawing/2014/main" id="{A556EC39-A148-1555-2D5F-2F94F26B913D}"/>
              </a:ext>
            </a:extLst>
          </p:cNvPr>
          <p:cNvGraphicFramePr>
            <a:graphicFrameLocks noGrp="1"/>
          </p:cNvGraphicFramePr>
          <p:nvPr/>
        </p:nvGraphicFramePr>
        <p:xfrm>
          <a:off x="57150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TESTNAME00</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dirty="0">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spTree>
    <p:extLst>
      <p:ext uri="{BB962C8B-B14F-4D97-AF65-F5344CB8AC3E}">
        <p14:creationId xmlns:p14="http://schemas.microsoft.com/office/powerpoint/2010/main" val="35742006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C9E1904-32BE-77C9-E1CA-AD2279CA2BE4}"/>
              </a:ext>
            </a:extLst>
          </p:cNvPr>
          <p:cNvSpPr>
            <a:spLocks noGrp="1"/>
          </p:cNvSpPr>
          <p:nvPr>
            <p:ph type="title"/>
          </p:nvPr>
        </p:nvSpPr>
        <p:spPr/>
        <p:txBody>
          <a:bodyPr/>
          <a:lstStyle/>
          <a:p>
            <a:r>
              <a:rPr lang="en-US" dirty="0" err="1">
                <a:latin typeface="+mj-lt"/>
              </a:rPr>
              <a:t>BrandTest</a:t>
            </a:r>
            <a:r>
              <a:rPr lang="en-US" sz="2000" baseline="30000" dirty="0"/>
              <a:t>®</a:t>
            </a:r>
            <a:r>
              <a:rPr lang="en-US" dirty="0">
                <a:latin typeface="+mj-lt"/>
              </a:rPr>
              <a:t> Market Research - Unaided Associations Results (Cont.)</a:t>
            </a:r>
            <a:endParaRPr lang="en-US" dirty="0">
              <a:solidFill>
                <a:schemeClr val="tx1"/>
              </a:solidFill>
              <a:latin typeface="+mn-lt"/>
            </a:endParaRPr>
          </a:p>
        </p:txBody>
      </p:sp>
      <p:sp>
        <p:nvSpPr>
          <p:cNvPr id="4" name="Description">
            <a:extLst>
              <a:ext uri="{FF2B5EF4-FFF2-40B4-BE49-F238E27FC236}">
                <a16:creationId xmlns:a16="http://schemas.microsoft.com/office/drawing/2014/main" id="{1C78E9AD-2178-0FD6-9130-08C55426CDC9}"/>
              </a:ext>
            </a:extLst>
          </p:cNvPr>
          <p:cNvSpPr>
            <a:spLocks noGrp="1"/>
          </p:cNvSpPr>
          <p:nvPr>
            <p:ph type="body" sz="quarter" idx="10"/>
          </p:nvPr>
        </p:nvSpPr>
        <p:spPr>
          <a:xfrm>
            <a:off x="184288" y="606287"/>
            <a:ext cx="11725137" cy="1241365"/>
          </a:xfrm>
        </p:spPr>
        <p:txBody>
          <a:bodyPr/>
          <a:lstStyle/>
          <a:p>
            <a:r>
              <a:rPr lang="en-US" dirty="0"/>
              <a:t>This measurement is designed to find what associations respondents have with each test name without knowing the concept.</a:t>
            </a:r>
          </a:p>
          <a:p>
            <a:endParaRPr lang="en-US" dirty="0"/>
          </a:p>
          <a:p>
            <a:endParaRPr lang="en-US" dirty="0"/>
          </a:p>
        </p:txBody>
      </p:sp>
      <p:sp>
        <p:nvSpPr>
          <p:cNvPr id="5" name="Footer">
            <a:extLst>
              <a:ext uri="{FF2B5EF4-FFF2-40B4-BE49-F238E27FC236}">
                <a16:creationId xmlns:a16="http://schemas.microsoft.com/office/drawing/2014/main" id="{46D53B4E-A325-A18F-44AB-833908C5EC2B}"/>
              </a:ext>
            </a:extLst>
          </p:cNvPr>
          <p:cNvSpPr>
            <a:spLocks noChangeArrowheads="1"/>
          </p:cNvSpPr>
          <p:nvPr/>
        </p:nvSpPr>
        <p:spPr bwMode="auto">
          <a:xfrm>
            <a:off x="510532" y="5787364"/>
            <a:ext cx="10601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For presentation purposes, results that were &lt;&lt;</a:t>
            </a:r>
            <a:r>
              <a:rPr lang="en-US" altLang="en-US" sz="1000" i="1" dirty="0" err="1">
                <a:latin typeface="+mn-lt"/>
                <a:ea typeface="MS Mincho" panose="02020609040205080304" pitchFamily="49" charset="-128"/>
                <a:cs typeface="Times New Roman" panose="02020603050405020304" pitchFamily="18" charset="0"/>
              </a:rPr>
              <a:t>AssociationsPercentage</a:t>
            </a:r>
            <a:r>
              <a:rPr lang="en-US" altLang="en-US" sz="1000" i="1" dirty="0">
                <a:latin typeface="+mn-lt"/>
                <a:ea typeface="MS Mincho" panose="02020609040205080304" pitchFamily="49" charset="-128"/>
                <a:cs typeface="Times New Roman" panose="02020603050405020304" pitchFamily="18" charset="0"/>
              </a:rPr>
              <a:t>&gt;&gt;% and above were included here. The PDF contains the complete results.</a:t>
            </a:r>
          </a:p>
        </p:txBody>
      </p:sp>
      <p:graphicFrame>
        <p:nvGraphicFramePr>
          <p:cNvPr id="7" name="Table11">
            <a:extLst>
              <a:ext uri="{FF2B5EF4-FFF2-40B4-BE49-F238E27FC236}">
                <a16:creationId xmlns:a16="http://schemas.microsoft.com/office/drawing/2014/main" id="{8AC00776-4172-70D3-37AA-59E387619225}"/>
              </a:ext>
            </a:extLst>
          </p:cNvPr>
          <p:cNvGraphicFramePr>
            <a:graphicFrameLocks noGrp="1"/>
          </p:cNvGraphicFramePr>
          <p:nvPr/>
        </p:nvGraphicFramePr>
        <p:xfrm>
          <a:off x="8686800" y="344805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TESTNAME11</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6" name="Table10">
            <a:extLst>
              <a:ext uri="{FF2B5EF4-FFF2-40B4-BE49-F238E27FC236}">
                <a16:creationId xmlns:a16="http://schemas.microsoft.com/office/drawing/2014/main" id="{316456DB-2F60-81EA-698E-C3A80FCF7124}"/>
              </a:ext>
            </a:extLst>
          </p:cNvPr>
          <p:cNvGraphicFramePr>
            <a:graphicFrameLocks noGrp="1"/>
          </p:cNvGraphicFramePr>
          <p:nvPr/>
        </p:nvGraphicFramePr>
        <p:xfrm>
          <a:off x="462915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TESTNAME10</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8" name="Table9">
            <a:extLst>
              <a:ext uri="{FF2B5EF4-FFF2-40B4-BE49-F238E27FC236}">
                <a16:creationId xmlns:a16="http://schemas.microsoft.com/office/drawing/2014/main" id="{73997280-5CF6-1E3E-DE91-A984FE7CB3AE}"/>
              </a:ext>
            </a:extLst>
          </p:cNvPr>
          <p:cNvGraphicFramePr>
            <a:graphicFrameLocks noGrp="1"/>
          </p:cNvGraphicFramePr>
          <p:nvPr/>
        </p:nvGraphicFramePr>
        <p:xfrm>
          <a:off x="57150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TESTNAME09</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0" name="Table8">
            <a:extLst>
              <a:ext uri="{FF2B5EF4-FFF2-40B4-BE49-F238E27FC236}">
                <a16:creationId xmlns:a16="http://schemas.microsoft.com/office/drawing/2014/main" id="{73741607-EE5A-0CDC-EFEA-0901510F0830}"/>
              </a:ext>
            </a:extLst>
          </p:cNvPr>
          <p:cNvGraphicFramePr>
            <a:graphicFrameLocks noGrp="1"/>
          </p:cNvGraphicFramePr>
          <p:nvPr/>
        </p:nvGraphicFramePr>
        <p:xfrm>
          <a:off x="8686800" y="13620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TESTNAME08</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9" name="Table7">
            <a:extLst>
              <a:ext uri="{FF2B5EF4-FFF2-40B4-BE49-F238E27FC236}">
                <a16:creationId xmlns:a16="http://schemas.microsoft.com/office/drawing/2014/main" id="{4E2C8A84-2C07-238A-46B6-3F9BF56B296B}"/>
              </a:ext>
            </a:extLst>
          </p:cNvPr>
          <p:cNvGraphicFramePr>
            <a:graphicFrameLocks noGrp="1"/>
          </p:cNvGraphicFramePr>
          <p:nvPr/>
        </p:nvGraphicFramePr>
        <p:xfrm>
          <a:off x="462915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TESTNAME07</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1" name="Table6">
            <a:extLst>
              <a:ext uri="{FF2B5EF4-FFF2-40B4-BE49-F238E27FC236}">
                <a16:creationId xmlns:a16="http://schemas.microsoft.com/office/drawing/2014/main" id="{A556EC39-A148-1555-2D5F-2F94F26B913D}"/>
              </a:ext>
            </a:extLst>
          </p:cNvPr>
          <p:cNvGraphicFramePr>
            <a:graphicFrameLocks noGrp="1"/>
          </p:cNvGraphicFramePr>
          <p:nvPr/>
        </p:nvGraphicFramePr>
        <p:xfrm>
          <a:off x="57150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TESTNAME06</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dirty="0">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spTree>
    <p:extLst>
      <p:ext uri="{BB962C8B-B14F-4D97-AF65-F5344CB8AC3E}">
        <p14:creationId xmlns:p14="http://schemas.microsoft.com/office/powerpoint/2010/main" val="2328495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C9E1904-32BE-77C9-E1CA-AD2279CA2BE4}"/>
              </a:ext>
            </a:extLst>
          </p:cNvPr>
          <p:cNvSpPr>
            <a:spLocks noGrp="1"/>
          </p:cNvSpPr>
          <p:nvPr>
            <p:ph type="title"/>
          </p:nvPr>
        </p:nvSpPr>
        <p:spPr/>
        <p:txBody>
          <a:bodyPr/>
          <a:lstStyle/>
          <a:p>
            <a:r>
              <a:rPr lang="en-US" dirty="0" err="1">
                <a:latin typeface="+mj-lt"/>
              </a:rPr>
              <a:t>BrandTest</a:t>
            </a:r>
            <a:r>
              <a:rPr lang="en-US" sz="2000" baseline="30000" dirty="0"/>
              <a:t>®</a:t>
            </a:r>
            <a:r>
              <a:rPr lang="en-US" dirty="0">
                <a:latin typeface="+mj-lt"/>
              </a:rPr>
              <a:t> Market Research - Unaided Associations Results (Cont.)</a:t>
            </a:r>
            <a:endParaRPr lang="en-US" dirty="0">
              <a:solidFill>
                <a:schemeClr val="tx1"/>
              </a:solidFill>
              <a:latin typeface="+mn-lt"/>
            </a:endParaRPr>
          </a:p>
        </p:txBody>
      </p:sp>
      <p:sp>
        <p:nvSpPr>
          <p:cNvPr id="4" name="Description">
            <a:extLst>
              <a:ext uri="{FF2B5EF4-FFF2-40B4-BE49-F238E27FC236}">
                <a16:creationId xmlns:a16="http://schemas.microsoft.com/office/drawing/2014/main" id="{1C78E9AD-2178-0FD6-9130-08C55426CDC9}"/>
              </a:ext>
            </a:extLst>
          </p:cNvPr>
          <p:cNvSpPr>
            <a:spLocks noGrp="1"/>
          </p:cNvSpPr>
          <p:nvPr>
            <p:ph type="body" sz="quarter" idx="10"/>
          </p:nvPr>
        </p:nvSpPr>
        <p:spPr>
          <a:xfrm>
            <a:off x="184288" y="606287"/>
            <a:ext cx="11725137" cy="1241365"/>
          </a:xfrm>
        </p:spPr>
        <p:txBody>
          <a:bodyPr/>
          <a:lstStyle/>
          <a:p>
            <a:r>
              <a:rPr lang="en-US" dirty="0"/>
              <a:t>This measurement is designed to find what associations respondents have with each test name without knowing the concept.</a:t>
            </a:r>
          </a:p>
          <a:p>
            <a:endParaRPr lang="en-US" dirty="0"/>
          </a:p>
          <a:p>
            <a:endParaRPr lang="en-US" dirty="0"/>
          </a:p>
        </p:txBody>
      </p:sp>
      <p:sp>
        <p:nvSpPr>
          <p:cNvPr id="5" name="Footer">
            <a:extLst>
              <a:ext uri="{FF2B5EF4-FFF2-40B4-BE49-F238E27FC236}">
                <a16:creationId xmlns:a16="http://schemas.microsoft.com/office/drawing/2014/main" id="{46D53B4E-A325-A18F-44AB-833908C5EC2B}"/>
              </a:ext>
            </a:extLst>
          </p:cNvPr>
          <p:cNvSpPr>
            <a:spLocks noChangeArrowheads="1"/>
          </p:cNvSpPr>
          <p:nvPr/>
        </p:nvSpPr>
        <p:spPr bwMode="auto">
          <a:xfrm>
            <a:off x="510532" y="5787364"/>
            <a:ext cx="10601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For presentation purposes, results that were &lt;&lt;</a:t>
            </a:r>
            <a:r>
              <a:rPr lang="en-US" altLang="en-US" sz="1000" i="1" dirty="0" err="1">
                <a:latin typeface="+mn-lt"/>
                <a:ea typeface="MS Mincho" panose="02020609040205080304" pitchFamily="49" charset="-128"/>
                <a:cs typeface="Times New Roman" panose="02020603050405020304" pitchFamily="18" charset="0"/>
              </a:rPr>
              <a:t>AssociationsPercentage</a:t>
            </a:r>
            <a:r>
              <a:rPr lang="en-US" altLang="en-US" sz="1000" i="1" dirty="0">
                <a:latin typeface="+mn-lt"/>
                <a:ea typeface="MS Mincho" panose="02020609040205080304" pitchFamily="49" charset="-128"/>
                <a:cs typeface="Times New Roman" panose="02020603050405020304" pitchFamily="18" charset="0"/>
              </a:rPr>
              <a:t>&gt;&gt;% and above were included here. The PDF contains the complete results.</a:t>
            </a:r>
          </a:p>
        </p:txBody>
      </p:sp>
      <p:graphicFrame>
        <p:nvGraphicFramePr>
          <p:cNvPr id="7" name="Table17">
            <a:extLst>
              <a:ext uri="{FF2B5EF4-FFF2-40B4-BE49-F238E27FC236}">
                <a16:creationId xmlns:a16="http://schemas.microsoft.com/office/drawing/2014/main" id="{8AC00776-4172-70D3-37AA-59E387619225}"/>
              </a:ext>
            </a:extLst>
          </p:cNvPr>
          <p:cNvGraphicFramePr>
            <a:graphicFrameLocks noGrp="1"/>
          </p:cNvGraphicFramePr>
          <p:nvPr/>
        </p:nvGraphicFramePr>
        <p:xfrm>
          <a:off x="8686800" y="344805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TESTNAME17</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6" name="Table16">
            <a:extLst>
              <a:ext uri="{FF2B5EF4-FFF2-40B4-BE49-F238E27FC236}">
                <a16:creationId xmlns:a16="http://schemas.microsoft.com/office/drawing/2014/main" id="{316456DB-2F60-81EA-698E-C3A80FCF7124}"/>
              </a:ext>
            </a:extLst>
          </p:cNvPr>
          <p:cNvGraphicFramePr>
            <a:graphicFrameLocks noGrp="1"/>
          </p:cNvGraphicFramePr>
          <p:nvPr/>
        </p:nvGraphicFramePr>
        <p:xfrm>
          <a:off x="462915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TESTNAME16</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8" name="Table15">
            <a:extLst>
              <a:ext uri="{FF2B5EF4-FFF2-40B4-BE49-F238E27FC236}">
                <a16:creationId xmlns:a16="http://schemas.microsoft.com/office/drawing/2014/main" id="{73997280-5CF6-1E3E-DE91-A984FE7CB3AE}"/>
              </a:ext>
            </a:extLst>
          </p:cNvPr>
          <p:cNvGraphicFramePr>
            <a:graphicFrameLocks noGrp="1"/>
          </p:cNvGraphicFramePr>
          <p:nvPr/>
        </p:nvGraphicFramePr>
        <p:xfrm>
          <a:off x="57150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TESTNAME15</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0" name="Table14">
            <a:extLst>
              <a:ext uri="{FF2B5EF4-FFF2-40B4-BE49-F238E27FC236}">
                <a16:creationId xmlns:a16="http://schemas.microsoft.com/office/drawing/2014/main" id="{73741607-EE5A-0CDC-EFEA-0901510F0830}"/>
              </a:ext>
            </a:extLst>
          </p:cNvPr>
          <p:cNvGraphicFramePr>
            <a:graphicFrameLocks noGrp="1"/>
          </p:cNvGraphicFramePr>
          <p:nvPr/>
        </p:nvGraphicFramePr>
        <p:xfrm>
          <a:off x="8686800" y="13620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TESTNAME14</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9" name="Table13">
            <a:extLst>
              <a:ext uri="{FF2B5EF4-FFF2-40B4-BE49-F238E27FC236}">
                <a16:creationId xmlns:a16="http://schemas.microsoft.com/office/drawing/2014/main" id="{4E2C8A84-2C07-238A-46B6-3F9BF56B296B}"/>
              </a:ext>
            </a:extLst>
          </p:cNvPr>
          <p:cNvGraphicFramePr>
            <a:graphicFrameLocks noGrp="1"/>
          </p:cNvGraphicFramePr>
          <p:nvPr/>
        </p:nvGraphicFramePr>
        <p:xfrm>
          <a:off x="462915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TESTNAME13</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1" name="Table12">
            <a:extLst>
              <a:ext uri="{FF2B5EF4-FFF2-40B4-BE49-F238E27FC236}">
                <a16:creationId xmlns:a16="http://schemas.microsoft.com/office/drawing/2014/main" id="{A556EC39-A148-1555-2D5F-2F94F26B913D}"/>
              </a:ext>
            </a:extLst>
          </p:cNvPr>
          <p:cNvGraphicFramePr>
            <a:graphicFrameLocks noGrp="1"/>
          </p:cNvGraphicFramePr>
          <p:nvPr/>
        </p:nvGraphicFramePr>
        <p:xfrm>
          <a:off x="57150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TESTNAME12</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dirty="0">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spTree>
    <p:extLst>
      <p:ext uri="{BB962C8B-B14F-4D97-AF65-F5344CB8AC3E}">
        <p14:creationId xmlns:p14="http://schemas.microsoft.com/office/powerpoint/2010/main" val="11559256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C9E1904-32BE-77C9-E1CA-AD2279CA2BE4}"/>
              </a:ext>
            </a:extLst>
          </p:cNvPr>
          <p:cNvSpPr>
            <a:spLocks noGrp="1"/>
          </p:cNvSpPr>
          <p:nvPr>
            <p:ph type="title"/>
          </p:nvPr>
        </p:nvSpPr>
        <p:spPr/>
        <p:txBody>
          <a:bodyPr/>
          <a:lstStyle/>
          <a:p>
            <a:r>
              <a:rPr lang="en-US" dirty="0" err="1">
                <a:latin typeface="+mj-lt"/>
              </a:rPr>
              <a:t>BrandTest</a:t>
            </a:r>
            <a:r>
              <a:rPr lang="en-US" sz="2000" baseline="30000" dirty="0"/>
              <a:t>®</a:t>
            </a:r>
            <a:r>
              <a:rPr lang="en-US" dirty="0">
                <a:latin typeface="+mj-lt"/>
              </a:rPr>
              <a:t> Market Research - Unaided Associations Results (Cont.)</a:t>
            </a:r>
            <a:endParaRPr lang="en-US" dirty="0">
              <a:solidFill>
                <a:schemeClr val="tx1"/>
              </a:solidFill>
              <a:latin typeface="+mn-lt"/>
            </a:endParaRPr>
          </a:p>
        </p:txBody>
      </p:sp>
      <p:sp>
        <p:nvSpPr>
          <p:cNvPr id="4" name="Description">
            <a:extLst>
              <a:ext uri="{FF2B5EF4-FFF2-40B4-BE49-F238E27FC236}">
                <a16:creationId xmlns:a16="http://schemas.microsoft.com/office/drawing/2014/main" id="{1C78E9AD-2178-0FD6-9130-08C55426CDC9}"/>
              </a:ext>
            </a:extLst>
          </p:cNvPr>
          <p:cNvSpPr>
            <a:spLocks noGrp="1"/>
          </p:cNvSpPr>
          <p:nvPr>
            <p:ph type="body" sz="quarter" idx="10"/>
          </p:nvPr>
        </p:nvSpPr>
        <p:spPr>
          <a:xfrm>
            <a:off x="184288" y="606287"/>
            <a:ext cx="11725137" cy="1241365"/>
          </a:xfrm>
        </p:spPr>
        <p:txBody>
          <a:bodyPr/>
          <a:lstStyle/>
          <a:p>
            <a:r>
              <a:rPr lang="en-US" dirty="0"/>
              <a:t>This measurement is designed to find what associations respondents have with each test name without knowing the concept.</a:t>
            </a:r>
          </a:p>
          <a:p>
            <a:endParaRPr lang="en-US" dirty="0"/>
          </a:p>
          <a:p>
            <a:endParaRPr lang="en-US" dirty="0"/>
          </a:p>
        </p:txBody>
      </p:sp>
      <p:sp>
        <p:nvSpPr>
          <p:cNvPr id="5" name="Footer">
            <a:extLst>
              <a:ext uri="{FF2B5EF4-FFF2-40B4-BE49-F238E27FC236}">
                <a16:creationId xmlns:a16="http://schemas.microsoft.com/office/drawing/2014/main" id="{46D53B4E-A325-A18F-44AB-833908C5EC2B}"/>
              </a:ext>
            </a:extLst>
          </p:cNvPr>
          <p:cNvSpPr>
            <a:spLocks noChangeArrowheads="1"/>
          </p:cNvSpPr>
          <p:nvPr/>
        </p:nvSpPr>
        <p:spPr bwMode="auto">
          <a:xfrm>
            <a:off x="510532" y="5787364"/>
            <a:ext cx="10601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For presentation purposes, results that were &lt;&lt;</a:t>
            </a:r>
            <a:r>
              <a:rPr lang="en-US" altLang="en-US" sz="1000" i="1" dirty="0" err="1">
                <a:latin typeface="+mn-lt"/>
                <a:ea typeface="MS Mincho" panose="02020609040205080304" pitchFamily="49" charset="-128"/>
                <a:cs typeface="Times New Roman" panose="02020603050405020304" pitchFamily="18" charset="0"/>
              </a:rPr>
              <a:t>AssociationsPercentage</a:t>
            </a:r>
            <a:r>
              <a:rPr lang="en-US" altLang="en-US" sz="1000" i="1" dirty="0">
                <a:latin typeface="+mn-lt"/>
                <a:ea typeface="MS Mincho" panose="02020609040205080304" pitchFamily="49" charset="-128"/>
                <a:cs typeface="Times New Roman" panose="02020603050405020304" pitchFamily="18" charset="0"/>
              </a:rPr>
              <a:t>&gt;&gt;% and above were included here. The PDF contains the complete results.</a:t>
            </a:r>
          </a:p>
        </p:txBody>
      </p:sp>
      <p:graphicFrame>
        <p:nvGraphicFramePr>
          <p:cNvPr id="7" name="Table23">
            <a:extLst>
              <a:ext uri="{FF2B5EF4-FFF2-40B4-BE49-F238E27FC236}">
                <a16:creationId xmlns:a16="http://schemas.microsoft.com/office/drawing/2014/main" id="{8AC00776-4172-70D3-37AA-59E387619225}"/>
              </a:ext>
            </a:extLst>
          </p:cNvPr>
          <p:cNvGraphicFramePr>
            <a:graphicFrameLocks noGrp="1"/>
          </p:cNvGraphicFramePr>
          <p:nvPr/>
        </p:nvGraphicFramePr>
        <p:xfrm>
          <a:off x="8686800" y="344805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TESTNAME23</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6" name="Table22">
            <a:extLst>
              <a:ext uri="{FF2B5EF4-FFF2-40B4-BE49-F238E27FC236}">
                <a16:creationId xmlns:a16="http://schemas.microsoft.com/office/drawing/2014/main" id="{316456DB-2F60-81EA-698E-C3A80FCF7124}"/>
              </a:ext>
            </a:extLst>
          </p:cNvPr>
          <p:cNvGraphicFramePr>
            <a:graphicFrameLocks noGrp="1"/>
          </p:cNvGraphicFramePr>
          <p:nvPr/>
        </p:nvGraphicFramePr>
        <p:xfrm>
          <a:off x="462915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TESTNAME22</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8" name="Table21">
            <a:extLst>
              <a:ext uri="{FF2B5EF4-FFF2-40B4-BE49-F238E27FC236}">
                <a16:creationId xmlns:a16="http://schemas.microsoft.com/office/drawing/2014/main" id="{73997280-5CF6-1E3E-DE91-A984FE7CB3AE}"/>
              </a:ext>
            </a:extLst>
          </p:cNvPr>
          <p:cNvGraphicFramePr>
            <a:graphicFrameLocks noGrp="1"/>
          </p:cNvGraphicFramePr>
          <p:nvPr/>
        </p:nvGraphicFramePr>
        <p:xfrm>
          <a:off x="57150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TESTNAME21</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0" name="Table20">
            <a:extLst>
              <a:ext uri="{FF2B5EF4-FFF2-40B4-BE49-F238E27FC236}">
                <a16:creationId xmlns:a16="http://schemas.microsoft.com/office/drawing/2014/main" id="{73741607-EE5A-0CDC-EFEA-0901510F0830}"/>
              </a:ext>
            </a:extLst>
          </p:cNvPr>
          <p:cNvGraphicFramePr>
            <a:graphicFrameLocks noGrp="1"/>
          </p:cNvGraphicFramePr>
          <p:nvPr/>
        </p:nvGraphicFramePr>
        <p:xfrm>
          <a:off x="8686800" y="13620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TESTNAME20</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9" name="Table19">
            <a:extLst>
              <a:ext uri="{FF2B5EF4-FFF2-40B4-BE49-F238E27FC236}">
                <a16:creationId xmlns:a16="http://schemas.microsoft.com/office/drawing/2014/main" id="{4E2C8A84-2C07-238A-46B6-3F9BF56B296B}"/>
              </a:ext>
            </a:extLst>
          </p:cNvPr>
          <p:cNvGraphicFramePr>
            <a:graphicFrameLocks noGrp="1"/>
          </p:cNvGraphicFramePr>
          <p:nvPr/>
        </p:nvGraphicFramePr>
        <p:xfrm>
          <a:off x="462915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TESTNAME19</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1" name="Table18">
            <a:extLst>
              <a:ext uri="{FF2B5EF4-FFF2-40B4-BE49-F238E27FC236}">
                <a16:creationId xmlns:a16="http://schemas.microsoft.com/office/drawing/2014/main" id="{A556EC39-A148-1555-2D5F-2F94F26B913D}"/>
              </a:ext>
            </a:extLst>
          </p:cNvPr>
          <p:cNvGraphicFramePr>
            <a:graphicFrameLocks noGrp="1"/>
          </p:cNvGraphicFramePr>
          <p:nvPr/>
        </p:nvGraphicFramePr>
        <p:xfrm>
          <a:off x="57150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TESTNAME18</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dirty="0">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spTree>
    <p:extLst>
      <p:ext uri="{BB962C8B-B14F-4D97-AF65-F5344CB8AC3E}">
        <p14:creationId xmlns:p14="http://schemas.microsoft.com/office/powerpoint/2010/main" val="2495937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9C9E1904-32BE-77C9-E1CA-AD2279CA2BE4}"/>
              </a:ext>
            </a:extLst>
          </p:cNvPr>
          <p:cNvSpPr>
            <a:spLocks noGrp="1"/>
          </p:cNvSpPr>
          <p:nvPr>
            <p:ph type="title"/>
          </p:nvPr>
        </p:nvSpPr>
        <p:spPr/>
        <p:txBody>
          <a:bodyPr/>
          <a:lstStyle/>
          <a:p>
            <a:r>
              <a:rPr lang="en-US" dirty="0" err="1">
                <a:latin typeface="+mj-lt"/>
              </a:rPr>
              <a:t>BrandTest</a:t>
            </a:r>
            <a:r>
              <a:rPr lang="en-US" sz="2000" baseline="30000"/>
              <a:t>®</a:t>
            </a:r>
            <a:r>
              <a:rPr lang="en-US">
                <a:latin typeface="+mj-lt"/>
              </a:rPr>
              <a:t> Market Research - Unaided Associations Results (Cont.)</a:t>
            </a:r>
            <a:endParaRPr lang="en-US" dirty="0">
              <a:solidFill>
                <a:schemeClr val="tx1"/>
              </a:solidFill>
              <a:latin typeface="+mn-lt"/>
            </a:endParaRPr>
          </a:p>
        </p:txBody>
      </p:sp>
      <p:sp>
        <p:nvSpPr>
          <p:cNvPr id="4" name="Description">
            <a:extLst>
              <a:ext uri="{FF2B5EF4-FFF2-40B4-BE49-F238E27FC236}">
                <a16:creationId xmlns:a16="http://schemas.microsoft.com/office/drawing/2014/main" id="{1C78E9AD-2178-0FD6-9130-08C55426CDC9}"/>
              </a:ext>
            </a:extLst>
          </p:cNvPr>
          <p:cNvSpPr>
            <a:spLocks noGrp="1"/>
          </p:cNvSpPr>
          <p:nvPr>
            <p:ph type="body" sz="quarter" idx="10"/>
          </p:nvPr>
        </p:nvSpPr>
        <p:spPr>
          <a:xfrm>
            <a:off x="184288" y="606287"/>
            <a:ext cx="11725137" cy="1241365"/>
          </a:xfrm>
        </p:spPr>
        <p:txBody>
          <a:bodyPr/>
          <a:lstStyle/>
          <a:p>
            <a:r>
              <a:rPr lang="en-US" dirty="0"/>
              <a:t>This measurement is designed to find what associations respondents have with each test name without knowing the concept.</a:t>
            </a:r>
          </a:p>
          <a:p>
            <a:endParaRPr lang="en-US" dirty="0"/>
          </a:p>
          <a:p>
            <a:endParaRPr lang="en-US" dirty="0"/>
          </a:p>
        </p:txBody>
      </p:sp>
      <p:sp>
        <p:nvSpPr>
          <p:cNvPr id="5" name="Footer">
            <a:extLst>
              <a:ext uri="{FF2B5EF4-FFF2-40B4-BE49-F238E27FC236}">
                <a16:creationId xmlns:a16="http://schemas.microsoft.com/office/drawing/2014/main" id="{46D53B4E-A325-A18F-44AB-833908C5EC2B}"/>
              </a:ext>
            </a:extLst>
          </p:cNvPr>
          <p:cNvSpPr>
            <a:spLocks noChangeArrowheads="1"/>
          </p:cNvSpPr>
          <p:nvPr/>
        </p:nvSpPr>
        <p:spPr bwMode="auto">
          <a:xfrm>
            <a:off x="510532" y="5787364"/>
            <a:ext cx="10601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For presentation purposes, results that were &lt;&lt;</a:t>
            </a:r>
            <a:r>
              <a:rPr lang="en-US" altLang="en-US" sz="1000" i="1" dirty="0" err="1">
                <a:latin typeface="+mn-lt"/>
                <a:ea typeface="MS Mincho" panose="02020609040205080304" pitchFamily="49" charset="-128"/>
                <a:cs typeface="Times New Roman" panose="02020603050405020304" pitchFamily="18" charset="0"/>
              </a:rPr>
              <a:t>AssociationsPercentage</a:t>
            </a:r>
            <a:r>
              <a:rPr lang="en-US" altLang="en-US" sz="1000" i="1" dirty="0">
                <a:latin typeface="+mn-lt"/>
                <a:ea typeface="MS Mincho" panose="02020609040205080304" pitchFamily="49" charset="-128"/>
                <a:cs typeface="Times New Roman" panose="02020603050405020304" pitchFamily="18" charset="0"/>
              </a:rPr>
              <a:t>&gt;&gt;% and above were included here. The PDF contains the complete results.</a:t>
            </a:r>
          </a:p>
        </p:txBody>
      </p:sp>
      <p:graphicFrame>
        <p:nvGraphicFramePr>
          <p:cNvPr id="6" name="Table28">
            <a:extLst>
              <a:ext uri="{FF2B5EF4-FFF2-40B4-BE49-F238E27FC236}">
                <a16:creationId xmlns:a16="http://schemas.microsoft.com/office/drawing/2014/main" id="{316456DB-2F60-81EA-698E-C3A80FCF7124}"/>
              </a:ext>
            </a:extLst>
          </p:cNvPr>
          <p:cNvGraphicFramePr>
            <a:graphicFrameLocks noGrp="1"/>
          </p:cNvGraphicFramePr>
          <p:nvPr/>
        </p:nvGraphicFramePr>
        <p:xfrm>
          <a:off x="462915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TESTNAME28</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7" name="Table29">
            <a:extLst>
              <a:ext uri="{FF2B5EF4-FFF2-40B4-BE49-F238E27FC236}">
                <a16:creationId xmlns:a16="http://schemas.microsoft.com/office/drawing/2014/main" id="{8AC00776-4172-70D3-37AA-59E387619225}"/>
              </a:ext>
            </a:extLst>
          </p:cNvPr>
          <p:cNvGraphicFramePr>
            <a:graphicFrameLocks noGrp="1"/>
          </p:cNvGraphicFramePr>
          <p:nvPr/>
        </p:nvGraphicFramePr>
        <p:xfrm>
          <a:off x="8686800" y="344805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TESTNAME29</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8" name="Table27">
            <a:extLst>
              <a:ext uri="{FF2B5EF4-FFF2-40B4-BE49-F238E27FC236}">
                <a16:creationId xmlns:a16="http://schemas.microsoft.com/office/drawing/2014/main" id="{73997280-5CF6-1E3E-DE91-A984FE7CB3AE}"/>
              </a:ext>
            </a:extLst>
          </p:cNvPr>
          <p:cNvGraphicFramePr>
            <a:graphicFrameLocks noGrp="1"/>
          </p:cNvGraphicFramePr>
          <p:nvPr/>
        </p:nvGraphicFramePr>
        <p:xfrm>
          <a:off x="571500" y="34575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TESTNAME27</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9" name="Table25">
            <a:extLst>
              <a:ext uri="{FF2B5EF4-FFF2-40B4-BE49-F238E27FC236}">
                <a16:creationId xmlns:a16="http://schemas.microsoft.com/office/drawing/2014/main" id="{4E2C8A84-2C07-238A-46B6-3F9BF56B296B}"/>
              </a:ext>
            </a:extLst>
          </p:cNvPr>
          <p:cNvGraphicFramePr>
            <a:graphicFrameLocks noGrp="1"/>
          </p:cNvGraphicFramePr>
          <p:nvPr/>
        </p:nvGraphicFramePr>
        <p:xfrm>
          <a:off x="462915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TESTNAME25</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0" name="Table26">
            <a:extLst>
              <a:ext uri="{FF2B5EF4-FFF2-40B4-BE49-F238E27FC236}">
                <a16:creationId xmlns:a16="http://schemas.microsoft.com/office/drawing/2014/main" id="{73741607-EE5A-0CDC-EFEA-0901510F0830}"/>
              </a:ext>
            </a:extLst>
          </p:cNvPr>
          <p:cNvGraphicFramePr>
            <a:graphicFrameLocks noGrp="1"/>
          </p:cNvGraphicFramePr>
          <p:nvPr/>
        </p:nvGraphicFramePr>
        <p:xfrm>
          <a:off x="8686800" y="1362075"/>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TESTNAME26</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graphicFrame>
        <p:nvGraphicFramePr>
          <p:cNvPr id="11" name="Table24">
            <a:extLst>
              <a:ext uri="{FF2B5EF4-FFF2-40B4-BE49-F238E27FC236}">
                <a16:creationId xmlns:a16="http://schemas.microsoft.com/office/drawing/2014/main" id="{A556EC39-A148-1555-2D5F-2F94F26B913D}"/>
              </a:ext>
            </a:extLst>
          </p:cNvPr>
          <p:cNvGraphicFramePr>
            <a:graphicFrameLocks noGrp="1"/>
          </p:cNvGraphicFramePr>
          <p:nvPr/>
        </p:nvGraphicFramePr>
        <p:xfrm>
          <a:off x="571500" y="1371600"/>
          <a:ext cx="2933700" cy="1628775"/>
        </p:xfrm>
        <a:graphic>
          <a:graphicData uri="http://schemas.openxmlformats.org/drawingml/2006/table">
            <a:tbl>
              <a:tblPr/>
              <a:tblGrid>
                <a:gridCol w="1714500">
                  <a:extLst>
                    <a:ext uri="{9D8B030D-6E8A-4147-A177-3AD203B41FA5}">
                      <a16:colId xmlns:a16="http://schemas.microsoft.com/office/drawing/2014/main" val="3178447284"/>
                    </a:ext>
                  </a:extLst>
                </a:gridCol>
                <a:gridCol w="609600">
                  <a:extLst>
                    <a:ext uri="{9D8B030D-6E8A-4147-A177-3AD203B41FA5}">
                      <a16:colId xmlns:a16="http://schemas.microsoft.com/office/drawing/2014/main" val="1079757556"/>
                    </a:ext>
                  </a:extLst>
                </a:gridCol>
                <a:gridCol w="609600">
                  <a:extLst>
                    <a:ext uri="{9D8B030D-6E8A-4147-A177-3AD203B41FA5}">
                      <a16:colId xmlns:a16="http://schemas.microsoft.com/office/drawing/2014/main" val="3601978365"/>
                    </a:ext>
                  </a:extLst>
                </a:gridCol>
              </a:tblGrid>
              <a:tr h="238125">
                <a:tc gridSpan="3">
                  <a:txBody>
                    <a:bodyPr/>
                    <a:lstStyle/>
                    <a:p>
                      <a:pPr algn="ctr" rtl="0" fontAlgn="b"/>
                      <a:r>
                        <a:rPr lang="en-US" sz="1400" b="1" i="0" u="none" strike="noStrike" dirty="0">
                          <a:solidFill>
                            <a:srgbClr val="000000"/>
                          </a:solidFill>
                          <a:effectLst/>
                          <a:latin typeface="Open Sans" panose="020B0606030504020204" pitchFamily="34" charset="0"/>
                        </a:rPr>
                        <a:t>TESTNAME24</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4746716"/>
                  </a:ext>
                </a:extLst>
              </a:tr>
              <a:tr h="200025">
                <a:tc>
                  <a:txBody>
                    <a:bodyPr/>
                    <a:lstStyle/>
                    <a:p>
                      <a:pPr algn="ctr" rtl="0" fontAlgn="b"/>
                      <a:r>
                        <a:rPr lang="en-US" sz="1200" b="1" i="0" u="none" strike="noStrike">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&lt;&lt;Breakdown&gt;&gt;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2765048742"/>
                  </a:ext>
                </a:extLst>
              </a:tr>
              <a:tr h="200025">
                <a:tc>
                  <a:txBody>
                    <a:bodyPr/>
                    <a:lstStyle/>
                    <a:p>
                      <a:pPr algn="ctr" rtl="0" fontAlgn="b"/>
                      <a:r>
                        <a:rPr lang="en-US" sz="1200" b="1" i="0" u="none" strike="noStrike" dirty="0">
                          <a:solidFill>
                            <a:srgbClr val="FFFFFF"/>
                          </a:solidFill>
                          <a:effectLst/>
                          <a:latin typeface="Open Sans" panose="020B0606030504020204" pitchFamily="34" charset="0"/>
                        </a:rPr>
                        <a:t> </a:t>
                      </a:r>
                    </a:p>
                  </a:txBody>
                  <a:tcPr marL="9525" marR="9525" marT="9525" marB="0" anchor="b">
                    <a:lnL>
                      <a:noFill/>
                    </a:lnL>
                    <a:lnR>
                      <a:noFill/>
                    </a:lnR>
                    <a:lnT>
                      <a:noFill/>
                    </a:lnT>
                    <a:lnB>
                      <a:noFill/>
                    </a:lnB>
                    <a:solidFill>
                      <a:srgbClr val="213C7C"/>
                    </a:solidFill>
                  </a:tcPr>
                </a:tc>
                <a:tc gridSpan="2">
                  <a:txBody>
                    <a:bodyPr/>
                    <a:lstStyle/>
                    <a:p>
                      <a:pPr algn="ctr" rtl="0" fontAlgn="b"/>
                      <a:r>
                        <a:rPr lang="en-US" sz="1200" b="1" i="0" u="none" strike="noStrike" dirty="0">
                          <a:solidFill>
                            <a:srgbClr val="FFFFFF"/>
                          </a:solidFill>
                          <a:effectLst/>
                          <a:latin typeface="Open Sans" panose="020B0606030504020204" pitchFamily="34" charset="0"/>
                        </a:rPr>
                        <a:t>n = &lt;&lt;</a:t>
                      </a:r>
                      <a:r>
                        <a:rPr lang="en-US" sz="1200" b="1" i="0" u="none" strike="noStrike" dirty="0" err="1">
                          <a:solidFill>
                            <a:srgbClr val="FFFFFF"/>
                          </a:solidFill>
                          <a:effectLst/>
                          <a:latin typeface="Open Sans" panose="020B0606030504020204" pitchFamily="34" charset="0"/>
                        </a:rPr>
                        <a:t>BreakdownTotal</a:t>
                      </a:r>
                      <a:r>
                        <a:rPr lang="en-US" sz="1200" b="1" i="0" u="none" strike="noStrike" dirty="0">
                          <a:solidFill>
                            <a:srgbClr val="FFFFFF"/>
                          </a:solidFill>
                          <a:effectLst/>
                          <a:latin typeface="Open Sans" panose="020B0606030504020204" pitchFamily="34" charset="0"/>
                        </a:rPr>
                        <a:t>&gt;&gt;</a:t>
                      </a:r>
                    </a:p>
                  </a:txBody>
                  <a:tcPr marL="9525" marR="9525" marT="9525" marB="0" anchor="b">
                    <a:lnL>
                      <a:noFill/>
                    </a:lnL>
                    <a:lnR>
                      <a:noFill/>
                    </a:lnR>
                    <a:lnT>
                      <a:noFill/>
                    </a:lnT>
                    <a:lnB>
                      <a:noFill/>
                    </a:lnB>
                    <a:solidFill>
                      <a:srgbClr val="213C7C"/>
                    </a:solidFill>
                  </a:tcPr>
                </a:tc>
                <a:tc hMerge="1">
                  <a:txBody>
                    <a:bodyPr/>
                    <a:lstStyle/>
                    <a:p>
                      <a:endParaRPr lang="en-US"/>
                    </a:p>
                  </a:txBody>
                  <a:tcPr/>
                </a:tc>
                <a:extLst>
                  <a:ext uri="{0D108BD9-81ED-4DB2-BD59-A6C34878D82A}">
                    <a16:rowId xmlns:a16="http://schemas.microsoft.com/office/drawing/2014/main" val="1240577633"/>
                  </a:ext>
                </a:extLst>
              </a:tr>
              <a:tr h="228600">
                <a:tc>
                  <a:txBody>
                    <a:bodyPr/>
                    <a:lstStyle/>
                    <a:p>
                      <a:pPr algn="ctr" rtl="0" fontAlgn="b"/>
                      <a:r>
                        <a:rPr lang="en-US" sz="1200" b="1" i="0" u="none" strike="noStrike" dirty="0">
                          <a:solidFill>
                            <a:srgbClr val="FFFFFF"/>
                          </a:solidFill>
                          <a:effectLst/>
                          <a:latin typeface="Open Sans" panose="020B0606030504020204" pitchFamily="34" charset="0"/>
                        </a:rPr>
                        <a:t>Associations</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tc>
                  <a:txBody>
                    <a:bodyPr/>
                    <a:lstStyle/>
                    <a:p>
                      <a:pPr algn="ctr" rtl="0" fontAlgn="b"/>
                      <a:r>
                        <a:rPr lang="en-US" sz="1200" b="1" i="0" u="none" strike="noStrike" dirty="0">
                          <a:solidFill>
                            <a:srgbClr val="FFFFFF"/>
                          </a:solidFill>
                          <a:effectLst/>
                          <a:latin typeface="Open Sans" panose="020B0606030504020204" pitchFamily="34" charset="0"/>
                        </a:rPr>
                        <a:t>%</a:t>
                      </a:r>
                    </a:p>
                  </a:txBody>
                  <a:tcPr marL="9525" marR="9525" marT="9525" marB="0" anchor="b">
                    <a:lnL>
                      <a:noFill/>
                    </a:lnL>
                    <a:lnR>
                      <a:noFill/>
                    </a:lnR>
                    <a:lnT>
                      <a:noFill/>
                    </a:lnT>
                    <a:lnB>
                      <a:noFill/>
                    </a:lnB>
                    <a:solidFill>
                      <a:srgbClr val="213C7C"/>
                    </a:solidFill>
                  </a:tcPr>
                </a:tc>
                <a:extLst>
                  <a:ext uri="{0D108BD9-81ED-4DB2-BD59-A6C34878D82A}">
                    <a16:rowId xmlns:a16="http://schemas.microsoft.com/office/drawing/2014/main" val="999991150"/>
                  </a:ext>
                </a:extLst>
              </a:tr>
              <a:tr h="228600">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Open Sans" panose="020B0606030504020204" pitchFamily="34" charset="0"/>
                        </a:rPr>
                        <a:t> </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0368029"/>
                  </a:ext>
                </a:extLst>
              </a:tr>
            </a:tbl>
          </a:graphicData>
        </a:graphic>
      </p:graphicFrame>
    </p:spTree>
    <p:extLst>
      <p:ext uri="{BB962C8B-B14F-4D97-AF65-F5344CB8AC3E}">
        <p14:creationId xmlns:p14="http://schemas.microsoft.com/office/powerpoint/2010/main" val="15931006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C3818-E80E-B25A-7B02-CF8404B0DE36}"/>
              </a:ext>
            </a:extLst>
          </p:cNvPr>
          <p:cNvSpPr>
            <a:spLocks noGrp="1"/>
          </p:cNvSpPr>
          <p:nvPr>
            <p:ph type="title"/>
          </p:nvPr>
        </p:nvSpPr>
        <p:spPr/>
        <p:txBody>
          <a:bodyPr/>
          <a:lstStyle/>
          <a:p>
            <a:r>
              <a:rPr lang="en-US" dirty="0" err="1"/>
              <a:t>BrandTest</a:t>
            </a:r>
            <a:r>
              <a:rPr lang="en-US" baseline="30000" dirty="0"/>
              <a:t>®</a:t>
            </a:r>
            <a:r>
              <a:rPr lang="en-US" dirty="0"/>
              <a:t> Market Research - Fit to Concept</a:t>
            </a:r>
          </a:p>
        </p:txBody>
      </p:sp>
      <p:sp>
        <p:nvSpPr>
          <p:cNvPr id="3" name="Text Placeholder 2">
            <a:extLst>
              <a:ext uri="{FF2B5EF4-FFF2-40B4-BE49-F238E27FC236}">
                <a16:creationId xmlns:a16="http://schemas.microsoft.com/office/drawing/2014/main" id="{83E49DF2-C8C4-E045-FADA-D4AB533465F1}"/>
              </a:ext>
            </a:extLst>
          </p:cNvPr>
          <p:cNvSpPr>
            <a:spLocks noGrp="1"/>
          </p:cNvSpPr>
          <p:nvPr>
            <p:ph type="body" sz="quarter" idx="10"/>
          </p:nvPr>
        </p:nvSpPr>
        <p:spPr>
          <a:xfrm>
            <a:off x="184288" y="606287"/>
            <a:ext cx="11725137" cy="283860"/>
          </a:xfrm>
        </p:spPr>
        <p:txBody>
          <a:bodyPr/>
          <a:lstStyle/>
          <a:p>
            <a:r>
              <a:rPr lang="en-US" dirty="0"/>
              <a:t>The following product concept statement was shown to respondents:</a:t>
            </a:r>
          </a:p>
        </p:txBody>
      </p:sp>
      <p:sp>
        <p:nvSpPr>
          <p:cNvPr id="4" name="Rectangle 3">
            <a:extLst>
              <a:ext uri="{FF2B5EF4-FFF2-40B4-BE49-F238E27FC236}">
                <a16:creationId xmlns:a16="http://schemas.microsoft.com/office/drawing/2014/main" id="{7E7943A4-851A-4275-306C-4E054D537423}"/>
              </a:ext>
            </a:extLst>
          </p:cNvPr>
          <p:cNvSpPr/>
          <p:nvPr/>
        </p:nvSpPr>
        <p:spPr>
          <a:xfrm>
            <a:off x="987552" y="1414272"/>
            <a:ext cx="10314432" cy="3633216"/>
          </a:xfrm>
          <a:prstGeom prst="rect">
            <a:avLst/>
          </a:prstGeom>
          <a:solidFill>
            <a:srgbClr val="EAEAE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solidFill>
                  <a:srgbClr val="FF0000"/>
                </a:solidFill>
              </a:rPr>
              <a:t>“</a:t>
            </a:r>
            <a:r>
              <a:rPr lang="en-US" i="1" dirty="0" err="1">
                <a:solidFill>
                  <a:srgbClr val="FF0000"/>
                </a:solidFill>
              </a:rPr>
              <a:t>ConceptStatement</a:t>
            </a:r>
            <a:r>
              <a:rPr lang="en-US" i="1" dirty="0">
                <a:solidFill>
                  <a:srgbClr val="FF0000"/>
                </a:solidFill>
              </a:rPr>
              <a:t>”</a:t>
            </a:r>
          </a:p>
        </p:txBody>
      </p:sp>
    </p:spTree>
    <p:extLst>
      <p:ext uri="{BB962C8B-B14F-4D97-AF65-F5344CB8AC3E}">
        <p14:creationId xmlns:p14="http://schemas.microsoft.com/office/powerpoint/2010/main" val="18450582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ABEL02">
            <a:extLst>
              <a:ext uri="{FF2B5EF4-FFF2-40B4-BE49-F238E27FC236}">
                <a16:creationId xmlns:a16="http://schemas.microsoft.com/office/drawing/2014/main" id="{5D5666CE-520D-3F7C-5E14-2C57D4CB9E6B}"/>
              </a:ext>
            </a:extLst>
          </p:cNvPr>
          <p:cNvSpPr txBox="1">
            <a:spLocks noChangeArrowheads="1"/>
          </p:cNvSpPr>
          <p:nvPr/>
        </p:nvSpPr>
        <p:spPr bwMode="auto">
          <a:xfrm>
            <a:off x="10762074" y="5905281"/>
            <a:ext cx="1666146" cy="191973"/>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rtl="0">
              <a:defRPr sz="1000"/>
            </a:pPr>
            <a:r>
              <a:rPr lang="en-US" sz="1200" i="0" strike="noStrike" dirty="0">
                <a:cs typeface="Arial"/>
              </a:rPr>
              <a:t>Excellent</a:t>
            </a:r>
          </a:p>
        </p:txBody>
      </p:sp>
      <p:sp>
        <p:nvSpPr>
          <p:cNvPr id="30" name="LABEL01">
            <a:extLst>
              <a:ext uri="{FF2B5EF4-FFF2-40B4-BE49-F238E27FC236}">
                <a16:creationId xmlns:a16="http://schemas.microsoft.com/office/drawing/2014/main" id="{F343667A-7478-804F-C8D7-57F4E20BA658}"/>
              </a:ext>
            </a:extLst>
          </p:cNvPr>
          <p:cNvSpPr txBox="1"/>
          <p:nvPr/>
        </p:nvSpPr>
        <p:spPr>
          <a:xfrm>
            <a:off x="9111099" y="5895686"/>
            <a:ext cx="662361"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4" name="LABEL00">
            <a:extLst>
              <a:ext uri="{FF2B5EF4-FFF2-40B4-BE49-F238E27FC236}">
                <a16:creationId xmlns:a16="http://schemas.microsoft.com/office/drawing/2014/main" id="{7C3A2113-886D-50BC-3581-BA46735C473A}"/>
              </a:ext>
            </a:extLst>
          </p:cNvPr>
          <p:cNvSpPr/>
          <p:nvPr/>
        </p:nvSpPr>
        <p:spPr>
          <a:xfrm>
            <a:off x="7057117" y="5896815"/>
            <a:ext cx="526106" cy="276999"/>
          </a:xfrm>
          <a:prstGeom prst="rect">
            <a:avLst/>
          </a:prstGeom>
        </p:spPr>
        <p:txBody>
          <a:bodyPr wrap="none">
            <a:spAutoFit/>
          </a:bodyPr>
          <a:lstStyle/>
          <a:p>
            <a:pPr algn="ctr">
              <a:defRPr sz="1000"/>
            </a:pPr>
            <a:r>
              <a:rPr lang="en-US" sz="1200" dirty="0">
                <a:cs typeface="Arial"/>
              </a:rPr>
              <a:t>Poor</a:t>
            </a:r>
          </a:p>
        </p:txBody>
      </p:sp>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err="1">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 Fit to Concept Results</a:t>
            </a:r>
          </a:p>
        </p:txBody>
      </p:sp>
      <p:sp>
        <p:nvSpPr>
          <p:cNvPr id="32" name="Text Placeholder 31">
            <a:extLst>
              <a:ext uri="{FF2B5EF4-FFF2-40B4-BE49-F238E27FC236}">
                <a16:creationId xmlns:a16="http://schemas.microsoft.com/office/drawing/2014/main" id="{D8E24B98-78E2-A0C8-B6AD-4A1F3B86A4DB}"/>
              </a:ext>
            </a:extLst>
          </p:cNvPr>
          <p:cNvSpPr>
            <a:spLocks noGrp="1"/>
          </p:cNvSpPr>
          <p:nvPr>
            <p:ph type="body" sz="quarter" idx="10"/>
          </p:nvPr>
        </p:nvSpPr>
        <p:spPr>
          <a:xfrm>
            <a:off x="184288" y="606287"/>
            <a:ext cx="5008063" cy="1980029"/>
          </a:xfrm>
        </p:spPr>
        <p:txBody>
          <a:bodyPr/>
          <a:lstStyle/>
          <a:p>
            <a:r>
              <a:rPr lang="en-US" dirty="0"/>
              <a:t>Respondents were asked to review the concept statement below and evaluate how well each test name fits the concept statement, using a 1-7 semantic differential scale (“1” reflects “Poor” while “7” reflects “Excellent”). </a:t>
            </a:r>
          </a:p>
          <a:p>
            <a:endParaRPr lang="en-US" dirty="0"/>
          </a:p>
          <a:p>
            <a:endParaRPr lang="en-US" dirty="0"/>
          </a:p>
        </p:txBody>
      </p:sp>
      <p:graphicFrame>
        <p:nvGraphicFramePr>
          <p:cNvPr id="6" name="Chart 5">
            <a:extLst>
              <a:ext uri="{FF2B5EF4-FFF2-40B4-BE49-F238E27FC236}">
                <a16:creationId xmlns:a16="http://schemas.microsoft.com/office/drawing/2014/main" id="{DED5EF97-EB00-4FE1-565E-CC6F26F0FC5A}"/>
              </a:ext>
            </a:extLst>
          </p:cNvPr>
          <p:cNvGraphicFramePr/>
          <p:nvPr>
            <p:extLst>
              <p:ext uri="{D42A27DB-BD31-4B8C-83A1-F6EECF244321}">
                <p14:modId xmlns:p14="http://schemas.microsoft.com/office/powerpoint/2010/main" val="4201166583"/>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1" name="Rectangle 12">
            <a:extLst>
              <a:ext uri="{FF2B5EF4-FFF2-40B4-BE49-F238E27FC236}">
                <a16:creationId xmlns:a16="http://schemas.microsoft.com/office/drawing/2014/main" id="{3BA272EB-6499-4F1C-5E35-9F9067C6AA3A}"/>
              </a:ext>
            </a:extLst>
          </p:cNvPr>
          <p:cNvSpPr>
            <a:spLocks noChangeArrowheads="1"/>
          </p:cNvSpPr>
          <p:nvPr/>
        </p:nvSpPr>
        <p:spPr bwMode="auto">
          <a:xfrm>
            <a:off x="242309" y="5821273"/>
            <a:ext cx="50969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*Scores with asterisk are rated significantly higher than the historical mean. Historical mean represents refreshed numerical scores for 2007 - present.</a:t>
            </a:r>
          </a:p>
        </p:txBody>
      </p:sp>
      <p:sp>
        <p:nvSpPr>
          <p:cNvPr id="3" name="TESTNAME29">
            <a:extLst>
              <a:ext uri="{FF2B5EF4-FFF2-40B4-BE49-F238E27FC236}">
                <a16:creationId xmlns:a16="http://schemas.microsoft.com/office/drawing/2014/main" id="{107009CE-6DBE-DD77-28B9-21FB312B14A6}"/>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7" name="TESTNAME28">
            <a:extLst>
              <a:ext uri="{FF2B5EF4-FFF2-40B4-BE49-F238E27FC236}">
                <a16:creationId xmlns:a16="http://schemas.microsoft.com/office/drawing/2014/main" id="{12C6C2B6-F742-B731-C903-F6BA44A8B437}"/>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8" name="TESTNAME27">
            <a:extLst>
              <a:ext uri="{FF2B5EF4-FFF2-40B4-BE49-F238E27FC236}">
                <a16:creationId xmlns:a16="http://schemas.microsoft.com/office/drawing/2014/main" id="{40EE734E-81A1-B43F-DCE9-30125F0EBCDB}"/>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9" name="TESTNAME26">
            <a:extLst>
              <a:ext uri="{FF2B5EF4-FFF2-40B4-BE49-F238E27FC236}">
                <a16:creationId xmlns:a16="http://schemas.microsoft.com/office/drawing/2014/main" id="{11E69B67-D91F-5EFF-DE63-0C015BA010B7}"/>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0" name="TESTNAME25">
            <a:extLst>
              <a:ext uri="{FF2B5EF4-FFF2-40B4-BE49-F238E27FC236}">
                <a16:creationId xmlns:a16="http://schemas.microsoft.com/office/drawing/2014/main" id="{10AF7D8C-E91C-BFB1-975C-ABA8663A2F3F}"/>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1" name="TESTNAME24">
            <a:extLst>
              <a:ext uri="{FF2B5EF4-FFF2-40B4-BE49-F238E27FC236}">
                <a16:creationId xmlns:a16="http://schemas.microsoft.com/office/drawing/2014/main" id="{66EEE3FE-34E1-0D46-70B8-2F0C1E7C7ED8}"/>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2" name="TESTNAME23">
            <a:extLst>
              <a:ext uri="{FF2B5EF4-FFF2-40B4-BE49-F238E27FC236}">
                <a16:creationId xmlns:a16="http://schemas.microsoft.com/office/drawing/2014/main" id="{836C3491-7E11-C3E0-B640-DB269144B28E}"/>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3" name="TESTNAME22">
            <a:extLst>
              <a:ext uri="{FF2B5EF4-FFF2-40B4-BE49-F238E27FC236}">
                <a16:creationId xmlns:a16="http://schemas.microsoft.com/office/drawing/2014/main" id="{D5D54CEC-6777-1CFE-F4B0-5C953D197874}"/>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4" name="TESTNAME21">
            <a:extLst>
              <a:ext uri="{FF2B5EF4-FFF2-40B4-BE49-F238E27FC236}">
                <a16:creationId xmlns:a16="http://schemas.microsoft.com/office/drawing/2014/main" id="{0EAD02EA-23C9-351A-4FE0-1A8995E5EEF8}"/>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5" name="TESTNAME20">
            <a:extLst>
              <a:ext uri="{FF2B5EF4-FFF2-40B4-BE49-F238E27FC236}">
                <a16:creationId xmlns:a16="http://schemas.microsoft.com/office/drawing/2014/main" id="{5B321A3B-E223-BEFA-BA2A-F234E7D2B603}"/>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6" name="TESTNAME19">
            <a:extLst>
              <a:ext uri="{FF2B5EF4-FFF2-40B4-BE49-F238E27FC236}">
                <a16:creationId xmlns:a16="http://schemas.microsoft.com/office/drawing/2014/main" id="{4259D6D2-8815-D0D4-ED48-4B5E5F75FFFF}"/>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7" name="TESTNAME18">
            <a:extLst>
              <a:ext uri="{FF2B5EF4-FFF2-40B4-BE49-F238E27FC236}">
                <a16:creationId xmlns:a16="http://schemas.microsoft.com/office/drawing/2014/main" id="{4B0742D0-E513-6918-1369-FF1E56BE11E9}"/>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18" name="TESTNAME17">
            <a:extLst>
              <a:ext uri="{FF2B5EF4-FFF2-40B4-BE49-F238E27FC236}">
                <a16:creationId xmlns:a16="http://schemas.microsoft.com/office/drawing/2014/main" id="{4F47386B-8F16-7F3C-ED55-7A9CD774C939}"/>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19" name="TESTNAME16">
            <a:extLst>
              <a:ext uri="{FF2B5EF4-FFF2-40B4-BE49-F238E27FC236}">
                <a16:creationId xmlns:a16="http://schemas.microsoft.com/office/drawing/2014/main" id="{34CC8C14-BD37-C8A0-E794-FE2219BB681D}"/>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0" name="TESTNAME15">
            <a:extLst>
              <a:ext uri="{FF2B5EF4-FFF2-40B4-BE49-F238E27FC236}">
                <a16:creationId xmlns:a16="http://schemas.microsoft.com/office/drawing/2014/main" id="{CF8490DB-511B-F9B8-07D0-7813535A2039}"/>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1" name="TESTNAME14">
            <a:extLst>
              <a:ext uri="{FF2B5EF4-FFF2-40B4-BE49-F238E27FC236}">
                <a16:creationId xmlns:a16="http://schemas.microsoft.com/office/drawing/2014/main" id="{DEC4E82A-C3AE-F78B-99BF-3401B2D392FD}"/>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2" name="TESTNAME13">
            <a:extLst>
              <a:ext uri="{FF2B5EF4-FFF2-40B4-BE49-F238E27FC236}">
                <a16:creationId xmlns:a16="http://schemas.microsoft.com/office/drawing/2014/main" id="{CD6175E8-00FE-42BE-11B7-81A52A3AAA2C}"/>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3" name="TESTNAME12">
            <a:extLst>
              <a:ext uri="{FF2B5EF4-FFF2-40B4-BE49-F238E27FC236}">
                <a16:creationId xmlns:a16="http://schemas.microsoft.com/office/drawing/2014/main" id="{F5E22D29-0A1E-8838-ADB5-A8E53EBB9D43}"/>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4" name="TESTNAME11">
            <a:extLst>
              <a:ext uri="{FF2B5EF4-FFF2-40B4-BE49-F238E27FC236}">
                <a16:creationId xmlns:a16="http://schemas.microsoft.com/office/drawing/2014/main" id="{DD39DE23-2051-4103-313D-D8E943351B1A}"/>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5" name="TESTNAME10">
            <a:extLst>
              <a:ext uri="{FF2B5EF4-FFF2-40B4-BE49-F238E27FC236}">
                <a16:creationId xmlns:a16="http://schemas.microsoft.com/office/drawing/2014/main" id="{5E998DE2-A92E-7249-4247-2A1529047315}"/>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26" name="TESTNAME09">
            <a:extLst>
              <a:ext uri="{FF2B5EF4-FFF2-40B4-BE49-F238E27FC236}">
                <a16:creationId xmlns:a16="http://schemas.microsoft.com/office/drawing/2014/main" id="{C1B9C562-3235-58C8-5A28-5EF00054C139}"/>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27" name="TESTNAME08">
            <a:extLst>
              <a:ext uri="{FF2B5EF4-FFF2-40B4-BE49-F238E27FC236}">
                <a16:creationId xmlns:a16="http://schemas.microsoft.com/office/drawing/2014/main" id="{008C427B-BA8C-8089-DDE5-1E8A3F65237D}"/>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28" name="TESTNAME07">
            <a:extLst>
              <a:ext uri="{FF2B5EF4-FFF2-40B4-BE49-F238E27FC236}">
                <a16:creationId xmlns:a16="http://schemas.microsoft.com/office/drawing/2014/main" id="{077A0870-D242-84AC-3E61-7F7FD5394F35}"/>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29" name="TESTNAME06">
            <a:extLst>
              <a:ext uri="{FF2B5EF4-FFF2-40B4-BE49-F238E27FC236}">
                <a16:creationId xmlns:a16="http://schemas.microsoft.com/office/drawing/2014/main" id="{E9EB2B83-A2FB-CEAA-4721-216A3E0E925E}"/>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3" name="TESTNAME05">
            <a:extLst>
              <a:ext uri="{FF2B5EF4-FFF2-40B4-BE49-F238E27FC236}">
                <a16:creationId xmlns:a16="http://schemas.microsoft.com/office/drawing/2014/main" id="{97ADE657-BE00-22DD-EA16-1FFD278C2BA6}"/>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4" name="TESTNAME04">
            <a:extLst>
              <a:ext uri="{FF2B5EF4-FFF2-40B4-BE49-F238E27FC236}">
                <a16:creationId xmlns:a16="http://schemas.microsoft.com/office/drawing/2014/main" id="{8842335A-9BA3-5482-0359-5B1D898B54C5}"/>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5" name="TESTNAME03">
            <a:extLst>
              <a:ext uri="{FF2B5EF4-FFF2-40B4-BE49-F238E27FC236}">
                <a16:creationId xmlns:a16="http://schemas.microsoft.com/office/drawing/2014/main" id="{3623CC6E-E358-1FFF-D76D-9935EEE34B83}"/>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6" name="TESTNAME02">
            <a:extLst>
              <a:ext uri="{FF2B5EF4-FFF2-40B4-BE49-F238E27FC236}">
                <a16:creationId xmlns:a16="http://schemas.microsoft.com/office/drawing/2014/main" id="{0F4527AC-337F-13F4-10BB-3A523215264D}"/>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7" name="TESTNAME01">
            <a:extLst>
              <a:ext uri="{FF2B5EF4-FFF2-40B4-BE49-F238E27FC236}">
                <a16:creationId xmlns:a16="http://schemas.microsoft.com/office/drawing/2014/main" id="{4BDB726C-F8F0-E3A3-DDEC-B2CBBCFAA164}"/>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8" name="TESTNAME00">
            <a:extLst>
              <a:ext uri="{FF2B5EF4-FFF2-40B4-BE49-F238E27FC236}">
                <a16:creationId xmlns:a16="http://schemas.microsoft.com/office/drawing/2014/main" id="{A96EC7E9-87B5-050D-EDBD-ACD6537724B3}"/>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17095069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err="1"/>
              <a:t>BrandTest</a:t>
            </a:r>
            <a:r>
              <a:rPr lang="en-US" baseline="30000" dirty="0"/>
              <a:t>®</a:t>
            </a:r>
            <a:r>
              <a:rPr lang="en-US" dirty="0"/>
              <a:t> Market Research - Attribute Evaluations</a:t>
            </a:r>
          </a:p>
        </p:txBody>
      </p:sp>
      <p:sp>
        <p:nvSpPr>
          <p:cNvPr id="3" name="Text Placeholder 2">
            <a:extLst>
              <a:ext uri="{FF2B5EF4-FFF2-40B4-BE49-F238E27FC236}">
                <a16:creationId xmlns:a16="http://schemas.microsoft.com/office/drawing/2014/main" id="{A0090CFB-866C-C09E-17BB-BBB4F6DDA013}"/>
              </a:ext>
            </a:extLst>
          </p:cNvPr>
          <p:cNvSpPr>
            <a:spLocks noGrp="1"/>
          </p:cNvSpPr>
          <p:nvPr>
            <p:ph type="body" sz="quarter" idx="10"/>
          </p:nvPr>
        </p:nvSpPr>
        <p:spPr>
          <a:xfrm>
            <a:off x="184288" y="606287"/>
            <a:ext cx="11725137" cy="1207190"/>
          </a:xfrm>
        </p:spPr>
        <p:txBody>
          <a:bodyPr/>
          <a:lstStyle/>
          <a:p>
            <a:r>
              <a:rPr lang="en-US" dirty="0"/>
              <a:t>The respondents evaluated each attribute using a 1-7 semantic differential scale (“1” reflects “Does Not Communicate at All” while “7” reflects “Communicates Very Well”).</a:t>
            </a:r>
          </a:p>
          <a:p>
            <a:endParaRPr lang="en-US" dirty="0"/>
          </a:p>
          <a:p>
            <a:r>
              <a:rPr lang="en-US" dirty="0"/>
              <a:t>The following attributes were tested:</a:t>
            </a:r>
          </a:p>
        </p:txBody>
      </p:sp>
      <p:graphicFrame>
        <p:nvGraphicFramePr>
          <p:cNvPr id="4" name="Diagram 3">
            <a:extLst>
              <a:ext uri="{FF2B5EF4-FFF2-40B4-BE49-F238E27FC236}">
                <a16:creationId xmlns:a16="http://schemas.microsoft.com/office/drawing/2014/main" id="{4F4A6670-166B-A6D9-D2B2-EB410C21AF50}"/>
              </a:ext>
            </a:extLst>
          </p:cNvPr>
          <p:cNvGraphicFramePr/>
          <p:nvPr>
            <p:extLst>
              <p:ext uri="{D42A27DB-BD31-4B8C-83A1-F6EECF244321}">
                <p14:modId xmlns:p14="http://schemas.microsoft.com/office/powerpoint/2010/main" val="3915375059"/>
              </p:ext>
            </p:extLst>
          </p:nvPr>
        </p:nvGraphicFramePr>
        <p:xfrm>
          <a:off x="1031875" y="2006754"/>
          <a:ext cx="10140950" cy="40744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2">
            <a:extLst>
              <a:ext uri="{FF2B5EF4-FFF2-40B4-BE49-F238E27FC236}">
                <a16:creationId xmlns:a16="http://schemas.microsoft.com/office/drawing/2014/main" id="{D3BE01B9-7978-22B8-1EE9-1A44059927DA}"/>
              </a:ext>
            </a:extLst>
          </p:cNvPr>
          <p:cNvSpPr txBox="1">
            <a:spLocks/>
          </p:cNvSpPr>
          <p:nvPr/>
        </p:nvSpPr>
        <p:spPr>
          <a:xfrm>
            <a:off x="3667759" y="2333762"/>
            <a:ext cx="6482081" cy="319255"/>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lvl="0" algn="ctr">
              <a:buFontTx/>
              <a:buNone/>
            </a:pPr>
            <a:r>
              <a:rPr lang="en-US" sz="1800" dirty="0"/>
              <a:t>&lt;&lt;AttributeEvaluationTitle1&gt;&gt;</a:t>
            </a:r>
          </a:p>
        </p:txBody>
      </p:sp>
      <p:sp>
        <p:nvSpPr>
          <p:cNvPr id="6" name="Text Placeholder 2">
            <a:extLst>
              <a:ext uri="{FF2B5EF4-FFF2-40B4-BE49-F238E27FC236}">
                <a16:creationId xmlns:a16="http://schemas.microsoft.com/office/drawing/2014/main" id="{13A120B7-156C-338E-8205-899EB7E29106}"/>
              </a:ext>
            </a:extLst>
          </p:cNvPr>
          <p:cNvSpPr txBox="1">
            <a:spLocks/>
          </p:cNvSpPr>
          <p:nvPr/>
        </p:nvSpPr>
        <p:spPr>
          <a:xfrm>
            <a:off x="3677919" y="3379457"/>
            <a:ext cx="6482081" cy="319255"/>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lvl="0" algn="ctr">
              <a:buFontTx/>
              <a:buNone/>
            </a:pPr>
            <a:r>
              <a:rPr lang="en-US" sz="1800" dirty="0"/>
              <a:t>&lt;&lt;AttributeEvaluationTitle2&gt;&gt;</a:t>
            </a:r>
          </a:p>
        </p:txBody>
      </p:sp>
      <p:sp>
        <p:nvSpPr>
          <p:cNvPr id="7" name="Text Placeholder 2">
            <a:extLst>
              <a:ext uri="{FF2B5EF4-FFF2-40B4-BE49-F238E27FC236}">
                <a16:creationId xmlns:a16="http://schemas.microsoft.com/office/drawing/2014/main" id="{EE0CFAFB-B478-E471-615D-B11CC89F9D2F}"/>
              </a:ext>
            </a:extLst>
          </p:cNvPr>
          <p:cNvSpPr txBox="1">
            <a:spLocks/>
          </p:cNvSpPr>
          <p:nvPr/>
        </p:nvSpPr>
        <p:spPr>
          <a:xfrm>
            <a:off x="3688079" y="4391989"/>
            <a:ext cx="6482081" cy="319255"/>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lvl="0" algn="ctr">
              <a:buFontTx/>
              <a:buNone/>
            </a:pPr>
            <a:r>
              <a:rPr lang="en-US" sz="1800" dirty="0"/>
              <a:t>&lt;&lt;AttributeEvaluationTitle3&gt;&gt;</a:t>
            </a:r>
          </a:p>
        </p:txBody>
      </p:sp>
      <p:sp>
        <p:nvSpPr>
          <p:cNvPr id="8" name="Text Placeholder 2">
            <a:extLst>
              <a:ext uri="{FF2B5EF4-FFF2-40B4-BE49-F238E27FC236}">
                <a16:creationId xmlns:a16="http://schemas.microsoft.com/office/drawing/2014/main" id="{2DBC76F0-B531-F0DB-8C68-656F653F0C38}"/>
              </a:ext>
            </a:extLst>
          </p:cNvPr>
          <p:cNvSpPr txBox="1">
            <a:spLocks/>
          </p:cNvSpPr>
          <p:nvPr/>
        </p:nvSpPr>
        <p:spPr>
          <a:xfrm>
            <a:off x="3688079" y="5424841"/>
            <a:ext cx="6482081" cy="319255"/>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lvl="0" algn="ctr">
              <a:buFontTx/>
              <a:buNone/>
            </a:pPr>
            <a:r>
              <a:rPr lang="en-US" sz="1800" dirty="0"/>
              <a:t>&lt;&lt;AttributeEvaluationTitle4&gt;&gt;</a:t>
            </a:r>
          </a:p>
        </p:txBody>
      </p:sp>
    </p:spTree>
    <p:extLst>
      <p:ext uri="{BB962C8B-B14F-4D97-AF65-F5344CB8AC3E}">
        <p14:creationId xmlns:p14="http://schemas.microsoft.com/office/powerpoint/2010/main" val="3805320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C3818-E80E-B25A-7B02-CF8404B0DE36}"/>
              </a:ext>
            </a:extLst>
          </p:cNvPr>
          <p:cNvSpPr>
            <a:spLocks noGrp="1"/>
          </p:cNvSpPr>
          <p:nvPr>
            <p:ph type="title"/>
          </p:nvPr>
        </p:nvSpPr>
        <p:spPr/>
        <p:txBody>
          <a:bodyPr/>
          <a:lstStyle/>
          <a:p>
            <a:r>
              <a:rPr lang="en-US" dirty="0"/>
              <a:t>Concept Statement</a:t>
            </a:r>
          </a:p>
        </p:txBody>
      </p:sp>
      <p:sp>
        <p:nvSpPr>
          <p:cNvPr id="3" name="Text Placeholder 2">
            <a:extLst>
              <a:ext uri="{FF2B5EF4-FFF2-40B4-BE49-F238E27FC236}">
                <a16:creationId xmlns:a16="http://schemas.microsoft.com/office/drawing/2014/main" id="{83E49DF2-C8C4-E045-FADA-D4AB533465F1}"/>
              </a:ext>
            </a:extLst>
          </p:cNvPr>
          <p:cNvSpPr>
            <a:spLocks noGrp="1"/>
          </p:cNvSpPr>
          <p:nvPr>
            <p:ph type="body" sz="quarter" idx="10"/>
          </p:nvPr>
        </p:nvSpPr>
        <p:spPr>
          <a:xfrm>
            <a:off x="184288" y="606287"/>
            <a:ext cx="11725137" cy="995144"/>
          </a:xfrm>
        </p:spPr>
        <p:txBody>
          <a:bodyPr/>
          <a:lstStyle/>
          <a:p>
            <a:r>
              <a:rPr lang="en-US" dirty="0"/>
              <a:t>The following product concept statement was shown to respondents: </a:t>
            </a:r>
          </a:p>
          <a:p>
            <a:endParaRPr lang="en-US" dirty="0"/>
          </a:p>
          <a:p>
            <a:endParaRPr lang="en-US" dirty="0"/>
          </a:p>
        </p:txBody>
      </p:sp>
      <p:sp>
        <p:nvSpPr>
          <p:cNvPr id="4" name="Rectangle 3">
            <a:extLst>
              <a:ext uri="{FF2B5EF4-FFF2-40B4-BE49-F238E27FC236}">
                <a16:creationId xmlns:a16="http://schemas.microsoft.com/office/drawing/2014/main" id="{7E7943A4-851A-4275-306C-4E054D537423}"/>
              </a:ext>
            </a:extLst>
          </p:cNvPr>
          <p:cNvSpPr/>
          <p:nvPr/>
        </p:nvSpPr>
        <p:spPr>
          <a:xfrm>
            <a:off x="987552" y="1414272"/>
            <a:ext cx="10314432" cy="3633216"/>
          </a:xfrm>
          <a:prstGeom prst="rect">
            <a:avLst/>
          </a:prstGeom>
          <a:solidFill>
            <a:srgbClr val="EAEAE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solidFill>
                  <a:srgbClr val="FF0000"/>
                </a:solidFill>
              </a:rPr>
              <a:t>“</a:t>
            </a:r>
            <a:r>
              <a:rPr lang="en-US" i="1" dirty="0" err="1">
                <a:solidFill>
                  <a:srgbClr val="FF0000"/>
                </a:solidFill>
              </a:rPr>
              <a:t>ConceptStatement</a:t>
            </a:r>
            <a:r>
              <a:rPr lang="en-US" i="1" dirty="0">
                <a:solidFill>
                  <a:srgbClr val="FF0000"/>
                </a:solidFill>
              </a:rPr>
              <a:t>”</a:t>
            </a:r>
          </a:p>
        </p:txBody>
      </p:sp>
    </p:spTree>
    <p:extLst>
      <p:ext uri="{BB962C8B-B14F-4D97-AF65-F5344CB8AC3E}">
        <p14:creationId xmlns:p14="http://schemas.microsoft.com/office/powerpoint/2010/main" val="21130220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LABEL02">
            <a:extLst>
              <a:ext uri="{FF2B5EF4-FFF2-40B4-BE49-F238E27FC236}">
                <a16:creationId xmlns:a16="http://schemas.microsoft.com/office/drawing/2014/main" id="{7A1EC3C3-724D-4729-50A1-7D6576ACAEA4}"/>
              </a:ext>
            </a:extLst>
          </p:cNvPr>
          <p:cNvSpPr txBox="1">
            <a:spLocks noChangeArrowheads="1"/>
          </p:cNvSpPr>
          <p:nvPr/>
        </p:nvSpPr>
        <p:spPr bwMode="auto">
          <a:xfrm>
            <a:off x="10762074" y="5905281"/>
            <a:ext cx="1666146" cy="52599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Communicates</a:t>
            </a:r>
          </a:p>
          <a:p>
            <a:pPr algn="ctr"/>
            <a:r>
              <a:rPr lang="en-US" sz="1200" dirty="0">
                <a:cs typeface="Arial"/>
              </a:rPr>
              <a:t>Very Well</a:t>
            </a:r>
            <a:endParaRPr lang="en-US" sz="1200" dirty="0"/>
          </a:p>
        </p:txBody>
      </p:sp>
      <p:sp>
        <p:nvSpPr>
          <p:cNvPr id="22" name="LABEL01">
            <a:extLst>
              <a:ext uri="{FF2B5EF4-FFF2-40B4-BE49-F238E27FC236}">
                <a16:creationId xmlns:a16="http://schemas.microsoft.com/office/drawing/2014/main" id="{C26BC415-B99C-2E19-315D-F2123707D60F}"/>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23" name="LABEL00">
            <a:extLst>
              <a:ext uri="{FF2B5EF4-FFF2-40B4-BE49-F238E27FC236}">
                <a16:creationId xmlns:a16="http://schemas.microsoft.com/office/drawing/2014/main" id="{F95EF0E4-4919-6DFB-B4D2-763FEFF0FA9A}"/>
              </a:ext>
            </a:extLst>
          </p:cNvPr>
          <p:cNvSpPr/>
          <p:nvPr/>
        </p:nvSpPr>
        <p:spPr>
          <a:xfrm>
            <a:off x="6519576" y="5896815"/>
            <a:ext cx="1580882" cy="461665"/>
          </a:xfrm>
          <a:prstGeom prst="rect">
            <a:avLst/>
          </a:prstGeom>
        </p:spPr>
        <p:txBody>
          <a:bodyPr wrap="none">
            <a:spAutoFit/>
          </a:bodyPr>
          <a:lstStyle/>
          <a:p>
            <a:pPr algn="ctr">
              <a:defRPr sz="1000"/>
            </a:pPr>
            <a:r>
              <a:rPr lang="en-US" sz="1200" dirty="0">
                <a:cs typeface="Arial"/>
              </a:rPr>
              <a:t>Does Not </a:t>
            </a:r>
          </a:p>
          <a:p>
            <a:pPr algn="ctr">
              <a:defRPr sz="1000"/>
            </a:pPr>
            <a:r>
              <a:rPr lang="en-US" sz="1200" dirty="0">
                <a:cs typeface="Arial"/>
              </a:rPr>
              <a:t>Communicate at All</a:t>
            </a:r>
          </a:p>
        </p:txBody>
      </p:sp>
      <p:sp>
        <p:nvSpPr>
          <p:cNvPr id="19" name="Oval">
            <a:extLst>
              <a:ext uri="{FF2B5EF4-FFF2-40B4-BE49-F238E27FC236}">
                <a16:creationId xmlns:a16="http://schemas.microsoft.com/office/drawing/2014/main" id="{F819EF7F-5D10-E182-3444-BD6C99DD1F1B}"/>
              </a:ext>
            </a:extLst>
          </p:cNvPr>
          <p:cNvSpPr/>
          <p:nvPr/>
        </p:nvSpPr>
        <p:spPr>
          <a:xfrm>
            <a:off x="487450" y="789979"/>
            <a:ext cx="4041648" cy="3842878"/>
          </a:xfrm>
          <a:prstGeom prst="ellipse">
            <a:avLst/>
          </a:prstGeom>
          <a:solidFill>
            <a:srgbClr val="1D3C7C"/>
          </a:solidFill>
          <a:ln w="98425">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ttributeEvaluationTitle">
            <a:extLst>
              <a:ext uri="{FF2B5EF4-FFF2-40B4-BE49-F238E27FC236}">
                <a16:creationId xmlns:a16="http://schemas.microsoft.com/office/drawing/2014/main" id="{3B7D89A2-3393-6011-EC04-71D9E8316C4E}"/>
              </a:ext>
            </a:extLst>
          </p:cNvPr>
          <p:cNvSpPr txBox="1">
            <a:spLocks/>
          </p:cNvSpPr>
          <p:nvPr/>
        </p:nvSpPr>
        <p:spPr>
          <a:xfrm>
            <a:off x="812800" y="2403219"/>
            <a:ext cx="3383279" cy="440120"/>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pPr algn="ctr">
              <a:lnSpc>
                <a:spcPct val="100000"/>
              </a:lnSpc>
              <a:spcBef>
                <a:spcPts val="1000"/>
              </a:spcBef>
            </a:pPr>
            <a:r>
              <a:rPr lang="en-US" sz="1600" dirty="0">
                <a:solidFill>
                  <a:schemeClr val="bg1"/>
                </a:solidFill>
                <a:latin typeface="+mn-lt"/>
                <a:ea typeface="+mn-ea"/>
                <a:cs typeface="+mn-cs"/>
              </a:rPr>
              <a:t>&lt;&lt;</a:t>
            </a:r>
            <a:r>
              <a:rPr lang="en-US" sz="1600" dirty="0" err="1">
                <a:solidFill>
                  <a:schemeClr val="bg1"/>
                </a:solidFill>
                <a:latin typeface="+mn-lt"/>
                <a:ea typeface="+mn-ea"/>
                <a:cs typeface="+mn-cs"/>
              </a:rPr>
              <a:t>AttributeEvaluationDescription</a:t>
            </a:r>
            <a:r>
              <a:rPr lang="en-US" sz="1600" dirty="0">
                <a:solidFill>
                  <a:schemeClr val="bg1"/>
                </a:solidFill>
                <a:latin typeface="+mn-lt"/>
                <a:ea typeface="+mn-ea"/>
                <a:cs typeface="+mn-cs"/>
              </a:rPr>
              <a:t>&gt;&gt;</a:t>
            </a:r>
          </a:p>
        </p:txBody>
      </p:sp>
      <p:graphicFrame>
        <p:nvGraphicFramePr>
          <p:cNvPr id="41" name="Chart 40">
            <a:extLst>
              <a:ext uri="{FF2B5EF4-FFF2-40B4-BE49-F238E27FC236}">
                <a16:creationId xmlns:a16="http://schemas.microsoft.com/office/drawing/2014/main" id="{90D4B256-D4C8-B781-12F7-1AC7513282F0}"/>
              </a:ext>
            </a:extLst>
          </p:cNvPr>
          <p:cNvGraphicFramePr/>
          <p:nvPr>
            <p:extLst>
              <p:ext uri="{D42A27DB-BD31-4B8C-83A1-F6EECF244321}">
                <p14:modId xmlns:p14="http://schemas.microsoft.com/office/powerpoint/2010/main" val="1064225674"/>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42" name="TESTNAME29">
            <a:extLst>
              <a:ext uri="{FF2B5EF4-FFF2-40B4-BE49-F238E27FC236}">
                <a16:creationId xmlns:a16="http://schemas.microsoft.com/office/drawing/2014/main" id="{37BC27B3-C381-F6E2-CA16-702099FB41A9}"/>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3" name="TESTNAME28">
            <a:extLst>
              <a:ext uri="{FF2B5EF4-FFF2-40B4-BE49-F238E27FC236}">
                <a16:creationId xmlns:a16="http://schemas.microsoft.com/office/drawing/2014/main" id="{DCBEEC48-F273-8901-2C07-A54CE41310BD}"/>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4" name="TESTNAME27">
            <a:extLst>
              <a:ext uri="{FF2B5EF4-FFF2-40B4-BE49-F238E27FC236}">
                <a16:creationId xmlns:a16="http://schemas.microsoft.com/office/drawing/2014/main" id="{5BC6212C-69D4-EF20-D140-0121E8F31256}"/>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5" name="TESTNAME26">
            <a:extLst>
              <a:ext uri="{FF2B5EF4-FFF2-40B4-BE49-F238E27FC236}">
                <a16:creationId xmlns:a16="http://schemas.microsoft.com/office/drawing/2014/main" id="{8DDB4DCA-E671-1E9E-5A35-D02D5F2072B5}"/>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6" name="TESTNAME25">
            <a:extLst>
              <a:ext uri="{FF2B5EF4-FFF2-40B4-BE49-F238E27FC236}">
                <a16:creationId xmlns:a16="http://schemas.microsoft.com/office/drawing/2014/main" id="{557ABA68-4D92-614D-FA1B-0910A81361BC}"/>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47" name="TESTNAME24">
            <a:extLst>
              <a:ext uri="{FF2B5EF4-FFF2-40B4-BE49-F238E27FC236}">
                <a16:creationId xmlns:a16="http://schemas.microsoft.com/office/drawing/2014/main" id="{A420B7F7-3699-0530-2C98-2F986B08F566}"/>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48" name="TESTNAME23">
            <a:extLst>
              <a:ext uri="{FF2B5EF4-FFF2-40B4-BE49-F238E27FC236}">
                <a16:creationId xmlns:a16="http://schemas.microsoft.com/office/drawing/2014/main" id="{DD4E24F9-46F3-EE15-2AE8-7147C2028999}"/>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49" name="TESTNAME22">
            <a:extLst>
              <a:ext uri="{FF2B5EF4-FFF2-40B4-BE49-F238E27FC236}">
                <a16:creationId xmlns:a16="http://schemas.microsoft.com/office/drawing/2014/main" id="{24747A13-AAA1-7DAF-D2F5-CBB0E297466D}"/>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0" name="TESTNAME21">
            <a:extLst>
              <a:ext uri="{FF2B5EF4-FFF2-40B4-BE49-F238E27FC236}">
                <a16:creationId xmlns:a16="http://schemas.microsoft.com/office/drawing/2014/main" id="{C71B1C57-B0B6-E4F5-6E92-A8787C6862AA}"/>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1" name="TESTNAME20">
            <a:extLst>
              <a:ext uri="{FF2B5EF4-FFF2-40B4-BE49-F238E27FC236}">
                <a16:creationId xmlns:a16="http://schemas.microsoft.com/office/drawing/2014/main" id="{EB860252-5CF5-6ADF-A239-B660C64C91A3}"/>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2" name="TESTNAME19">
            <a:extLst>
              <a:ext uri="{FF2B5EF4-FFF2-40B4-BE49-F238E27FC236}">
                <a16:creationId xmlns:a16="http://schemas.microsoft.com/office/drawing/2014/main" id="{00753B04-13DB-4174-5AC1-4C4924F67DED}"/>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3" name="TESTNAME18">
            <a:extLst>
              <a:ext uri="{FF2B5EF4-FFF2-40B4-BE49-F238E27FC236}">
                <a16:creationId xmlns:a16="http://schemas.microsoft.com/office/drawing/2014/main" id="{D8BB07EF-DE88-26E6-521D-63B9F2108EF8}"/>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4" name="TESTNAME17">
            <a:extLst>
              <a:ext uri="{FF2B5EF4-FFF2-40B4-BE49-F238E27FC236}">
                <a16:creationId xmlns:a16="http://schemas.microsoft.com/office/drawing/2014/main" id="{3334F0EA-992A-99E3-FD23-8B9D4D58FF11}"/>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5" name="TESTNAME16">
            <a:extLst>
              <a:ext uri="{FF2B5EF4-FFF2-40B4-BE49-F238E27FC236}">
                <a16:creationId xmlns:a16="http://schemas.microsoft.com/office/drawing/2014/main" id="{D0F4650A-62F6-243B-1AE3-ADBC54DC17E2}"/>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6" name="TESTNAME15">
            <a:extLst>
              <a:ext uri="{FF2B5EF4-FFF2-40B4-BE49-F238E27FC236}">
                <a16:creationId xmlns:a16="http://schemas.microsoft.com/office/drawing/2014/main" id="{33A97662-2C05-8483-A062-673A5DF3A865}"/>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57" name="TESTNAME14">
            <a:extLst>
              <a:ext uri="{FF2B5EF4-FFF2-40B4-BE49-F238E27FC236}">
                <a16:creationId xmlns:a16="http://schemas.microsoft.com/office/drawing/2014/main" id="{56FF8DFB-043D-D3E8-EE77-6350D13B78E6}"/>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58" name="TESTNAME13">
            <a:extLst>
              <a:ext uri="{FF2B5EF4-FFF2-40B4-BE49-F238E27FC236}">
                <a16:creationId xmlns:a16="http://schemas.microsoft.com/office/drawing/2014/main" id="{4DA5EF2B-E1FA-DD3B-07AD-F25AB253EFCE}"/>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59" name="TESTNAME12">
            <a:extLst>
              <a:ext uri="{FF2B5EF4-FFF2-40B4-BE49-F238E27FC236}">
                <a16:creationId xmlns:a16="http://schemas.microsoft.com/office/drawing/2014/main" id="{7502CF1F-1BE2-AC28-B804-8B8F6F8F1255}"/>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0" name="TESTNAME11">
            <a:extLst>
              <a:ext uri="{FF2B5EF4-FFF2-40B4-BE49-F238E27FC236}">
                <a16:creationId xmlns:a16="http://schemas.microsoft.com/office/drawing/2014/main" id="{551081FF-7E03-4524-3E28-D2539E0755E5}"/>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1" name="TESTNAME10">
            <a:extLst>
              <a:ext uri="{FF2B5EF4-FFF2-40B4-BE49-F238E27FC236}">
                <a16:creationId xmlns:a16="http://schemas.microsoft.com/office/drawing/2014/main" id="{858A4FC7-667A-D5B4-E251-AB1FBE47C0DC}"/>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2" name="TESTNAME09">
            <a:extLst>
              <a:ext uri="{FF2B5EF4-FFF2-40B4-BE49-F238E27FC236}">
                <a16:creationId xmlns:a16="http://schemas.microsoft.com/office/drawing/2014/main" id="{B0D88F15-E1CB-F13F-36AD-05629C9574A9}"/>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3" name="TESTNAME08">
            <a:extLst>
              <a:ext uri="{FF2B5EF4-FFF2-40B4-BE49-F238E27FC236}">
                <a16:creationId xmlns:a16="http://schemas.microsoft.com/office/drawing/2014/main" id="{0FF71E8E-22F5-EC5E-28E3-266C4FDE60B7}"/>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4" name="TESTNAME07">
            <a:extLst>
              <a:ext uri="{FF2B5EF4-FFF2-40B4-BE49-F238E27FC236}">
                <a16:creationId xmlns:a16="http://schemas.microsoft.com/office/drawing/2014/main" id="{88F74E88-18CF-8886-B9B9-F8035F06BE86}"/>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5" name="TESTNAME06">
            <a:extLst>
              <a:ext uri="{FF2B5EF4-FFF2-40B4-BE49-F238E27FC236}">
                <a16:creationId xmlns:a16="http://schemas.microsoft.com/office/drawing/2014/main" id="{3EFD2C4A-2C20-0D75-9869-0D8E8376255F}"/>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6" name="TESTNAME05">
            <a:extLst>
              <a:ext uri="{FF2B5EF4-FFF2-40B4-BE49-F238E27FC236}">
                <a16:creationId xmlns:a16="http://schemas.microsoft.com/office/drawing/2014/main" id="{401B4618-5484-A8CC-86DF-837A247D7B46}"/>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67" name="TESTNAME04">
            <a:extLst>
              <a:ext uri="{FF2B5EF4-FFF2-40B4-BE49-F238E27FC236}">
                <a16:creationId xmlns:a16="http://schemas.microsoft.com/office/drawing/2014/main" id="{85A85523-1A8B-1288-2892-8C381ABF6827}"/>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68" name="TESTNAME03">
            <a:extLst>
              <a:ext uri="{FF2B5EF4-FFF2-40B4-BE49-F238E27FC236}">
                <a16:creationId xmlns:a16="http://schemas.microsoft.com/office/drawing/2014/main" id="{96AF9268-3D17-1DEC-7F08-DB1BAC4FE8B7}"/>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69" name="TESTNAME02">
            <a:extLst>
              <a:ext uri="{FF2B5EF4-FFF2-40B4-BE49-F238E27FC236}">
                <a16:creationId xmlns:a16="http://schemas.microsoft.com/office/drawing/2014/main" id="{DF611E39-4734-08F6-91C4-636BE3833BAE}"/>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0" name="TESTNAME01">
            <a:extLst>
              <a:ext uri="{FF2B5EF4-FFF2-40B4-BE49-F238E27FC236}">
                <a16:creationId xmlns:a16="http://schemas.microsoft.com/office/drawing/2014/main" id="{9BDFC3FB-A034-077D-2781-43706C3B5E62}"/>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1" name="TESTNAME00">
            <a:extLst>
              <a:ext uri="{FF2B5EF4-FFF2-40B4-BE49-F238E27FC236}">
                <a16:creationId xmlns:a16="http://schemas.microsoft.com/office/drawing/2014/main" id="{FE19CEB3-7EC6-D7E2-D938-5A6FC64AB73D}"/>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4" name="Header1">
            <a:extLst>
              <a:ext uri="{FF2B5EF4-FFF2-40B4-BE49-F238E27FC236}">
                <a16:creationId xmlns:a16="http://schemas.microsoft.com/office/drawing/2014/main" id="{ABF4CEED-1A72-DEB5-CD03-C6D28DFDC47A}"/>
              </a:ext>
            </a:extLst>
          </p:cNvPr>
          <p:cNvSpPr>
            <a:spLocks noGrp="1"/>
          </p:cNvSpPr>
          <p:nvPr>
            <p:ph type="title"/>
          </p:nvPr>
        </p:nvSpPr>
        <p:spPr>
          <a:xfrm>
            <a:off x="184288" y="0"/>
            <a:ext cx="3828911" cy="688202"/>
          </a:xfrm>
        </p:spPr>
        <p:txBody>
          <a:bodyPr/>
          <a:lstStyle/>
          <a:p>
            <a:r>
              <a:rPr lang="en-US" dirty="0" err="1">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a:t>
            </a:r>
            <a:br>
              <a:rPr lang="en-US" dirty="0">
                <a:latin typeface="Montserrat" panose="00000500000000000000" pitchFamily="2" charset="0"/>
              </a:rPr>
            </a:br>
            <a:endParaRPr lang="en-US" dirty="0">
              <a:latin typeface="Montserrat" panose="00000500000000000000" pitchFamily="2" charset="0"/>
            </a:endParaRPr>
          </a:p>
        </p:txBody>
      </p:sp>
      <p:sp>
        <p:nvSpPr>
          <p:cNvPr id="7" name="Header1">
            <a:extLst>
              <a:ext uri="{FF2B5EF4-FFF2-40B4-BE49-F238E27FC236}">
                <a16:creationId xmlns:a16="http://schemas.microsoft.com/office/drawing/2014/main" id="{6C6D416A-32DF-45A9-2959-1492817E7174}"/>
              </a:ext>
            </a:extLst>
          </p:cNvPr>
          <p:cNvSpPr txBox="1">
            <a:spLocks/>
          </p:cNvSpPr>
          <p:nvPr/>
        </p:nvSpPr>
        <p:spPr>
          <a:xfrm>
            <a:off x="3750450" y="7367"/>
            <a:ext cx="8723610" cy="688202"/>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ontserrat" panose="00000500000000000000" pitchFamily="2" charset="0"/>
              </a:rPr>
              <a:t>Attribute Evaluations (&lt;&lt;</a:t>
            </a:r>
            <a:r>
              <a:rPr lang="en-US" dirty="0" err="1">
                <a:latin typeface="Montserrat" panose="00000500000000000000" pitchFamily="2" charset="0"/>
              </a:rPr>
              <a:t>AttributeEvaluationTitle</a:t>
            </a:r>
            <a:r>
              <a:rPr lang="en-US" dirty="0">
                <a:latin typeface="Montserrat" panose="00000500000000000000" pitchFamily="2" charset="0"/>
              </a:rPr>
              <a:t>&gt;&gt;) Results</a:t>
            </a:r>
            <a:br>
              <a:rPr lang="en-US" dirty="0">
                <a:latin typeface="Montserrat" panose="00000500000000000000" pitchFamily="2" charset="0"/>
              </a:rPr>
            </a:br>
            <a:endParaRPr lang="en-US" dirty="0">
              <a:latin typeface="Montserrat" panose="00000500000000000000" pitchFamily="2" charset="0"/>
            </a:endParaRPr>
          </a:p>
        </p:txBody>
      </p:sp>
    </p:spTree>
    <p:extLst>
      <p:ext uri="{BB962C8B-B14F-4D97-AF65-F5344CB8AC3E}">
        <p14:creationId xmlns:p14="http://schemas.microsoft.com/office/powerpoint/2010/main" val="21320220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a:extLst>
              <a:ext uri="{FF2B5EF4-FFF2-40B4-BE49-F238E27FC236}">
                <a16:creationId xmlns:a16="http://schemas.microsoft.com/office/drawing/2014/main" id="{F819EF7F-5D10-E182-3444-BD6C99DD1F1B}"/>
              </a:ext>
            </a:extLst>
          </p:cNvPr>
          <p:cNvSpPr/>
          <p:nvPr/>
        </p:nvSpPr>
        <p:spPr>
          <a:xfrm>
            <a:off x="487450" y="789979"/>
            <a:ext cx="4041648" cy="3842878"/>
          </a:xfrm>
          <a:prstGeom prst="ellipse">
            <a:avLst/>
          </a:prstGeom>
          <a:solidFill>
            <a:srgbClr val="1D3C7C"/>
          </a:solidFill>
          <a:ln w="98425">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ttributeEvaluationTitle">
            <a:extLst>
              <a:ext uri="{FF2B5EF4-FFF2-40B4-BE49-F238E27FC236}">
                <a16:creationId xmlns:a16="http://schemas.microsoft.com/office/drawing/2014/main" id="{3B7D89A2-3393-6011-EC04-71D9E8316C4E}"/>
              </a:ext>
            </a:extLst>
          </p:cNvPr>
          <p:cNvSpPr txBox="1">
            <a:spLocks/>
          </p:cNvSpPr>
          <p:nvPr/>
        </p:nvSpPr>
        <p:spPr>
          <a:xfrm>
            <a:off x="812800" y="2403219"/>
            <a:ext cx="3383279" cy="440120"/>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pPr algn="ctr">
              <a:lnSpc>
                <a:spcPct val="100000"/>
              </a:lnSpc>
              <a:spcBef>
                <a:spcPts val="1000"/>
              </a:spcBef>
            </a:pPr>
            <a:r>
              <a:rPr lang="en-US" sz="1600" dirty="0">
                <a:solidFill>
                  <a:schemeClr val="bg1"/>
                </a:solidFill>
                <a:latin typeface="+mn-lt"/>
                <a:ea typeface="+mn-ea"/>
                <a:cs typeface="+mn-cs"/>
              </a:rPr>
              <a:t>&lt;&lt;</a:t>
            </a:r>
            <a:r>
              <a:rPr lang="en-US" sz="1600" dirty="0" err="1">
                <a:solidFill>
                  <a:schemeClr val="bg1"/>
                </a:solidFill>
                <a:latin typeface="+mn-lt"/>
                <a:ea typeface="+mn-ea"/>
                <a:cs typeface="+mn-cs"/>
              </a:rPr>
              <a:t>AttributeEvaluationDescription</a:t>
            </a:r>
            <a:r>
              <a:rPr lang="en-US" sz="1600" dirty="0">
                <a:solidFill>
                  <a:schemeClr val="bg1"/>
                </a:solidFill>
                <a:latin typeface="+mn-lt"/>
                <a:ea typeface="+mn-ea"/>
                <a:cs typeface="+mn-cs"/>
              </a:rPr>
              <a:t>&gt;&gt;</a:t>
            </a:r>
          </a:p>
        </p:txBody>
      </p:sp>
      <p:sp>
        <p:nvSpPr>
          <p:cNvPr id="3" name="LABEL01">
            <a:extLst>
              <a:ext uri="{FF2B5EF4-FFF2-40B4-BE49-F238E27FC236}">
                <a16:creationId xmlns:a16="http://schemas.microsoft.com/office/drawing/2014/main" id="{27E7D3B1-11ED-7DC2-11FD-2C68D00D93B0}"/>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graphicFrame>
        <p:nvGraphicFramePr>
          <p:cNvPr id="5" name="Chart 4">
            <a:extLst>
              <a:ext uri="{FF2B5EF4-FFF2-40B4-BE49-F238E27FC236}">
                <a16:creationId xmlns:a16="http://schemas.microsoft.com/office/drawing/2014/main" id="{B808862F-A236-42B5-5C34-BB7EB792F25D}"/>
              </a:ext>
            </a:extLst>
          </p:cNvPr>
          <p:cNvGraphicFramePr/>
          <p:nvPr>
            <p:extLst>
              <p:ext uri="{D42A27DB-BD31-4B8C-83A1-F6EECF244321}">
                <p14:modId xmlns:p14="http://schemas.microsoft.com/office/powerpoint/2010/main" val="3913889161"/>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8" name="TESTNAME29">
            <a:extLst>
              <a:ext uri="{FF2B5EF4-FFF2-40B4-BE49-F238E27FC236}">
                <a16:creationId xmlns:a16="http://schemas.microsoft.com/office/drawing/2014/main" id="{266538DA-BC3A-DC86-AE1D-06764493AE18}"/>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9" name="TESTNAME28">
            <a:extLst>
              <a:ext uri="{FF2B5EF4-FFF2-40B4-BE49-F238E27FC236}">
                <a16:creationId xmlns:a16="http://schemas.microsoft.com/office/drawing/2014/main" id="{EF108034-9BC9-B320-43CA-7BC5719ED8F9}"/>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0" name="TESTNAME27">
            <a:extLst>
              <a:ext uri="{FF2B5EF4-FFF2-40B4-BE49-F238E27FC236}">
                <a16:creationId xmlns:a16="http://schemas.microsoft.com/office/drawing/2014/main" id="{AFB3A4B7-E8CC-FBE1-1E25-4CA12EE7AD38}"/>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1" name="TESTNAME26">
            <a:extLst>
              <a:ext uri="{FF2B5EF4-FFF2-40B4-BE49-F238E27FC236}">
                <a16:creationId xmlns:a16="http://schemas.microsoft.com/office/drawing/2014/main" id="{1482EB7E-05B5-A32A-AD41-F7C1F802495E}"/>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2" name="TESTNAME25">
            <a:extLst>
              <a:ext uri="{FF2B5EF4-FFF2-40B4-BE49-F238E27FC236}">
                <a16:creationId xmlns:a16="http://schemas.microsoft.com/office/drawing/2014/main" id="{A970FEFF-2520-B7DA-AC6D-309E4959BC3B}"/>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3" name="TESTNAME24">
            <a:extLst>
              <a:ext uri="{FF2B5EF4-FFF2-40B4-BE49-F238E27FC236}">
                <a16:creationId xmlns:a16="http://schemas.microsoft.com/office/drawing/2014/main" id="{73A96F44-0D98-74B6-30C6-893A897E3852}"/>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4" name="TESTNAME23">
            <a:extLst>
              <a:ext uri="{FF2B5EF4-FFF2-40B4-BE49-F238E27FC236}">
                <a16:creationId xmlns:a16="http://schemas.microsoft.com/office/drawing/2014/main" id="{44D0741D-26DE-684F-3460-4265C017A5C9}"/>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5" name="TESTNAME22">
            <a:extLst>
              <a:ext uri="{FF2B5EF4-FFF2-40B4-BE49-F238E27FC236}">
                <a16:creationId xmlns:a16="http://schemas.microsoft.com/office/drawing/2014/main" id="{AFD21760-60DF-A8A4-00CD-B14047018FF3}"/>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6" name="TESTNAME21">
            <a:extLst>
              <a:ext uri="{FF2B5EF4-FFF2-40B4-BE49-F238E27FC236}">
                <a16:creationId xmlns:a16="http://schemas.microsoft.com/office/drawing/2014/main" id="{CCB8C48E-A461-2E05-A797-BAB48923AFC9}"/>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7" name="TESTNAME20">
            <a:extLst>
              <a:ext uri="{FF2B5EF4-FFF2-40B4-BE49-F238E27FC236}">
                <a16:creationId xmlns:a16="http://schemas.microsoft.com/office/drawing/2014/main" id="{88C31BAB-35F8-6377-DA58-2B5278C6B7BC}"/>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8" name="TESTNAME19">
            <a:extLst>
              <a:ext uri="{FF2B5EF4-FFF2-40B4-BE49-F238E27FC236}">
                <a16:creationId xmlns:a16="http://schemas.microsoft.com/office/drawing/2014/main" id="{05359B14-576A-A4BC-E8EA-F48F58A6D1EE}"/>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1" name="TESTNAME18">
            <a:extLst>
              <a:ext uri="{FF2B5EF4-FFF2-40B4-BE49-F238E27FC236}">
                <a16:creationId xmlns:a16="http://schemas.microsoft.com/office/drawing/2014/main" id="{0E544A7B-1732-117E-983C-EA9400F0367D}"/>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2" name="TESTNAME17">
            <a:extLst>
              <a:ext uri="{FF2B5EF4-FFF2-40B4-BE49-F238E27FC236}">
                <a16:creationId xmlns:a16="http://schemas.microsoft.com/office/drawing/2014/main" id="{296222D7-6193-B5CE-C880-46C6F0E0D072}"/>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3" name="TESTNAME16">
            <a:extLst>
              <a:ext uri="{FF2B5EF4-FFF2-40B4-BE49-F238E27FC236}">
                <a16:creationId xmlns:a16="http://schemas.microsoft.com/office/drawing/2014/main" id="{26360D55-AEAA-3F9E-6840-044D491600C8}"/>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FDD00592-5BDE-1F65-9A6E-4494CE47E20F}"/>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2B590D78-F752-8792-97A4-A64E18DB9437}"/>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1AB4E450-9251-E4B4-7825-140930E6E7D9}"/>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EFF8F5A0-3BF9-6589-D9FA-1E79F4302715}"/>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A4EDCBF7-7D71-248C-65C9-F183F06B8A10}"/>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427D4A89-6FF6-CEC7-B422-7C518CECA950}"/>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C71D1ED5-5F2E-A4C8-3EEF-E2E6F882ACC9}"/>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15C7B216-F1ED-E8B4-C817-627D2F0D24EB}"/>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FBD27EC3-3FAD-4402-4C0E-BA23FECDC951}"/>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D80C2C5C-A700-4E29-575E-4E174FF68E70}"/>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9C6F4105-9159-B0B5-32B7-B889FD71BFA5}"/>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36A0ACF9-F3FD-1A51-1AC8-A0B0B52A5660}"/>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5E96C015-6B9F-C0B3-9C3C-5FAE43309964}"/>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976FD355-A0A7-1BAF-9FCA-053E3F654993}"/>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93437FED-1E7C-6D4C-8B32-CA86ABB7881F}"/>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91937AF2-D54E-EDEB-5FEB-B9C3726E6444}"/>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20" name="LABEL02">
            <a:extLst>
              <a:ext uri="{FF2B5EF4-FFF2-40B4-BE49-F238E27FC236}">
                <a16:creationId xmlns:a16="http://schemas.microsoft.com/office/drawing/2014/main" id="{B8134355-C72A-DBAA-487C-4EC24B38F5BB}"/>
              </a:ext>
            </a:extLst>
          </p:cNvPr>
          <p:cNvSpPr txBox="1">
            <a:spLocks noChangeArrowheads="1"/>
          </p:cNvSpPr>
          <p:nvPr/>
        </p:nvSpPr>
        <p:spPr bwMode="auto">
          <a:xfrm>
            <a:off x="10762074" y="5905281"/>
            <a:ext cx="1666146" cy="52599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Communicates</a:t>
            </a:r>
          </a:p>
          <a:p>
            <a:pPr algn="ctr"/>
            <a:r>
              <a:rPr lang="en-US" sz="1200" dirty="0">
                <a:cs typeface="Arial"/>
              </a:rPr>
              <a:t>Very Well</a:t>
            </a:r>
            <a:endParaRPr lang="en-US" sz="1200" dirty="0"/>
          </a:p>
        </p:txBody>
      </p:sp>
      <p:sp>
        <p:nvSpPr>
          <p:cNvPr id="41" name="LABEL00">
            <a:extLst>
              <a:ext uri="{FF2B5EF4-FFF2-40B4-BE49-F238E27FC236}">
                <a16:creationId xmlns:a16="http://schemas.microsoft.com/office/drawing/2014/main" id="{F48F78A0-7C3B-B21B-1DA6-2DC67449AE98}"/>
              </a:ext>
            </a:extLst>
          </p:cNvPr>
          <p:cNvSpPr/>
          <p:nvPr/>
        </p:nvSpPr>
        <p:spPr>
          <a:xfrm>
            <a:off x="6519576" y="5896815"/>
            <a:ext cx="1580882" cy="461665"/>
          </a:xfrm>
          <a:prstGeom prst="rect">
            <a:avLst/>
          </a:prstGeom>
        </p:spPr>
        <p:txBody>
          <a:bodyPr wrap="none">
            <a:spAutoFit/>
          </a:bodyPr>
          <a:lstStyle/>
          <a:p>
            <a:pPr algn="ctr">
              <a:defRPr sz="1000"/>
            </a:pPr>
            <a:r>
              <a:rPr lang="en-US" sz="1200" dirty="0">
                <a:cs typeface="Arial"/>
              </a:rPr>
              <a:t>Does Not </a:t>
            </a:r>
          </a:p>
          <a:p>
            <a:pPr algn="ctr">
              <a:defRPr sz="1000"/>
            </a:pPr>
            <a:r>
              <a:rPr lang="en-US" sz="1200" dirty="0">
                <a:cs typeface="Arial"/>
              </a:rPr>
              <a:t>Communicate at All</a:t>
            </a:r>
          </a:p>
        </p:txBody>
      </p:sp>
      <p:sp>
        <p:nvSpPr>
          <p:cNvPr id="6" name="Header1">
            <a:extLst>
              <a:ext uri="{FF2B5EF4-FFF2-40B4-BE49-F238E27FC236}">
                <a16:creationId xmlns:a16="http://schemas.microsoft.com/office/drawing/2014/main" id="{ADEA5E82-0B36-130F-6E11-20991FE3AB1F}"/>
              </a:ext>
            </a:extLst>
          </p:cNvPr>
          <p:cNvSpPr>
            <a:spLocks noGrp="1"/>
          </p:cNvSpPr>
          <p:nvPr>
            <p:ph type="title"/>
          </p:nvPr>
        </p:nvSpPr>
        <p:spPr>
          <a:xfrm>
            <a:off x="184288" y="0"/>
            <a:ext cx="3828911" cy="688202"/>
          </a:xfrm>
        </p:spPr>
        <p:txBody>
          <a:bodyPr/>
          <a:lstStyle/>
          <a:p>
            <a:r>
              <a:rPr lang="en-US" dirty="0" err="1">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a:t>
            </a:r>
            <a:br>
              <a:rPr lang="en-US" dirty="0">
                <a:latin typeface="Montserrat" panose="00000500000000000000" pitchFamily="2" charset="0"/>
              </a:rPr>
            </a:br>
            <a:endParaRPr lang="en-US" dirty="0">
              <a:latin typeface="Montserrat" panose="00000500000000000000" pitchFamily="2" charset="0"/>
            </a:endParaRPr>
          </a:p>
        </p:txBody>
      </p:sp>
      <p:sp>
        <p:nvSpPr>
          <p:cNvPr id="7" name="Header1">
            <a:extLst>
              <a:ext uri="{FF2B5EF4-FFF2-40B4-BE49-F238E27FC236}">
                <a16:creationId xmlns:a16="http://schemas.microsoft.com/office/drawing/2014/main" id="{6D8F4A05-927F-9B64-9921-9A09B871A1BC}"/>
              </a:ext>
            </a:extLst>
          </p:cNvPr>
          <p:cNvSpPr txBox="1">
            <a:spLocks/>
          </p:cNvSpPr>
          <p:nvPr/>
        </p:nvSpPr>
        <p:spPr>
          <a:xfrm>
            <a:off x="3750450" y="7367"/>
            <a:ext cx="8723610" cy="688202"/>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ontserrat" panose="00000500000000000000" pitchFamily="2" charset="0"/>
              </a:rPr>
              <a:t>Attribute Evaluations (&lt;&lt;</a:t>
            </a:r>
            <a:r>
              <a:rPr lang="en-US" dirty="0" err="1">
                <a:latin typeface="Montserrat" panose="00000500000000000000" pitchFamily="2" charset="0"/>
              </a:rPr>
              <a:t>AttributeEvaluationTitle</a:t>
            </a:r>
            <a:r>
              <a:rPr lang="en-US" dirty="0">
                <a:latin typeface="Montserrat" panose="00000500000000000000" pitchFamily="2" charset="0"/>
              </a:rPr>
              <a:t>&gt;&gt;) Results</a:t>
            </a:r>
            <a:br>
              <a:rPr lang="en-US" dirty="0">
                <a:latin typeface="Montserrat" panose="00000500000000000000" pitchFamily="2" charset="0"/>
              </a:rPr>
            </a:br>
            <a:endParaRPr lang="en-US" dirty="0">
              <a:latin typeface="Montserrat" panose="00000500000000000000" pitchFamily="2" charset="0"/>
            </a:endParaRPr>
          </a:p>
        </p:txBody>
      </p:sp>
    </p:spTree>
    <p:extLst>
      <p:ext uri="{BB962C8B-B14F-4D97-AF65-F5344CB8AC3E}">
        <p14:creationId xmlns:p14="http://schemas.microsoft.com/office/powerpoint/2010/main" val="20128329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a:extLst>
              <a:ext uri="{FF2B5EF4-FFF2-40B4-BE49-F238E27FC236}">
                <a16:creationId xmlns:a16="http://schemas.microsoft.com/office/drawing/2014/main" id="{F819EF7F-5D10-E182-3444-BD6C99DD1F1B}"/>
              </a:ext>
            </a:extLst>
          </p:cNvPr>
          <p:cNvSpPr/>
          <p:nvPr/>
        </p:nvSpPr>
        <p:spPr>
          <a:xfrm>
            <a:off x="487450" y="789979"/>
            <a:ext cx="4041648" cy="3842878"/>
          </a:xfrm>
          <a:prstGeom prst="ellipse">
            <a:avLst/>
          </a:prstGeom>
          <a:solidFill>
            <a:srgbClr val="1D3C7C"/>
          </a:solidFill>
          <a:ln w="98425">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ttributeEvaluationTitle">
            <a:extLst>
              <a:ext uri="{FF2B5EF4-FFF2-40B4-BE49-F238E27FC236}">
                <a16:creationId xmlns:a16="http://schemas.microsoft.com/office/drawing/2014/main" id="{3B7D89A2-3393-6011-EC04-71D9E8316C4E}"/>
              </a:ext>
            </a:extLst>
          </p:cNvPr>
          <p:cNvSpPr txBox="1">
            <a:spLocks/>
          </p:cNvSpPr>
          <p:nvPr/>
        </p:nvSpPr>
        <p:spPr>
          <a:xfrm>
            <a:off x="812800" y="2403219"/>
            <a:ext cx="3383279" cy="440120"/>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pPr algn="ctr">
              <a:lnSpc>
                <a:spcPct val="100000"/>
              </a:lnSpc>
              <a:spcBef>
                <a:spcPts val="1000"/>
              </a:spcBef>
            </a:pPr>
            <a:r>
              <a:rPr lang="en-US" sz="1600" dirty="0">
                <a:solidFill>
                  <a:schemeClr val="bg1"/>
                </a:solidFill>
                <a:latin typeface="+mn-lt"/>
                <a:ea typeface="+mn-ea"/>
                <a:cs typeface="+mn-cs"/>
              </a:rPr>
              <a:t>&lt;&lt;</a:t>
            </a:r>
            <a:r>
              <a:rPr lang="en-US" sz="1600" dirty="0" err="1">
                <a:solidFill>
                  <a:schemeClr val="bg1"/>
                </a:solidFill>
                <a:latin typeface="+mn-lt"/>
                <a:ea typeface="+mn-ea"/>
                <a:cs typeface="+mn-cs"/>
              </a:rPr>
              <a:t>AttributeEvaluationDescription</a:t>
            </a:r>
            <a:r>
              <a:rPr lang="en-US" sz="1600" dirty="0">
                <a:solidFill>
                  <a:schemeClr val="bg1"/>
                </a:solidFill>
                <a:latin typeface="+mn-lt"/>
                <a:ea typeface="+mn-ea"/>
                <a:cs typeface="+mn-cs"/>
              </a:rPr>
              <a:t>&gt;&gt;</a:t>
            </a:r>
          </a:p>
        </p:txBody>
      </p:sp>
      <p:sp>
        <p:nvSpPr>
          <p:cNvPr id="3" name="LABEL01">
            <a:extLst>
              <a:ext uri="{FF2B5EF4-FFF2-40B4-BE49-F238E27FC236}">
                <a16:creationId xmlns:a16="http://schemas.microsoft.com/office/drawing/2014/main" id="{BEC15AFF-C4AD-631D-38DD-B8AF03F8CD86}"/>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graphicFrame>
        <p:nvGraphicFramePr>
          <p:cNvPr id="5" name="Chart 4">
            <a:extLst>
              <a:ext uri="{FF2B5EF4-FFF2-40B4-BE49-F238E27FC236}">
                <a16:creationId xmlns:a16="http://schemas.microsoft.com/office/drawing/2014/main" id="{C5FCDE91-7F4F-5AA1-2A0D-72BDA18C94D2}"/>
              </a:ext>
            </a:extLst>
          </p:cNvPr>
          <p:cNvGraphicFramePr/>
          <p:nvPr>
            <p:extLst>
              <p:ext uri="{D42A27DB-BD31-4B8C-83A1-F6EECF244321}">
                <p14:modId xmlns:p14="http://schemas.microsoft.com/office/powerpoint/2010/main" val="1064225674"/>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8" name="TESTNAME29">
            <a:extLst>
              <a:ext uri="{FF2B5EF4-FFF2-40B4-BE49-F238E27FC236}">
                <a16:creationId xmlns:a16="http://schemas.microsoft.com/office/drawing/2014/main" id="{D0FD5CE2-9BEE-61FB-53BE-529407FC0FCD}"/>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9" name="TESTNAME28">
            <a:extLst>
              <a:ext uri="{FF2B5EF4-FFF2-40B4-BE49-F238E27FC236}">
                <a16:creationId xmlns:a16="http://schemas.microsoft.com/office/drawing/2014/main" id="{EA8407DF-3EF5-F0BB-E1FC-2848A983C113}"/>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0" name="TESTNAME27">
            <a:extLst>
              <a:ext uri="{FF2B5EF4-FFF2-40B4-BE49-F238E27FC236}">
                <a16:creationId xmlns:a16="http://schemas.microsoft.com/office/drawing/2014/main" id="{1E4B6CDF-E2A2-3E16-A62B-2236B1FCE661}"/>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1" name="TESTNAME26">
            <a:extLst>
              <a:ext uri="{FF2B5EF4-FFF2-40B4-BE49-F238E27FC236}">
                <a16:creationId xmlns:a16="http://schemas.microsoft.com/office/drawing/2014/main" id="{5DF3E620-3028-E088-61A6-923B40D0E926}"/>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2" name="TESTNAME25">
            <a:extLst>
              <a:ext uri="{FF2B5EF4-FFF2-40B4-BE49-F238E27FC236}">
                <a16:creationId xmlns:a16="http://schemas.microsoft.com/office/drawing/2014/main" id="{4305E33C-E80E-0892-B399-F4419B0A12F3}"/>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3" name="TESTNAME24">
            <a:extLst>
              <a:ext uri="{FF2B5EF4-FFF2-40B4-BE49-F238E27FC236}">
                <a16:creationId xmlns:a16="http://schemas.microsoft.com/office/drawing/2014/main" id="{50E67038-C58C-3D90-1B66-F840E49C7538}"/>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4" name="TESTNAME23">
            <a:extLst>
              <a:ext uri="{FF2B5EF4-FFF2-40B4-BE49-F238E27FC236}">
                <a16:creationId xmlns:a16="http://schemas.microsoft.com/office/drawing/2014/main" id="{7330F9FE-15BF-DF19-3D8F-0FA73E5AAD60}"/>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5" name="TESTNAME22">
            <a:extLst>
              <a:ext uri="{FF2B5EF4-FFF2-40B4-BE49-F238E27FC236}">
                <a16:creationId xmlns:a16="http://schemas.microsoft.com/office/drawing/2014/main" id="{D5CAF1DA-18A3-62C8-E6FD-BD7B4662012B}"/>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6" name="TESTNAME21">
            <a:extLst>
              <a:ext uri="{FF2B5EF4-FFF2-40B4-BE49-F238E27FC236}">
                <a16:creationId xmlns:a16="http://schemas.microsoft.com/office/drawing/2014/main" id="{F56A5538-393C-B117-6522-43F96E6FD035}"/>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7" name="TESTNAME20">
            <a:extLst>
              <a:ext uri="{FF2B5EF4-FFF2-40B4-BE49-F238E27FC236}">
                <a16:creationId xmlns:a16="http://schemas.microsoft.com/office/drawing/2014/main" id="{B8B0B924-DF55-1F3F-0538-F5FFAD44AD3F}"/>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8" name="TESTNAME19">
            <a:extLst>
              <a:ext uri="{FF2B5EF4-FFF2-40B4-BE49-F238E27FC236}">
                <a16:creationId xmlns:a16="http://schemas.microsoft.com/office/drawing/2014/main" id="{F3BBE2A1-C349-E0DD-FDAC-F971748ACE48}"/>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1" name="TESTNAME18">
            <a:extLst>
              <a:ext uri="{FF2B5EF4-FFF2-40B4-BE49-F238E27FC236}">
                <a16:creationId xmlns:a16="http://schemas.microsoft.com/office/drawing/2014/main" id="{07F55E3A-8341-0191-A336-1F6D5E708D31}"/>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2" name="TESTNAME17">
            <a:extLst>
              <a:ext uri="{FF2B5EF4-FFF2-40B4-BE49-F238E27FC236}">
                <a16:creationId xmlns:a16="http://schemas.microsoft.com/office/drawing/2014/main" id="{A6801D50-9539-735E-E17F-24C80B6044B0}"/>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3" name="TESTNAME16">
            <a:extLst>
              <a:ext uri="{FF2B5EF4-FFF2-40B4-BE49-F238E27FC236}">
                <a16:creationId xmlns:a16="http://schemas.microsoft.com/office/drawing/2014/main" id="{34AD4061-F1E0-69B8-AD6B-ACF5F76B646D}"/>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3D660EA2-5129-39F2-7D2D-E73334818385}"/>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7FA59DFC-82AB-3FC7-FC63-527245E62352}"/>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412E0994-D50D-7361-4001-A6B05B3353C6}"/>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EB5109A0-9D02-5550-DDCB-0AE8DA3A6382}"/>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B7F1C460-C72C-A711-9BFE-C7B93ACCADD6}"/>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75B08DED-4B45-5EF0-5100-E73C71FF98D1}"/>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3C8DEB10-5242-DE5D-5A8B-A7F6A96DA70F}"/>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D86848BA-2244-B835-51F8-8FE37D69391A}"/>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018679BF-8936-59E4-D388-5873B5AD76FE}"/>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FC77036A-056F-2423-4BD5-4AED1297E587}"/>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F77B9EC3-3F91-FF08-8D15-36FD4B4A3BA7}"/>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88513147-A465-0AEE-9721-5EC5473E83FF}"/>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C391C8ED-0733-870C-1F61-7F1A982EDFC1}"/>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70B93521-6C94-C2C2-646A-6CDFDEA39D40}"/>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82BAE4D7-B231-3B65-BE9D-645A0EE707DA}"/>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8F3DDF91-B735-C2D0-BA34-127BCE12C43D}"/>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20" name="LABEL02">
            <a:extLst>
              <a:ext uri="{FF2B5EF4-FFF2-40B4-BE49-F238E27FC236}">
                <a16:creationId xmlns:a16="http://schemas.microsoft.com/office/drawing/2014/main" id="{3AF063B8-6FD1-F3EB-0A87-CF323CB7203A}"/>
              </a:ext>
            </a:extLst>
          </p:cNvPr>
          <p:cNvSpPr txBox="1">
            <a:spLocks noChangeArrowheads="1"/>
          </p:cNvSpPr>
          <p:nvPr/>
        </p:nvSpPr>
        <p:spPr bwMode="auto">
          <a:xfrm>
            <a:off x="10762074" y="5905281"/>
            <a:ext cx="1666146" cy="52599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Communicates</a:t>
            </a:r>
          </a:p>
          <a:p>
            <a:pPr algn="ctr"/>
            <a:r>
              <a:rPr lang="en-US" sz="1200" dirty="0">
                <a:cs typeface="Arial"/>
              </a:rPr>
              <a:t>Very Well</a:t>
            </a:r>
            <a:endParaRPr lang="en-US" sz="1200" dirty="0"/>
          </a:p>
        </p:txBody>
      </p:sp>
      <p:sp>
        <p:nvSpPr>
          <p:cNvPr id="41" name="LABEL00">
            <a:extLst>
              <a:ext uri="{FF2B5EF4-FFF2-40B4-BE49-F238E27FC236}">
                <a16:creationId xmlns:a16="http://schemas.microsoft.com/office/drawing/2014/main" id="{2BAD7B1D-0695-1964-871B-AA917D0DD61B}"/>
              </a:ext>
            </a:extLst>
          </p:cNvPr>
          <p:cNvSpPr/>
          <p:nvPr/>
        </p:nvSpPr>
        <p:spPr>
          <a:xfrm>
            <a:off x="6519576" y="5896815"/>
            <a:ext cx="1580882" cy="461665"/>
          </a:xfrm>
          <a:prstGeom prst="rect">
            <a:avLst/>
          </a:prstGeom>
        </p:spPr>
        <p:txBody>
          <a:bodyPr wrap="none">
            <a:spAutoFit/>
          </a:bodyPr>
          <a:lstStyle/>
          <a:p>
            <a:pPr algn="ctr">
              <a:defRPr sz="1000"/>
            </a:pPr>
            <a:r>
              <a:rPr lang="en-US" sz="1200" dirty="0">
                <a:cs typeface="Arial"/>
              </a:rPr>
              <a:t>Does Not </a:t>
            </a:r>
          </a:p>
          <a:p>
            <a:pPr algn="ctr">
              <a:defRPr sz="1000"/>
            </a:pPr>
            <a:r>
              <a:rPr lang="en-US" sz="1200" dirty="0">
                <a:cs typeface="Arial"/>
              </a:rPr>
              <a:t>Communicate at All</a:t>
            </a:r>
          </a:p>
        </p:txBody>
      </p:sp>
      <p:sp>
        <p:nvSpPr>
          <p:cNvPr id="6" name="Header1">
            <a:extLst>
              <a:ext uri="{FF2B5EF4-FFF2-40B4-BE49-F238E27FC236}">
                <a16:creationId xmlns:a16="http://schemas.microsoft.com/office/drawing/2014/main" id="{EBBBC5D4-267A-2FDF-FA19-171E9B165303}"/>
              </a:ext>
            </a:extLst>
          </p:cNvPr>
          <p:cNvSpPr>
            <a:spLocks noGrp="1"/>
          </p:cNvSpPr>
          <p:nvPr>
            <p:ph type="title"/>
          </p:nvPr>
        </p:nvSpPr>
        <p:spPr>
          <a:xfrm>
            <a:off x="184288" y="0"/>
            <a:ext cx="3828911" cy="688202"/>
          </a:xfrm>
        </p:spPr>
        <p:txBody>
          <a:bodyPr/>
          <a:lstStyle/>
          <a:p>
            <a:r>
              <a:rPr lang="en-US" dirty="0" err="1">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a:t>
            </a:r>
            <a:br>
              <a:rPr lang="en-US" dirty="0">
                <a:latin typeface="Montserrat" panose="00000500000000000000" pitchFamily="2" charset="0"/>
              </a:rPr>
            </a:br>
            <a:endParaRPr lang="en-US" dirty="0">
              <a:latin typeface="Montserrat" panose="00000500000000000000" pitchFamily="2" charset="0"/>
            </a:endParaRPr>
          </a:p>
        </p:txBody>
      </p:sp>
      <p:sp>
        <p:nvSpPr>
          <p:cNvPr id="7" name="Header1">
            <a:extLst>
              <a:ext uri="{FF2B5EF4-FFF2-40B4-BE49-F238E27FC236}">
                <a16:creationId xmlns:a16="http://schemas.microsoft.com/office/drawing/2014/main" id="{2881CC28-D4BA-EEB5-5C30-4C9197242857}"/>
              </a:ext>
            </a:extLst>
          </p:cNvPr>
          <p:cNvSpPr txBox="1">
            <a:spLocks/>
          </p:cNvSpPr>
          <p:nvPr/>
        </p:nvSpPr>
        <p:spPr>
          <a:xfrm>
            <a:off x="3750450" y="7367"/>
            <a:ext cx="8723610" cy="688202"/>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ontserrat" panose="00000500000000000000" pitchFamily="2" charset="0"/>
              </a:rPr>
              <a:t>Attribute Evaluations (&lt;&lt;</a:t>
            </a:r>
            <a:r>
              <a:rPr lang="en-US" dirty="0" err="1">
                <a:latin typeface="Montserrat" panose="00000500000000000000" pitchFamily="2" charset="0"/>
              </a:rPr>
              <a:t>AttributeEvaluationTitle</a:t>
            </a:r>
            <a:r>
              <a:rPr lang="en-US" dirty="0">
                <a:latin typeface="Montserrat" panose="00000500000000000000" pitchFamily="2" charset="0"/>
              </a:rPr>
              <a:t>&gt;&gt;) Results</a:t>
            </a:r>
            <a:br>
              <a:rPr lang="en-US" dirty="0">
                <a:latin typeface="Montserrat" panose="00000500000000000000" pitchFamily="2" charset="0"/>
              </a:rPr>
            </a:br>
            <a:endParaRPr lang="en-US" dirty="0">
              <a:latin typeface="Montserrat" panose="00000500000000000000" pitchFamily="2" charset="0"/>
            </a:endParaRPr>
          </a:p>
        </p:txBody>
      </p:sp>
    </p:spTree>
    <p:extLst>
      <p:ext uri="{BB962C8B-B14F-4D97-AF65-F5344CB8AC3E}">
        <p14:creationId xmlns:p14="http://schemas.microsoft.com/office/powerpoint/2010/main" val="32501620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a:extLst>
              <a:ext uri="{FF2B5EF4-FFF2-40B4-BE49-F238E27FC236}">
                <a16:creationId xmlns:a16="http://schemas.microsoft.com/office/drawing/2014/main" id="{F819EF7F-5D10-E182-3444-BD6C99DD1F1B}"/>
              </a:ext>
            </a:extLst>
          </p:cNvPr>
          <p:cNvSpPr/>
          <p:nvPr/>
        </p:nvSpPr>
        <p:spPr>
          <a:xfrm>
            <a:off x="487450" y="789979"/>
            <a:ext cx="4041648" cy="3842878"/>
          </a:xfrm>
          <a:prstGeom prst="ellipse">
            <a:avLst/>
          </a:prstGeom>
          <a:solidFill>
            <a:srgbClr val="1D3C7C"/>
          </a:solidFill>
          <a:ln w="98425">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ttributeEvaluationTitle">
            <a:extLst>
              <a:ext uri="{FF2B5EF4-FFF2-40B4-BE49-F238E27FC236}">
                <a16:creationId xmlns:a16="http://schemas.microsoft.com/office/drawing/2014/main" id="{3B7D89A2-3393-6011-EC04-71D9E8316C4E}"/>
              </a:ext>
            </a:extLst>
          </p:cNvPr>
          <p:cNvSpPr txBox="1">
            <a:spLocks/>
          </p:cNvSpPr>
          <p:nvPr/>
        </p:nvSpPr>
        <p:spPr>
          <a:xfrm>
            <a:off x="812800" y="2403219"/>
            <a:ext cx="3383279" cy="440120"/>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pPr algn="ctr">
              <a:lnSpc>
                <a:spcPct val="100000"/>
              </a:lnSpc>
              <a:spcBef>
                <a:spcPts val="1000"/>
              </a:spcBef>
            </a:pPr>
            <a:r>
              <a:rPr lang="en-US" sz="1600" dirty="0">
                <a:solidFill>
                  <a:schemeClr val="bg1"/>
                </a:solidFill>
                <a:latin typeface="+mn-lt"/>
                <a:ea typeface="+mn-ea"/>
                <a:cs typeface="+mn-cs"/>
              </a:rPr>
              <a:t>&lt;&lt;</a:t>
            </a:r>
            <a:r>
              <a:rPr lang="en-US" sz="1600" dirty="0" err="1">
                <a:solidFill>
                  <a:schemeClr val="bg1"/>
                </a:solidFill>
                <a:latin typeface="+mn-lt"/>
                <a:ea typeface="+mn-ea"/>
                <a:cs typeface="+mn-cs"/>
              </a:rPr>
              <a:t>AttributeEvaluationDescription</a:t>
            </a:r>
            <a:r>
              <a:rPr lang="en-US" sz="1600" dirty="0">
                <a:solidFill>
                  <a:schemeClr val="bg1"/>
                </a:solidFill>
                <a:latin typeface="+mn-lt"/>
                <a:ea typeface="+mn-ea"/>
                <a:cs typeface="+mn-cs"/>
              </a:rPr>
              <a:t>&gt;&gt;</a:t>
            </a:r>
          </a:p>
        </p:txBody>
      </p:sp>
      <p:sp>
        <p:nvSpPr>
          <p:cNvPr id="3" name="LABEL01">
            <a:extLst>
              <a:ext uri="{FF2B5EF4-FFF2-40B4-BE49-F238E27FC236}">
                <a16:creationId xmlns:a16="http://schemas.microsoft.com/office/drawing/2014/main" id="{C65976C7-86ED-E735-3FF1-05BED04C7220}"/>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graphicFrame>
        <p:nvGraphicFramePr>
          <p:cNvPr id="5" name="Chart 4">
            <a:extLst>
              <a:ext uri="{FF2B5EF4-FFF2-40B4-BE49-F238E27FC236}">
                <a16:creationId xmlns:a16="http://schemas.microsoft.com/office/drawing/2014/main" id="{CD97AA96-E33C-5535-FEF8-422B0902A939}"/>
              </a:ext>
            </a:extLst>
          </p:cNvPr>
          <p:cNvGraphicFramePr/>
          <p:nvPr>
            <p:extLst>
              <p:ext uri="{D42A27DB-BD31-4B8C-83A1-F6EECF244321}">
                <p14:modId xmlns:p14="http://schemas.microsoft.com/office/powerpoint/2010/main" val="1064225674"/>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8" name="TESTNAME29">
            <a:extLst>
              <a:ext uri="{FF2B5EF4-FFF2-40B4-BE49-F238E27FC236}">
                <a16:creationId xmlns:a16="http://schemas.microsoft.com/office/drawing/2014/main" id="{904DDED6-972B-AD1A-6019-68D4FDF0DA4F}"/>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9" name="TESTNAME28">
            <a:extLst>
              <a:ext uri="{FF2B5EF4-FFF2-40B4-BE49-F238E27FC236}">
                <a16:creationId xmlns:a16="http://schemas.microsoft.com/office/drawing/2014/main" id="{FEC757CB-A0B4-271D-6372-8491E0A73090}"/>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0" name="TESTNAME27">
            <a:extLst>
              <a:ext uri="{FF2B5EF4-FFF2-40B4-BE49-F238E27FC236}">
                <a16:creationId xmlns:a16="http://schemas.microsoft.com/office/drawing/2014/main" id="{E49ED2D7-F558-9BBF-AE30-85CF6417BF4D}"/>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1" name="TESTNAME26">
            <a:extLst>
              <a:ext uri="{FF2B5EF4-FFF2-40B4-BE49-F238E27FC236}">
                <a16:creationId xmlns:a16="http://schemas.microsoft.com/office/drawing/2014/main" id="{F2A2C9FD-3B77-B989-E49C-4004C39EC621}"/>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2" name="TESTNAME25">
            <a:extLst>
              <a:ext uri="{FF2B5EF4-FFF2-40B4-BE49-F238E27FC236}">
                <a16:creationId xmlns:a16="http://schemas.microsoft.com/office/drawing/2014/main" id="{0CE2C0FC-3008-195E-12D7-C9FD2F2455F3}"/>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3" name="TESTNAME24">
            <a:extLst>
              <a:ext uri="{FF2B5EF4-FFF2-40B4-BE49-F238E27FC236}">
                <a16:creationId xmlns:a16="http://schemas.microsoft.com/office/drawing/2014/main" id="{794818A7-F505-4937-DE57-B076999695E6}"/>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4" name="TESTNAME23">
            <a:extLst>
              <a:ext uri="{FF2B5EF4-FFF2-40B4-BE49-F238E27FC236}">
                <a16:creationId xmlns:a16="http://schemas.microsoft.com/office/drawing/2014/main" id="{252DF0E5-D247-EE4F-D85F-2E19A91E301A}"/>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5" name="TESTNAME22">
            <a:extLst>
              <a:ext uri="{FF2B5EF4-FFF2-40B4-BE49-F238E27FC236}">
                <a16:creationId xmlns:a16="http://schemas.microsoft.com/office/drawing/2014/main" id="{BE836FA3-1B74-C779-720A-94F201268861}"/>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6" name="TESTNAME21">
            <a:extLst>
              <a:ext uri="{FF2B5EF4-FFF2-40B4-BE49-F238E27FC236}">
                <a16:creationId xmlns:a16="http://schemas.microsoft.com/office/drawing/2014/main" id="{00643319-DF0C-6672-60A3-B35B8B130AA5}"/>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7" name="TESTNAME20">
            <a:extLst>
              <a:ext uri="{FF2B5EF4-FFF2-40B4-BE49-F238E27FC236}">
                <a16:creationId xmlns:a16="http://schemas.microsoft.com/office/drawing/2014/main" id="{FCD39764-AC2A-CCE0-0BA8-F7C124FD7E7E}"/>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8" name="TESTNAME19">
            <a:extLst>
              <a:ext uri="{FF2B5EF4-FFF2-40B4-BE49-F238E27FC236}">
                <a16:creationId xmlns:a16="http://schemas.microsoft.com/office/drawing/2014/main" id="{5141742E-0CCC-1B8D-3520-7A294501C511}"/>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1" name="TESTNAME18">
            <a:extLst>
              <a:ext uri="{FF2B5EF4-FFF2-40B4-BE49-F238E27FC236}">
                <a16:creationId xmlns:a16="http://schemas.microsoft.com/office/drawing/2014/main" id="{47ECF7FB-44D9-FA39-FA54-2857D2A3CA8F}"/>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2" name="TESTNAME17">
            <a:extLst>
              <a:ext uri="{FF2B5EF4-FFF2-40B4-BE49-F238E27FC236}">
                <a16:creationId xmlns:a16="http://schemas.microsoft.com/office/drawing/2014/main" id="{FE0767B8-228D-5322-8AC3-A247D432FBE1}"/>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3" name="TESTNAME16">
            <a:extLst>
              <a:ext uri="{FF2B5EF4-FFF2-40B4-BE49-F238E27FC236}">
                <a16:creationId xmlns:a16="http://schemas.microsoft.com/office/drawing/2014/main" id="{DE8915D5-114D-316A-945F-98B203DBDC17}"/>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A78C80B6-319B-C6E5-5DFE-8C1237633017}"/>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68E74E3A-2F68-C579-3CF9-29F0A268AB7F}"/>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1C7FC457-195A-17D5-93F1-412EBBDD3699}"/>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008037C7-957D-DBAD-028B-3502765A9600}"/>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1AFD88C8-EB67-9156-C605-F2AE00737F6D}"/>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668AF606-669B-5032-01CE-9AEA6DEA78D4}"/>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1E9B21D1-0DEB-F596-A5C0-FCE810AD9785}"/>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8A201831-F515-F205-5399-C43AE11229FE}"/>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4B73B755-C861-0582-2AE0-0AA26625ABD1}"/>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6160FDD9-E1AC-DC52-31F2-2FF43F4AF559}"/>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9CE770BB-D725-B61F-41AF-ED4DDDE68FDD}"/>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22EFC9CC-E914-1ED5-48EB-D6094A39A5F0}"/>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907C9FD1-FDE0-6A20-88CB-13EE8CEDA428}"/>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DD0E7F65-E481-05B4-8BE1-7426D27C4B10}"/>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4FD4E215-F66A-4759-BA06-255ABFFA6399}"/>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220AEBBF-02D9-21A7-BB42-87A8D772DB1F}"/>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20" name="LABEL02">
            <a:extLst>
              <a:ext uri="{FF2B5EF4-FFF2-40B4-BE49-F238E27FC236}">
                <a16:creationId xmlns:a16="http://schemas.microsoft.com/office/drawing/2014/main" id="{05681E54-B560-1A9D-EF10-604436D8B3A2}"/>
              </a:ext>
            </a:extLst>
          </p:cNvPr>
          <p:cNvSpPr txBox="1">
            <a:spLocks noChangeArrowheads="1"/>
          </p:cNvSpPr>
          <p:nvPr/>
        </p:nvSpPr>
        <p:spPr bwMode="auto">
          <a:xfrm>
            <a:off x="10762074" y="5905281"/>
            <a:ext cx="1666146" cy="52599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Communicates</a:t>
            </a:r>
          </a:p>
          <a:p>
            <a:pPr algn="ctr"/>
            <a:r>
              <a:rPr lang="en-US" sz="1200" dirty="0">
                <a:cs typeface="Arial"/>
              </a:rPr>
              <a:t>Very Well</a:t>
            </a:r>
            <a:endParaRPr lang="en-US" sz="1200" dirty="0"/>
          </a:p>
        </p:txBody>
      </p:sp>
      <p:sp>
        <p:nvSpPr>
          <p:cNvPr id="41" name="LABEL00">
            <a:extLst>
              <a:ext uri="{FF2B5EF4-FFF2-40B4-BE49-F238E27FC236}">
                <a16:creationId xmlns:a16="http://schemas.microsoft.com/office/drawing/2014/main" id="{B4E9502B-3DC6-35E5-56D1-F43F6090B354}"/>
              </a:ext>
            </a:extLst>
          </p:cNvPr>
          <p:cNvSpPr/>
          <p:nvPr/>
        </p:nvSpPr>
        <p:spPr>
          <a:xfrm>
            <a:off x="6519576" y="5896815"/>
            <a:ext cx="1580882" cy="461665"/>
          </a:xfrm>
          <a:prstGeom prst="rect">
            <a:avLst/>
          </a:prstGeom>
        </p:spPr>
        <p:txBody>
          <a:bodyPr wrap="none">
            <a:spAutoFit/>
          </a:bodyPr>
          <a:lstStyle/>
          <a:p>
            <a:pPr algn="ctr">
              <a:defRPr sz="1000"/>
            </a:pPr>
            <a:r>
              <a:rPr lang="en-US" sz="1200" dirty="0">
                <a:cs typeface="Arial"/>
              </a:rPr>
              <a:t>Does Not </a:t>
            </a:r>
          </a:p>
          <a:p>
            <a:pPr algn="ctr">
              <a:defRPr sz="1000"/>
            </a:pPr>
            <a:r>
              <a:rPr lang="en-US" sz="1200" dirty="0">
                <a:cs typeface="Arial"/>
              </a:rPr>
              <a:t>Communicate at All</a:t>
            </a:r>
          </a:p>
        </p:txBody>
      </p:sp>
      <p:sp>
        <p:nvSpPr>
          <p:cNvPr id="42" name="Header1">
            <a:extLst>
              <a:ext uri="{FF2B5EF4-FFF2-40B4-BE49-F238E27FC236}">
                <a16:creationId xmlns:a16="http://schemas.microsoft.com/office/drawing/2014/main" id="{E2E53212-8BC0-C071-237F-C6972357B3DC}"/>
              </a:ext>
            </a:extLst>
          </p:cNvPr>
          <p:cNvSpPr>
            <a:spLocks noGrp="1"/>
          </p:cNvSpPr>
          <p:nvPr>
            <p:ph type="title"/>
          </p:nvPr>
        </p:nvSpPr>
        <p:spPr>
          <a:xfrm>
            <a:off x="184288" y="0"/>
            <a:ext cx="3828911" cy="688202"/>
          </a:xfrm>
        </p:spPr>
        <p:txBody>
          <a:bodyPr/>
          <a:lstStyle/>
          <a:p>
            <a:r>
              <a:rPr lang="en-US" dirty="0" err="1">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a:t>
            </a:r>
            <a:br>
              <a:rPr lang="en-US" dirty="0">
                <a:latin typeface="Montserrat" panose="00000500000000000000" pitchFamily="2" charset="0"/>
              </a:rPr>
            </a:br>
            <a:endParaRPr lang="en-US" dirty="0">
              <a:latin typeface="Montserrat" panose="00000500000000000000" pitchFamily="2" charset="0"/>
            </a:endParaRPr>
          </a:p>
        </p:txBody>
      </p:sp>
      <p:sp>
        <p:nvSpPr>
          <p:cNvPr id="43" name="Header1">
            <a:extLst>
              <a:ext uri="{FF2B5EF4-FFF2-40B4-BE49-F238E27FC236}">
                <a16:creationId xmlns:a16="http://schemas.microsoft.com/office/drawing/2014/main" id="{0259A232-5112-B852-3E42-C7DD1FDC0469}"/>
              </a:ext>
            </a:extLst>
          </p:cNvPr>
          <p:cNvSpPr txBox="1">
            <a:spLocks/>
          </p:cNvSpPr>
          <p:nvPr/>
        </p:nvSpPr>
        <p:spPr>
          <a:xfrm>
            <a:off x="3750450" y="7367"/>
            <a:ext cx="8723610" cy="688202"/>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ontserrat" panose="00000500000000000000" pitchFamily="2" charset="0"/>
              </a:rPr>
              <a:t>Attribute Evaluations (&lt;&lt;</a:t>
            </a:r>
            <a:r>
              <a:rPr lang="en-US" dirty="0" err="1">
                <a:latin typeface="Montserrat" panose="00000500000000000000" pitchFamily="2" charset="0"/>
              </a:rPr>
              <a:t>AttributeEvaluationTitle</a:t>
            </a:r>
            <a:r>
              <a:rPr lang="en-US" dirty="0">
                <a:latin typeface="Montserrat" panose="00000500000000000000" pitchFamily="2" charset="0"/>
              </a:rPr>
              <a:t>&gt;&gt;) Results</a:t>
            </a:r>
            <a:br>
              <a:rPr lang="en-US" dirty="0">
                <a:latin typeface="Montserrat" panose="00000500000000000000" pitchFamily="2" charset="0"/>
              </a:rPr>
            </a:br>
            <a:endParaRPr lang="en-US" dirty="0">
              <a:latin typeface="Montserrat" panose="00000500000000000000" pitchFamily="2" charset="0"/>
            </a:endParaRPr>
          </a:p>
        </p:txBody>
      </p:sp>
    </p:spTree>
    <p:extLst>
      <p:ext uri="{BB962C8B-B14F-4D97-AF65-F5344CB8AC3E}">
        <p14:creationId xmlns:p14="http://schemas.microsoft.com/office/powerpoint/2010/main" val="1945745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a:extLst>
              <a:ext uri="{FF2B5EF4-FFF2-40B4-BE49-F238E27FC236}">
                <a16:creationId xmlns:a16="http://schemas.microsoft.com/office/drawing/2014/main" id="{705E1115-1E7D-F16F-C88D-0CCE87F4576E}"/>
              </a:ext>
            </a:extLst>
          </p:cNvPr>
          <p:cNvSpPr/>
          <p:nvPr/>
        </p:nvSpPr>
        <p:spPr>
          <a:xfrm>
            <a:off x="487450" y="789979"/>
            <a:ext cx="4041648" cy="3842878"/>
          </a:xfrm>
          <a:prstGeom prst="ellipse">
            <a:avLst/>
          </a:prstGeom>
          <a:solidFill>
            <a:srgbClr val="1D3C7C"/>
          </a:solidFill>
          <a:ln w="98425">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ttributeEvaluationTitle">
            <a:extLst>
              <a:ext uri="{FF2B5EF4-FFF2-40B4-BE49-F238E27FC236}">
                <a16:creationId xmlns:a16="http://schemas.microsoft.com/office/drawing/2014/main" id="{3E9F3FB5-4D66-95E2-4B45-01B3DF0A2AAC}"/>
              </a:ext>
            </a:extLst>
          </p:cNvPr>
          <p:cNvSpPr txBox="1">
            <a:spLocks/>
          </p:cNvSpPr>
          <p:nvPr/>
        </p:nvSpPr>
        <p:spPr>
          <a:xfrm>
            <a:off x="919135" y="2403219"/>
            <a:ext cx="3178278" cy="440120"/>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pPr algn="ctr">
              <a:lnSpc>
                <a:spcPct val="100000"/>
              </a:lnSpc>
              <a:spcBef>
                <a:spcPts val="1000"/>
              </a:spcBef>
            </a:pPr>
            <a:r>
              <a:rPr lang="en-US" sz="1600" dirty="0">
                <a:solidFill>
                  <a:schemeClr val="bg1"/>
                </a:solidFill>
                <a:latin typeface="+mn-lt"/>
                <a:ea typeface="+mn-ea"/>
                <a:cs typeface="+mn-cs"/>
              </a:rPr>
              <a:t>Attribute Aggregate</a:t>
            </a:r>
          </a:p>
        </p:txBody>
      </p:sp>
      <p:sp>
        <p:nvSpPr>
          <p:cNvPr id="8" name="Header1">
            <a:extLst>
              <a:ext uri="{FF2B5EF4-FFF2-40B4-BE49-F238E27FC236}">
                <a16:creationId xmlns:a16="http://schemas.microsoft.com/office/drawing/2014/main" id="{766FB048-3661-7337-F186-7627600C3FD2}"/>
              </a:ext>
            </a:extLst>
          </p:cNvPr>
          <p:cNvSpPr>
            <a:spLocks noGrp="1"/>
          </p:cNvSpPr>
          <p:nvPr>
            <p:ph type="title"/>
          </p:nvPr>
        </p:nvSpPr>
        <p:spPr>
          <a:xfrm>
            <a:off x="184288" y="0"/>
            <a:ext cx="3828911" cy="688202"/>
          </a:xfrm>
        </p:spPr>
        <p:txBody>
          <a:bodyPr/>
          <a:lstStyle/>
          <a:p>
            <a:r>
              <a:rPr lang="en-US" dirty="0" err="1">
                <a:latin typeface="+mn-lt"/>
              </a:rPr>
              <a:t>BrandTest</a:t>
            </a:r>
            <a:r>
              <a:rPr lang="en-US" baseline="30000" dirty="0">
                <a:latin typeface="+mn-lt"/>
              </a:rPr>
              <a:t>®</a:t>
            </a:r>
            <a:r>
              <a:rPr lang="en-US" dirty="0">
                <a:latin typeface="+mn-lt"/>
              </a:rPr>
              <a:t> Market Research -</a:t>
            </a:r>
            <a:br>
              <a:rPr lang="en-US" dirty="0">
                <a:latin typeface="+mn-lt"/>
              </a:rPr>
            </a:br>
            <a:endParaRPr lang="en-US" dirty="0">
              <a:latin typeface="+mn-lt"/>
            </a:endParaRPr>
          </a:p>
        </p:txBody>
      </p:sp>
      <p:sp>
        <p:nvSpPr>
          <p:cNvPr id="9" name="Header1">
            <a:extLst>
              <a:ext uri="{FF2B5EF4-FFF2-40B4-BE49-F238E27FC236}">
                <a16:creationId xmlns:a16="http://schemas.microsoft.com/office/drawing/2014/main" id="{6631FFC3-0CCB-3CBA-5C64-9D548B80B84F}"/>
              </a:ext>
            </a:extLst>
          </p:cNvPr>
          <p:cNvSpPr txBox="1">
            <a:spLocks/>
          </p:cNvSpPr>
          <p:nvPr/>
        </p:nvSpPr>
        <p:spPr>
          <a:xfrm>
            <a:off x="3753073" y="7367"/>
            <a:ext cx="8149893" cy="688202"/>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n-lt"/>
              </a:rPr>
              <a:t>Attribute Evaluations (Attribute Aggregate) Results</a:t>
            </a:r>
            <a:br>
              <a:rPr lang="en-US" dirty="0">
                <a:latin typeface="+mn-lt"/>
              </a:rPr>
            </a:br>
            <a:endParaRPr lang="en-US" dirty="0">
              <a:latin typeface="+mn-lt"/>
            </a:endParaRPr>
          </a:p>
        </p:txBody>
      </p:sp>
      <p:sp>
        <p:nvSpPr>
          <p:cNvPr id="7" name="LABEL01">
            <a:extLst>
              <a:ext uri="{FF2B5EF4-FFF2-40B4-BE49-F238E27FC236}">
                <a16:creationId xmlns:a16="http://schemas.microsoft.com/office/drawing/2014/main" id="{4BAE80FD-F22F-38BF-E60E-4DDB545803DF}"/>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graphicFrame>
        <p:nvGraphicFramePr>
          <p:cNvPr id="3" name="Chart 2">
            <a:extLst>
              <a:ext uri="{FF2B5EF4-FFF2-40B4-BE49-F238E27FC236}">
                <a16:creationId xmlns:a16="http://schemas.microsoft.com/office/drawing/2014/main" id="{D6325915-3BCD-8481-3D53-48BC452EF70C}"/>
              </a:ext>
            </a:extLst>
          </p:cNvPr>
          <p:cNvGraphicFramePr/>
          <p:nvPr>
            <p:extLst>
              <p:ext uri="{D42A27DB-BD31-4B8C-83A1-F6EECF244321}">
                <p14:modId xmlns:p14="http://schemas.microsoft.com/office/powerpoint/2010/main" val="1064225674"/>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4" name="TESTNAME29">
            <a:extLst>
              <a:ext uri="{FF2B5EF4-FFF2-40B4-BE49-F238E27FC236}">
                <a16:creationId xmlns:a16="http://schemas.microsoft.com/office/drawing/2014/main" id="{583392C3-CC63-137F-9790-AA0F4692BC34}"/>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5" name="TESTNAME28">
            <a:extLst>
              <a:ext uri="{FF2B5EF4-FFF2-40B4-BE49-F238E27FC236}">
                <a16:creationId xmlns:a16="http://schemas.microsoft.com/office/drawing/2014/main" id="{BB1D5C40-43F6-51F1-EE46-097D4F508092}"/>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2" name="TESTNAME27">
            <a:extLst>
              <a:ext uri="{FF2B5EF4-FFF2-40B4-BE49-F238E27FC236}">
                <a16:creationId xmlns:a16="http://schemas.microsoft.com/office/drawing/2014/main" id="{24775160-5AD7-DDC5-E226-5FDEB359AD2C}"/>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3" name="TESTNAME26">
            <a:extLst>
              <a:ext uri="{FF2B5EF4-FFF2-40B4-BE49-F238E27FC236}">
                <a16:creationId xmlns:a16="http://schemas.microsoft.com/office/drawing/2014/main" id="{60CE82AA-697C-E3DF-FFCA-FE2705A3F3A5}"/>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4" name="TESTNAME25">
            <a:extLst>
              <a:ext uri="{FF2B5EF4-FFF2-40B4-BE49-F238E27FC236}">
                <a16:creationId xmlns:a16="http://schemas.microsoft.com/office/drawing/2014/main" id="{BADEDC9D-185E-2D96-C03D-1073E378CB13}"/>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5" name="TESTNAME24">
            <a:extLst>
              <a:ext uri="{FF2B5EF4-FFF2-40B4-BE49-F238E27FC236}">
                <a16:creationId xmlns:a16="http://schemas.microsoft.com/office/drawing/2014/main" id="{A72C0002-4F56-C95A-57D1-F6968A334FC2}"/>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6" name="TESTNAME23">
            <a:extLst>
              <a:ext uri="{FF2B5EF4-FFF2-40B4-BE49-F238E27FC236}">
                <a16:creationId xmlns:a16="http://schemas.microsoft.com/office/drawing/2014/main" id="{282FEA29-DD97-83A9-3FF4-6331E173FF81}"/>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7" name="TESTNAME22">
            <a:extLst>
              <a:ext uri="{FF2B5EF4-FFF2-40B4-BE49-F238E27FC236}">
                <a16:creationId xmlns:a16="http://schemas.microsoft.com/office/drawing/2014/main" id="{6375DF13-FA2F-3828-43ED-47C3B666D556}"/>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9" name="TESTNAME21">
            <a:extLst>
              <a:ext uri="{FF2B5EF4-FFF2-40B4-BE49-F238E27FC236}">
                <a16:creationId xmlns:a16="http://schemas.microsoft.com/office/drawing/2014/main" id="{28C9CD1D-41C0-5645-E117-7271A52B8260}"/>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0" name="TESTNAME20">
            <a:extLst>
              <a:ext uri="{FF2B5EF4-FFF2-40B4-BE49-F238E27FC236}">
                <a16:creationId xmlns:a16="http://schemas.microsoft.com/office/drawing/2014/main" id="{B9E41219-A05D-B837-C331-C46421C53D55}"/>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1" name="TESTNAME19">
            <a:extLst>
              <a:ext uri="{FF2B5EF4-FFF2-40B4-BE49-F238E27FC236}">
                <a16:creationId xmlns:a16="http://schemas.microsoft.com/office/drawing/2014/main" id="{B3404696-E22E-E91A-8617-DBE91D6A1338}"/>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2" name="TESTNAME18">
            <a:extLst>
              <a:ext uri="{FF2B5EF4-FFF2-40B4-BE49-F238E27FC236}">
                <a16:creationId xmlns:a16="http://schemas.microsoft.com/office/drawing/2014/main" id="{3DC5BD3D-F9D2-C617-E97F-BB56342E5A66}"/>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3" name="TESTNAME17">
            <a:extLst>
              <a:ext uri="{FF2B5EF4-FFF2-40B4-BE49-F238E27FC236}">
                <a16:creationId xmlns:a16="http://schemas.microsoft.com/office/drawing/2014/main" id="{AC95623D-119C-BB56-B542-7D3AC1260B46}"/>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4" name="TESTNAME16">
            <a:extLst>
              <a:ext uri="{FF2B5EF4-FFF2-40B4-BE49-F238E27FC236}">
                <a16:creationId xmlns:a16="http://schemas.microsoft.com/office/drawing/2014/main" id="{54495C8A-FCC6-9590-A199-959D9C2CA939}"/>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3EBF512F-3539-BE11-D061-9268E0CC2DD9}"/>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A351D599-6F5E-4929-2DAC-0FC63F00C9A1}"/>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DDDD10A6-5C00-2B64-2A57-DE225E0999A5}"/>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89C85553-0644-582D-FE91-2594C3C5FD62}"/>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EB942845-C5E7-2172-BE2D-D4B3F7DF1995}"/>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B66FFAB9-374A-04D4-B0C8-8B3CEDDB20AF}"/>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3507AC80-365A-AFA4-DFE2-28245030FD31}"/>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11576D7D-63A4-DE96-D2C4-9C52C5D4045C}"/>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8819B40F-9AC9-9847-770D-59D5E7915C90}"/>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29F4548A-37E4-C0DA-F0B9-99390FC4313E}"/>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956A99A6-2BD9-4A42-6226-D68E62906D55}"/>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55912982-D5AD-0CF6-9B67-87895FB2C849}"/>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EE626352-9A84-9EAF-A14B-1A5DEC37B55F}"/>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DE145DF3-4C2E-87EC-8CF7-2AFA1C904DF6}"/>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CD921AD9-F5B0-0AFC-1D73-4E6A102B77F1}"/>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DC41E2AE-9A8C-26B6-AB81-FA24102914C8}"/>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2" name="LABEL02">
            <a:extLst>
              <a:ext uri="{FF2B5EF4-FFF2-40B4-BE49-F238E27FC236}">
                <a16:creationId xmlns:a16="http://schemas.microsoft.com/office/drawing/2014/main" id="{B886281A-03C2-E3B7-0043-A3ECA0D53CA9}"/>
              </a:ext>
            </a:extLst>
          </p:cNvPr>
          <p:cNvSpPr txBox="1">
            <a:spLocks noChangeArrowheads="1"/>
          </p:cNvSpPr>
          <p:nvPr/>
        </p:nvSpPr>
        <p:spPr bwMode="auto">
          <a:xfrm>
            <a:off x="10762074" y="5905281"/>
            <a:ext cx="1666146" cy="52599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Communicates</a:t>
            </a:r>
          </a:p>
          <a:p>
            <a:pPr algn="ctr"/>
            <a:r>
              <a:rPr lang="en-US" sz="1200" dirty="0">
                <a:cs typeface="Arial"/>
              </a:rPr>
              <a:t>Very Well</a:t>
            </a:r>
            <a:endParaRPr lang="en-US" sz="1200" dirty="0"/>
          </a:p>
        </p:txBody>
      </p:sp>
      <p:sp>
        <p:nvSpPr>
          <p:cNvPr id="41" name="LABEL00">
            <a:extLst>
              <a:ext uri="{FF2B5EF4-FFF2-40B4-BE49-F238E27FC236}">
                <a16:creationId xmlns:a16="http://schemas.microsoft.com/office/drawing/2014/main" id="{5288F80E-C099-105D-01E8-0E689D1C68AF}"/>
              </a:ext>
            </a:extLst>
          </p:cNvPr>
          <p:cNvSpPr/>
          <p:nvPr/>
        </p:nvSpPr>
        <p:spPr>
          <a:xfrm>
            <a:off x="6519576" y="5896815"/>
            <a:ext cx="1580882" cy="461665"/>
          </a:xfrm>
          <a:prstGeom prst="rect">
            <a:avLst/>
          </a:prstGeom>
        </p:spPr>
        <p:txBody>
          <a:bodyPr wrap="none">
            <a:spAutoFit/>
          </a:bodyPr>
          <a:lstStyle/>
          <a:p>
            <a:pPr algn="ctr">
              <a:defRPr sz="1000"/>
            </a:pPr>
            <a:r>
              <a:rPr lang="en-US" sz="1200" dirty="0">
                <a:cs typeface="Arial"/>
              </a:rPr>
              <a:t>Does Not </a:t>
            </a:r>
          </a:p>
          <a:p>
            <a:pPr algn="ctr">
              <a:defRPr sz="1000"/>
            </a:pPr>
            <a:r>
              <a:rPr lang="en-US" sz="1200" dirty="0">
                <a:cs typeface="Arial"/>
              </a:rPr>
              <a:t>Communicate at All</a:t>
            </a:r>
          </a:p>
        </p:txBody>
      </p:sp>
    </p:spTree>
    <p:extLst>
      <p:ext uri="{BB962C8B-B14F-4D97-AF65-F5344CB8AC3E}">
        <p14:creationId xmlns:p14="http://schemas.microsoft.com/office/powerpoint/2010/main" val="7062422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1">
            <a:extLst>
              <a:ext uri="{FF2B5EF4-FFF2-40B4-BE49-F238E27FC236}">
                <a16:creationId xmlns:a16="http://schemas.microsoft.com/office/drawing/2014/main" id="{0ACC2387-A88C-C47C-60DA-B8B5272C60F7}"/>
              </a:ext>
            </a:extLst>
          </p:cNvPr>
          <p:cNvSpPr>
            <a:spLocks noGrp="1"/>
          </p:cNvSpPr>
          <p:nvPr>
            <p:ph type="body" sz="quarter" idx="10"/>
          </p:nvPr>
        </p:nvSpPr>
        <p:spPr>
          <a:xfrm>
            <a:off x="184288" y="606287"/>
            <a:ext cx="5008063" cy="620683"/>
          </a:xfrm>
        </p:spPr>
        <p:txBody>
          <a:bodyPr/>
          <a:lstStyle/>
          <a:p>
            <a:endParaRPr lang="en-US" dirty="0">
              <a:latin typeface="+mj-lt"/>
            </a:endParaRPr>
          </a:p>
          <a:p>
            <a:endParaRPr lang="en-US" dirty="0">
              <a:latin typeface="+mj-lt"/>
            </a:endParaRPr>
          </a:p>
        </p:txBody>
      </p:sp>
      <p:graphicFrame>
        <p:nvGraphicFramePr>
          <p:cNvPr id="7" name="Chart 6">
            <a:extLst>
              <a:ext uri="{FF2B5EF4-FFF2-40B4-BE49-F238E27FC236}">
                <a16:creationId xmlns:a16="http://schemas.microsoft.com/office/drawing/2014/main" id="{652955EC-E276-BA2E-9FA8-F7B4575C1448}"/>
              </a:ext>
            </a:extLst>
          </p:cNvPr>
          <p:cNvGraphicFramePr/>
          <p:nvPr>
            <p:extLst>
              <p:ext uri="{D42A27DB-BD31-4B8C-83A1-F6EECF244321}">
                <p14:modId xmlns:p14="http://schemas.microsoft.com/office/powerpoint/2010/main" val="1244741318"/>
              </p:ext>
            </p:extLst>
          </p:nvPr>
        </p:nvGraphicFramePr>
        <p:xfrm>
          <a:off x="6852699" y="665372"/>
          <a:ext cx="4851851"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8" name="LABEL00">
            <a:extLst>
              <a:ext uri="{FF2B5EF4-FFF2-40B4-BE49-F238E27FC236}">
                <a16:creationId xmlns:a16="http://schemas.microsoft.com/office/drawing/2014/main" id="{A591F586-E774-8A70-46AB-D54C496A27E1}"/>
              </a:ext>
            </a:extLst>
          </p:cNvPr>
          <p:cNvSpPr txBox="1"/>
          <p:nvPr/>
        </p:nvSpPr>
        <p:spPr>
          <a:xfrm>
            <a:off x="8857099" y="5895686"/>
            <a:ext cx="989502"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a:t>
            </a:r>
          </a:p>
        </p:txBody>
      </p:sp>
      <p:sp>
        <p:nvSpPr>
          <p:cNvPr id="9" name="Rectangle 12">
            <a:extLst>
              <a:ext uri="{FF2B5EF4-FFF2-40B4-BE49-F238E27FC236}">
                <a16:creationId xmlns:a16="http://schemas.microsoft.com/office/drawing/2014/main" id="{84AA7BFB-04CE-7449-677A-67F8E99939D2}"/>
              </a:ext>
            </a:extLst>
          </p:cNvPr>
          <p:cNvSpPr>
            <a:spLocks noChangeArrowheads="1"/>
          </p:cNvSpPr>
          <p:nvPr/>
        </p:nvSpPr>
        <p:spPr bwMode="auto">
          <a:xfrm>
            <a:off x="242309" y="5821273"/>
            <a:ext cx="50969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*Scores with asterisk are rated significantly higher than the historical mean. Historical mean represents refreshed numerical scores for 2007 - present.</a:t>
            </a:r>
          </a:p>
        </p:txBody>
      </p:sp>
      <p:sp>
        <p:nvSpPr>
          <p:cNvPr id="11" name="Title 1">
            <a:extLst>
              <a:ext uri="{FF2B5EF4-FFF2-40B4-BE49-F238E27FC236}">
                <a16:creationId xmlns:a16="http://schemas.microsoft.com/office/drawing/2014/main" id="{E8851F94-6E02-A589-C97C-B697817739E6}"/>
              </a:ext>
            </a:extLst>
          </p:cNvPr>
          <p:cNvSpPr txBox="1">
            <a:spLocks/>
          </p:cNvSpPr>
          <p:nvPr/>
        </p:nvSpPr>
        <p:spPr>
          <a:xfrm>
            <a:off x="184288" y="0"/>
            <a:ext cx="11725137"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ontserrat" panose="00000500000000000000" pitchFamily="2" charset="0"/>
              </a:rPr>
              <a:t>BrandTest</a:t>
            </a:r>
            <a:r>
              <a:rPr lang="en-US" baseline="30000" dirty="0">
                <a:latin typeface="Montserrat" panose="00000500000000000000" pitchFamily="2" charset="0"/>
              </a:rPr>
              <a:t>®</a:t>
            </a:r>
            <a:r>
              <a:rPr lang="en-US" dirty="0">
                <a:latin typeface="Montserrat" panose="00000500000000000000" pitchFamily="2" charset="0"/>
              </a:rPr>
              <a:t> Market Research - Memorability Results</a:t>
            </a:r>
          </a:p>
        </p:txBody>
      </p:sp>
      <p:sp>
        <p:nvSpPr>
          <p:cNvPr id="2" name="Text Placeholder 31">
            <a:extLst>
              <a:ext uri="{FF2B5EF4-FFF2-40B4-BE49-F238E27FC236}">
                <a16:creationId xmlns:a16="http://schemas.microsoft.com/office/drawing/2014/main" id="{E7D2284C-BFF2-D618-F5FC-C04B6098CD8D}"/>
              </a:ext>
            </a:extLst>
          </p:cNvPr>
          <p:cNvSpPr txBox="1">
            <a:spLocks/>
          </p:cNvSpPr>
          <p:nvPr/>
        </p:nvSpPr>
        <p:spPr>
          <a:xfrm>
            <a:off x="184288" y="606287"/>
            <a:ext cx="5008063" cy="1822678"/>
          </a:xfrm>
          <a:prstGeom prst="rect">
            <a:avLst/>
          </a:prstGeom>
        </p:spPr>
        <p:txBody>
          <a:bodyPr vert="horz"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t>After taking a 1-minute break from the questionnaire, respondents attempted to recall as many test names as they could remember. The results depict respondents who remembered the test names and spelled them accurately or nearly identical.</a:t>
            </a:r>
          </a:p>
        </p:txBody>
      </p:sp>
      <p:sp>
        <p:nvSpPr>
          <p:cNvPr id="3" name="TESTNAME29">
            <a:extLst>
              <a:ext uri="{FF2B5EF4-FFF2-40B4-BE49-F238E27FC236}">
                <a16:creationId xmlns:a16="http://schemas.microsoft.com/office/drawing/2014/main" id="{910E0CB5-17D7-EDA6-E3E2-D17F20782F23}"/>
              </a:ext>
            </a:extLst>
          </p:cNvPr>
          <p:cNvSpPr>
            <a:spLocks noChangeArrowheads="1"/>
          </p:cNvSpPr>
          <p:nvPr/>
        </p:nvSpPr>
        <p:spPr bwMode="auto">
          <a:xfrm>
            <a:off x="622905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0097FD7A-D3A4-F1AF-E57D-45EF246B8904}"/>
              </a:ext>
            </a:extLst>
          </p:cNvPr>
          <p:cNvSpPr>
            <a:spLocks noChangeArrowheads="1"/>
          </p:cNvSpPr>
          <p:nvPr/>
        </p:nvSpPr>
        <p:spPr bwMode="auto">
          <a:xfrm>
            <a:off x="622905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6836D829-2154-1429-FB36-A508D339AC8E}"/>
              </a:ext>
            </a:extLst>
          </p:cNvPr>
          <p:cNvSpPr>
            <a:spLocks noChangeArrowheads="1"/>
          </p:cNvSpPr>
          <p:nvPr/>
        </p:nvSpPr>
        <p:spPr bwMode="auto">
          <a:xfrm>
            <a:off x="622905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8120AF92-6DD3-8E05-BFC4-77B72E45F9BC}"/>
              </a:ext>
            </a:extLst>
          </p:cNvPr>
          <p:cNvSpPr>
            <a:spLocks noChangeArrowheads="1"/>
          </p:cNvSpPr>
          <p:nvPr/>
        </p:nvSpPr>
        <p:spPr bwMode="auto">
          <a:xfrm>
            <a:off x="622905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2" name="TESTNAME25">
            <a:extLst>
              <a:ext uri="{FF2B5EF4-FFF2-40B4-BE49-F238E27FC236}">
                <a16:creationId xmlns:a16="http://schemas.microsoft.com/office/drawing/2014/main" id="{D22E9EA4-A033-EFFF-41D7-94E8CE76A903}"/>
              </a:ext>
            </a:extLst>
          </p:cNvPr>
          <p:cNvSpPr>
            <a:spLocks noChangeArrowheads="1"/>
          </p:cNvSpPr>
          <p:nvPr/>
        </p:nvSpPr>
        <p:spPr bwMode="auto">
          <a:xfrm>
            <a:off x="622905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3" name="TESTNAME24">
            <a:extLst>
              <a:ext uri="{FF2B5EF4-FFF2-40B4-BE49-F238E27FC236}">
                <a16:creationId xmlns:a16="http://schemas.microsoft.com/office/drawing/2014/main" id="{AC5C893F-6899-D815-54CA-5357BEA8D524}"/>
              </a:ext>
            </a:extLst>
          </p:cNvPr>
          <p:cNvSpPr>
            <a:spLocks noChangeArrowheads="1"/>
          </p:cNvSpPr>
          <p:nvPr/>
        </p:nvSpPr>
        <p:spPr bwMode="auto">
          <a:xfrm>
            <a:off x="622905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4" name="TESTNAME23">
            <a:extLst>
              <a:ext uri="{FF2B5EF4-FFF2-40B4-BE49-F238E27FC236}">
                <a16:creationId xmlns:a16="http://schemas.microsoft.com/office/drawing/2014/main" id="{BE57522E-E8E9-9FFE-C4B0-A91553D1DF76}"/>
              </a:ext>
            </a:extLst>
          </p:cNvPr>
          <p:cNvSpPr>
            <a:spLocks noChangeArrowheads="1"/>
          </p:cNvSpPr>
          <p:nvPr/>
        </p:nvSpPr>
        <p:spPr bwMode="auto">
          <a:xfrm>
            <a:off x="622905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5" name="TESTNAME22">
            <a:extLst>
              <a:ext uri="{FF2B5EF4-FFF2-40B4-BE49-F238E27FC236}">
                <a16:creationId xmlns:a16="http://schemas.microsoft.com/office/drawing/2014/main" id="{263C582E-BD8B-BFBC-3E17-7C95DC2C935B}"/>
              </a:ext>
            </a:extLst>
          </p:cNvPr>
          <p:cNvSpPr>
            <a:spLocks noChangeArrowheads="1"/>
          </p:cNvSpPr>
          <p:nvPr/>
        </p:nvSpPr>
        <p:spPr bwMode="auto">
          <a:xfrm>
            <a:off x="622905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6" name="TESTNAME21">
            <a:extLst>
              <a:ext uri="{FF2B5EF4-FFF2-40B4-BE49-F238E27FC236}">
                <a16:creationId xmlns:a16="http://schemas.microsoft.com/office/drawing/2014/main" id="{1AC69786-9189-EDB3-4809-11B967D6B7D3}"/>
              </a:ext>
            </a:extLst>
          </p:cNvPr>
          <p:cNvSpPr>
            <a:spLocks noChangeArrowheads="1"/>
          </p:cNvSpPr>
          <p:nvPr/>
        </p:nvSpPr>
        <p:spPr bwMode="auto">
          <a:xfrm>
            <a:off x="622905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7" name="TESTNAME20">
            <a:extLst>
              <a:ext uri="{FF2B5EF4-FFF2-40B4-BE49-F238E27FC236}">
                <a16:creationId xmlns:a16="http://schemas.microsoft.com/office/drawing/2014/main" id="{AC523017-0337-889C-39A8-C9C23A2A2555}"/>
              </a:ext>
            </a:extLst>
          </p:cNvPr>
          <p:cNvSpPr>
            <a:spLocks noChangeArrowheads="1"/>
          </p:cNvSpPr>
          <p:nvPr/>
        </p:nvSpPr>
        <p:spPr bwMode="auto">
          <a:xfrm>
            <a:off x="622905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8" name="TESTNAME19">
            <a:extLst>
              <a:ext uri="{FF2B5EF4-FFF2-40B4-BE49-F238E27FC236}">
                <a16:creationId xmlns:a16="http://schemas.microsoft.com/office/drawing/2014/main" id="{85D43F68-C9AD-D64A-4CA5-62E1F049F2E8}"/>
              </a:ext>
            </a:extLst>
          </p:cNvPr>
          <p:cNvSpPr>
            <a:spLocks noChangeArrowheads="1"/>
          </p:cNvSpPr>
          <p:nvPr/>
        </p:nvSpPr>
        <p:spPr bwMode="auto">
          <a:xfrm>
            <a:off x="622905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9" name="TESTNAME18">
            <a:extLst>
              <a:ext uri="{FF2B5EF4-FFF2-40B4-BE49-F238E27FC236}">
                <a16:creationId xmlns:a16="http://schemas.microsoft.com/office/drawing/2014/main" id="{CC849371-DD06-2EA5-35CB-683895BF1F4D}"/>
              </a:ext>
            </a:extLst>
          </p:cNvPr>
          <p:cNvSpPr>
            <a:spLocks noChangeArrowheads="1"/>
          </p:cNvSpPr>
          <p:nvPr/>
        </p:nvSpPr>
        <p:spPr bwMode="auto">
          <a:xfrm>
            <a:off x="622905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0" name="TESTNAME17">
            <a:extLst>
              <a:ext uri="{FF2B5EF4-FFF2-40B4-BE49-F238E27FC236}">
                <a16:creationId xmlns:a16="http://schemas.microsoft.com/office/drawing/2014/main" id="{C1912587-BFDC-0D7C-1375-7F3B2B84CE07}"/>
              </a:ext>
            </a:extLst>
          </p:cNvPr>
          <p:cNvSpPr>
            <a:spLocks noChangeArrowheads="1"/>
          </p:cNvSpPr>
          <p:nvPr/>
        </p:nvSpPr>
        <p:spPr bwMode="auto">
          <a:xfrm>
            <a:off x="622905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1" name="TESTNAME16">
            <a:extLst>
              <a:ext uri="{FF2B5EF4-FFF2-40B4-BE49-F238E27FC236}">
                <a16:creationId xmlns:a16="http://schemas.microsoft.com/office/drawing/2014/main" id="{1941D99C-CC07-C06F-AF04-945D26503420}"/>
              </a:ext>
            </a:extLst>
          </p:cNvPr>
          <p:cNvSpPr>
            <a:spLocks noChangeArrowheads="1"/>
          </p:cNvSpPr>
          <p:nvPr/>
        </p:nvSpPr>
        <p:spPr bwMode="auto">
          <a:xfrm>
            <a:off x="622905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2" name="TESTNAME15">
            <a:extLst>
              <a:ext uri="{FF2B5EF4-FFF2-40B4-BE49-F238E27FC236}">
                <a16:creationId xmlns:a16="http://schemas.microsoft.com/office/drawing/2014/main" id="{E4DD2CE9-C25E-7773-E15B-9604AC7199B5}"/>
              </a:ext>
            </a:extLst>
          </p:cNvPr>
          <p:cNvSpPr>
            <a:spLocks noChangeArrowheads="1"/>
          </p:cNvSpPr>
          <p:nvPr/>
        </p:nvSpPr>
        <p:spPr bwMode="auto">
          <a:xfrm>
            <a:off x="622905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3" name="TESTNAME14">
            <a:extLst>
              <a:ext uri="{FF2B5EF4-FFF2-40B4-BE49-F238E27FC236}">
                <a16:creationId xmlns:a16="http://schemas.microsoft.com/office/drawing/2014/main" id="{83DCA849-D817-B464-FBEF-BCC0CD55DB6D}"/>
              </a:ext>
            </a:extLst>
          </p:cNvPr>
          <p:cNvSpPr>
            <a:spLocks noChangeArrowheads="1"/>
          </p:cNvSpPr>
          <p:nvPr/>
        </p:nvSpPr>
        <p:spPr bwMode="auto">
          <a:xfrm>
            <a:off x="622905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4" name="TESTNAME13">
            <a:extLst>
              <a:ext uri="{FF2B5EF4-FFF2-40B4-BE49-F238E27FC236}">
                <a16:creationId xmlns:a16="http://schemas.microsoft.com/office/drawing/2014/main" id="{DB1FBF13-BCED-6963-4314-8ECC45D7D7BD}"/>
              </a:ext>
            </a:extLst>
          </p:cNvPr>
          <p:cNvSpPr>
            <a:spLocks noChangeArrowheads="1"/>
          </p:cNvSpPr>
          <p:nvPr/>
        </p:nvSpPr>
        <p:spPr bwMode="auto">
          <a:xfrm>
            <a:off x="622905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5" name="TESTNAME12">
            <a:extLst>
              <a:ext uri="{FF2B5EF4-FFF2-40B4-BE49-F238E27FC236}">
                <a16:creationId xmlns:a16="http://schemas.microsoft.com/office/drawing/2014/main" id="{5C0E1321-F91A-D5D2-6A86-365C6E2C894D}"/>
              </a:ext>
            </a:extLst>
          </p:cNvPr>
          <p:cNvSpPr>
            <a:spLocks noChangeArrowheads="1"/>
          </p:cNvSpPr>
          <p:nvPr/>
        </p:nvSpPr>
        <p:spPr bwMode="auto">
          <a:xfrm>
            <a:off x="622905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6" name="TESTNAME11">
            <a:extLst>
              <a:ext uri="{FF2B5EF4-FFF2-40B4-BE49-F238E27FC236}">
                <a16:creationId xmlns:a16="http://schemas.microsoft.com/office/drawing/2014/main" id="{4C5CB03C-97FB-C0C9-A82B-0B092E388A4F}"/>
              </a:ext>
            </a:extLst>
          </p:cNvPr>
          <p:cNvSpPr>
            <a:spLocks noChangeArrowheads="1"/>
          </p:cNvSpPr>
          <p:nvPr/>
        </p:nvSpPr>
        <p:spPr bwMode="auto">
          <a:xfrm>
            <a:off x="622905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7" name="TESTNAME10">
            <a:extLst>
              <a:ext uri="{FF2B5EF4-FFF2-40B4-BE49-F238E27FC236}">
                <a16:creationId xmlns:a16="http://schemas.microsoft.com/office/drawing/2014/main" id="{7C4463E1-13AD-A41C-E6AD-73CFD81F2958}"/>
              </a:ext>
            </a:extLst>
          </p:cNvPr>
          <p:cNvSpPr>
            <a:spLocks noChangeArrowheads="1"/>
          </p:cNvSpPr>
          <p:nvPr/>
        </p:nvSpPr>
        <p:spPr bwMode="auto">
          <a:xfrm>
            <a:off x="622905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28" name="TESTNAME09">
            <a:extLst>
              <a:ext uri="{FF2B5EF4-FFF2-40B4-BE49-F238E27FC236}">
                <a16:creationId xmlns:a16="http://schemas.microsoft.com/office/drawing/2014/main" id="{D25B2685-695F-806E-8D5E-EDDDEE941060}"/>
              </a:ext>
            </a:extLst>
          </p:cNvPr>
          <p:cNvSpPr>
            <a:spLocks noChangeArrowheads="1"/>
          </p:cNvSpPr>
          <p:nvPr/>
        </p:nvSpPr>
        <p:spPr bwMode="auto">
          <a:xfrm>
            <a:off x="622905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29" name="TESTNAME08">
            <a:extLst>
              <a:ext uri="{FF2B5EF4-FFF2-40B4-BE49-F238E27FC236}">
                <a16:creationId xmlns:a16="http://schemas.microsoft.com/office/drawing/2014/main" id="{529A6430-63ED-72E8-53DE-7E16284A80B2}"/>
              </a:ext>
            </a:extLst>
          </p:cNvPr>
          <p:cNvSpPr>
            <a:spLocks noChangeArrowheads="1"/>
          </p:cNvSpPr>
          <p:nvPr/>
        </p:nvSpPr>
        <p:spPr bwMode="auto">
          <a:xfrm>
            <a:off x="622905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0" name="TESTNAME07">
            <a:extLst>
              <a:ext uri="{FF2B5EF4-FFF2-40B4-BE49-F238E27FC236}">
                <a16:creationId xmlns:a16="http://schemas.microsoft.com/office/drawing/2014/main" id="{19816A8A-C49D-8F40-FABA-C42DF3C0D5C7}"/>
              </a:ext>
            </a:extLst>
          </p:cNvPr>
          <p:cNvSpPr>
            <a:spLocks noChangeArrowheads="1"/>
          </p:cNvSpPr>
          <p:nvPr/>
        </p:nvSpPr>
        <p:spPr bwMode="auto">
          <a:xfrm>
            <a:off x="622905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1" name="TESTNAME06">
            <a:extLst>
              <a:ext uri="{FF2B5EF4-FFF2-40B4-BE49-F238E27FC236}">
                <a16:creationId xmlns:a16="http://schemas.microsoft.com/office/drawing/2014/main" id="{9B3A2F75-BD25-FA10-CBC5-10EFBF39ACF4}"/>
              </a:ext>
            </a:extLst>
          </p:cNvPr>
          <p:cNvSpPr>
            <a:spLocks noChangeArrowheads="1"/>
          </p:cNvSpPr>
          <p:nvPr/>
        </p:nvSpPr>
        <p:spPr bwMode="auto">
          <a:xfrm>
            <a:off x="622905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2" name="TESTNAME05">
            <a:extLst>
              <a:ext uri="{FF2B5EF4-FFF2-40B4-BE49-F238E27FC236}">
                <a16:creationId xmlns:a16="http://schemas.microsoft.com/office/drawing/2014/main" id="{8068FF6D-F4A7-95F6-B972-0B7522906ABF}"/>
              </a:ext>
            </a:extLst>
          </p:cNvPr>
          <p:cNvSpPr>
            <a:spLocks noChangeArrowheads="1"/>
          </p:cNvSpPr>
          <p:nvPr/>
        </p:nvSpPr>
        <p:spPr bwMode="auto">
          <a:xfrm>
            <a:off x="622905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3" name="TESTNAME04">
            <a:extLst>
              <a:ext uri="{FF2B5EF4-FFF2-40B4-BE49-F238E27FC236}">
                <a16:creationId xmlns:a16="http://schemas.microsoft.com/office/drawing/2014/main" id="{B64C982C-38BA-9AA0-4F84-CBB78E5317D4}"/>
              </a:ext>
            </a:extLst>
          </p:cNvPr>
          <p:cNvSpPr>
            <a:spLocks noChangeArrowheads="1"/>
          </p:cNvSpPr>
          <p:nvPr/>
        </p:nvSpPr>
        <p:spPr bwMode="auto">
          <a:xfrm>
            <a:off x="622905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4" name="TESTNAME03">
            <a:extLst>
              <a:ext uri="{FF2B5EF4-FFF2-40B4-BE49-F238E27FC236}">
                <a16:creationId xmlns:a16="http://schemas.microsoft.com/office/drawing/2014/main" id="{7066838B-CA60-A3F1-98D5-0377B6AF6C46}"/>
              </a:ext>
            </a:extLst>
          </p:cNvPr>
          <p:cNvSpPr>
            <a:spLocks noChangeArrowheads="1"/>
          </p:cNvSpPr>
          <p:nvPr/>
        </p:nvSpPr>
        <p:spPr bwMode="auto">
          <a:xfrm>
            <a:off x="622905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5" name="TESTNAME02">
            <a:extLst>
              <a:ext uri="{FF2B5EF4-FFF2-40B4-BE49-F238E27FC236}">
                <a16:creationId xmlns:a16="http://schemas.microsoft.com/office/drawing/2014/main" id="{EC93C7E4-0EAA-AEDD-A311-861929289B22}"/>
              </a:ext>
            </a:extLst>
          </p:cNvPr>
          <p:cNvSpPr>
            <a:spLocks noChangeArrowheads="1"/>
          </p:cNvSpPr>
          <p:nvPr/>
        </p:nvSpPr>
        <p:spPr bwMode="auto">
          <a:xfrm>
            <a:off x="622905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6" name="TESTNAME01">
            <a:extLst>
              <a:ext uri="{FF2B5EF4-FFF2-40B4-BE49-F238E27FC236}">
                <a16:creationId xmlns:a16="http://schemas.microsoft.com/office/drawing/2014/main" id="{6F621BA2-1AE3-2D83-62CC-23F4D495569B}"/>
              </a:ext>
            </a:extLst>
          </p:cNvPr>
          <p:cNvSpPr>
            <a:spLocks noChangeArrowheads="1"/>
          </p:cNvSpPr>
          <p:nvPr/>
        </p:nvSpPr>
        <p:spPr bwMode="auto">
          <a:xfrm>
            <a:off x="622905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7" name="TESTNAME00">
            <a:extLst>
              <a:ext uri="{FF2B5EF4-FFF2-40B4-BE49-F238E27FC236}">
                <a16:creationId xmlns:a16="http://schemas.microsoft.com/office/drawing/2014/main" id="{A7B81B58-DE35-0A39-54A4-D036C457D373}"/>
              </a:ext>
            </a:extLst>
          </p:cNvPr>
          <p:cNvSpPr>
            <a:spLocks noChangeArrowheads="1"/>
          </p:cNvSpPr>
          <p:nvPr/>
        </p:nvSpPr>
        <p:spPr bwMode="auto">
          <a:xfrm>
            <a:off x="622415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35860043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1154FE1-3770-DB40-01B3-9680E606D667}"/>
              </a:ext>
            </a:extLst>
          </p:cNvPr>
          <p:cNvSpPr>
            <a:spLocks noGrp="1"/>
          </p:cNvSpPr>
          <p:nvPr>
            <p:ph type="title"/>
          </p:nvPr>
        </p:nvSpPr>
        <p:spPr>
          <a:xfrm>
            <a:off x="184288" y="0"/>
            <a:ext cx="11725137" cy="441916"/>
          </a:xfrm>
        </p:spPr>
        <p:txBody>
          <a:bodyPr/>
          <a:lstStyle/>
          <a:p>
            <a:r>
              <a:rPr lang="en-US" dirty="0" err="1">
                <a:latin typeface="+mj-lt"/>
              </a:rPr>
              <a:t>BrandTest</a:t>
            </a:r>
            <a:r>
              <a:rPr lang="en-US" baseline="30000" dirty="0">
                <a:latin typeface="+mj-lt"/>
              </a:rPr>
              <a:t>®</a:t>
            </a:r>
            <a:r>
              <a:rPr lang="en-US" dirty="0">
                <a:latin typeface="+mj-lt"/>
              </a:rPr>
              <a:t> Market Research - Personal Preferences Results</a:t>
            </a:r>
          </a:p>
        </p:txBody>
      </p:sp>
      <p:sp>
        <p:nvSpPr>
          <p:cNvPr id="10" name="LABEL00">
            <a:extLst>
              <a:ext uri="{FF2B5EF4-FFF2-40B4-BE49-F238E27FC236}">
                <a16:creationId xmlns:a16="http://schemas.microsoft.com/office/drawing/2014/main" id="{F6B870F8-F25C-4F74-D9A6-BF1E8A0C0BD0}"/>
              </a:ext>
            </a:extLst>
          </p:cNvPr>
          <p:cNvSpPr/>
          <p:nvPr/>
        </p:nvSpPr>
        <p:spPr>
          <a:xfrm>
            <a:off x="6876911" y="5896815"/>
            <a:ext cx="866198" cy="461665"/>
          </a:xfrm>
          <a:prstGeom prst="rect">
            <a:avLst/>
          </a:prstGeom>
        </p:spPr>
        <p:txBody>
          <a:bodyPr wrap="none">
            <a:spAutoFit/>
          </a:bodyPr>
          <a:lstStyle/>
          <a:p>
            <a:pPr algn="ctr">
              <a:defRPr sz="1000"/>
            </a:pPr>
            <a:r>
              <a:rPr lang="en-US" sz="1200" dirty="0">
                <a:cs typeface="Arial"/>
              </a:rPr>
              <a:t>Least</a:t>
            </a:r>
          </a:p>
          <a:p>
            <a:pPr algn="ctr">
              <a:defRPr sz="1000"/>
            </a:pPr>
            <a:r>
              <a:rPr lang="en-US" sz="1200" dirty="0">
                <a:cs typeface="Arial"/>
              </a:rPr>
              <a:t>Preferred</a:t>
            </a:r>
          </a:p>
        </p:txBody>
      </p:sp>
      <p:sp>
        <p:nvSpPr>
          <p:cNvPr id="11" name="LABEL02">
            <a:extLst>
              <a:ext uri="{FF2B5EF4-FFF2-40B4-BE49-F238E27FC236}">
                <a16:creationId xmlns:a16="http://schemas.microsoft.com/office/drawing/2014/main" id="{56E56E14-ABBA-E929-7199-3ED572E91A10}"/>
              </a:ext>
            </a:extLst>
          </p:cNvPr>
          <p:cNvSpPr txBox="1">
            <a:spLocks noChangeArrowheads="1"/>
          </p:cNvSpPr>
          <p:nvPr/>
        </p:nvSpPr>
        <p:spPr bwMode="auto">
          <a:xfrm>
            <a:off x="10762074" y="5905281"/>
            <a:ext cx="1666146" cy="461665"/>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Most</a:t>
            </a:r>
          </a:p>
          <a:p>
            <a:pPr algn="ctr"/>
            <a:r>
              <a:rPr lang="en-US" sz="1200" i="0" strike="noStrike" dirty="0">
                <a:cs typeface="Arial"/>
              </a:rPr>
              <a:t>Preferred</a:t>
            </a:r>
            <a:endParaRPr lang="en-US" sz="1200" dirty="0"/>
          </a:p>
        </p:txBody>
      </p:sp>
      <p:sp>
        <p:nvSpPr>
          <p:cNvPr id="13" name="LABEL01">
            <a:extLst>
              <a:ext uri="{FF2B5EF4-FFF2-40B4-BE49-F238E27FC236}">
                <a16:creationId xmlns:a16="http://schemas.microsoft.com/office/drawing/2014/main" id="{642F3FB1-9391-B532-7830-A4400EE99C12}"/>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14" name="Rectangle 12">
            <a:extLst>
              <a:ext uri="{FF2B5EF4-FFF2-40B4-BE49-F238E27FC236}">
                <a16:creationId xmlns:a16="http://schemas.microsoft.com/office/drawing/2014/main" id="{A7DBE27F-575C-1EC0-4655-34AB8F2AC822}"/>
              </a:ext>
            </a:extLst>
          </p:cNvPr>
          <p:cNvSpPr>
            <a:spLocks noChangeArrowheads="1"/>
          </p:cNvSpPr>
          <p:nvPr/>
        </p:nvSpPr>
        <p:spPr bwMode="auto">
          <a:xfrm>
            <a:off x="242309" y="5821273"/>
            <a:ext cx="50969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1000" i="1" dirty="0">
                <a:latin typeface="+mn-lt"/>
                <a:ea typeface="MS Mincho" panose="02020609040205080304" pitchFamily="49" charset="-128"/>
                <a:cs typeface="Times New Roman" panose="02020603050405020304" pitchFamily="18" charset="0"/>
              </a:rPr>
              <a:t>*Scores with asterisk are rated significantly higher than the historical mean. Historical mean represents refreshed numerical scores for 2007 - present.</a:t>
            </a:r>
          </a:p>
        </p:txBody>
      </p:sp>
      <p:sp>
        <p:nvSpPr>
          <p:cNvPr id="15" name="Text Placeholder 31">
            <a:extLst>
              <a:ext uri="{FF2B5EF4-FFF2-40B4-BE49-F238E27FC236}">
                <a16:creationId xmlns:a16="http://schemas.microsoft.com/office/drawing/2014/main" id="{961A6D52-5226-48DC-E37B-8A80C9138306}"/>
              </a:ext>
            </a:extLst>
          </p:cNvPr>
          <p:cNvSpPr>
            <a:spLocks noGrp="1"/>
          </p:cNvSpPr>
          <p:nvPr>
            <p:ph type="body" sz="quarter" idx="10"/>
          </p:nvPr>
        </p:nvSpPr>
        <p:spPr>
          <a:xfrm>
            <a:off x="184288" y="606287"/>
            <a:ext cx="5008063" cy="984885"/>
          </a:xfrm>
        </p:spPr>
        <p:txBody>
          <a:bodyPr/>
          <a:lstStyle/>
          <a:p>
            <a:r>
              <a:rPr lang="en-US" dirty="0"/>
              <a:t>Respondents were asked to identify their preferred names using a 1-7 semantic differential scale (“1” reflects “Least Preferred” while “7” reflects “Most Preferred”). </a:t>
            </a:r>
          </a:p>
        </p:txBody>
      </p:sp>
      <p:graphicFrame>
        <p:nvGraphicFramePr>
          <p:cNvPr id="2" name="Chart 1">
            <a:extLst>
              <a:ext uri="{FF2B5EF4-FFF2-40B4-BE49-F238E27FC236}">
                <a16:creationId xmlns:a16="http://schemas.microsoft.com/office/drawing/2014/main" id="{8DC4AC8E-7B7B-38F7-BA14-320EA5E6CDE9}"/>
              </a:ext>
            </a:extLst>
          </p:cNvPr>
          <p:cNvGraphicFramePr/>
          <p:nvPr>
            <p:extLst>
              <p:ext uri="{D42A27DB-BD31-4B8C-83A1-F6EECF244321}">
                <p14:modId xmlns:p14="http://schemas.microsoft.com/office/powerpoint/2010/main" val="1064225674"/>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D7A8C591-ABCB-2A41-BFE4-F4A35D5C785C}"/>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6529B846-72BD-5D6D-8DCF-9A5B1D6043AE}"/>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848CD23D-9949-7B3D-2A27-419A390C5217}"/>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5B2D4CCE-EB8A-5EB9-918A-3B59A3786994}"/>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403A4C53-4E24-F8B4-A846-24533F482E60}"/>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8DA76D78-8CB7-0990-B977-8E30C9EA4FEE}"/>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6" name="TESTNAME23">
            <a:extLst>
              <a:ext uri="{FF2B5EF4-FFF2-40B4-BE49-F238E27FC236}">
                <a16:creationId xmlns:a16="http://schemas.microsoft.com/office/drawing/2014/main" id="{3D88A7FB-BECA-08F2-FE91-41C468715168}"/>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7" name="TESTNAME22">
            <a:extLst>
              <a:ext uri="{FF2B5EF4-FFF2-40B4-BE49-F238E27FC236}">
                <a16:creationId xmlns:a16="http://schemas.microsoft.com/office/drawing/2014/main" id="{E9A86119-C3B3-2334-8D6D-2AD8237115A0}"/>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8" name="TESTNAME21">
            <a:extLst>
              <a:ext uri="{FF2B5EF4-FFF2-40B4-BE49-F238E27FC236}">
                <a16:creationId xmlns:a16="http://schemas.microsoft.com/office/drawing/2014/main" id="{FA9968FB-B6B9-94FD-B7A6-24F3D02BF1EA}"/>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9" name="TESTNAME20">
            <a:extLst>
              <a:ext uri="{FF2B5EF4-FFF2-40B4-BE49-F238E27FC236}">
                <a16:creationId xmlns:a16="http://schemas.microsoft.com/office/drawing/2014/main" id="{4D032566-2958-FF64-395B-B9647C9386D5}"/>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0" name="TESTNAME19">
            <a:extLst>
              <a:ext uri="{FF2B5EF4-FFF2-40B4-BE49-F238E27FC236}">
                <a16:creationId xmlns:a16="http://schemas.microsoft.com/office/drawing/2014/main" id="{49F45FFF-ED33-8255-7B01-C537D56EE829}"/>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1" name="TESTNAME18">
            <a:extLst>
              <a:ext uri="{FF2B5EF4-FFF2-40B4-BE49-F238E27FC236}">
                <a16:creationId xmlns:a16="http://schemas.microsoft.com/office/drawing/2014/main" id="{E16FA8DF-DE0A-AF62-52D0-8565C89A2B8D}"/>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2" name="TESTNAME17">
            <a:extLst>
              <a:ext uri="{FF2B5EF4-FFF2-40B4-BE49-F238E27FC236}">
                <a16:creationId xmlns:a16="http://schemas.microsoft.com/office/drawing/2014/main" id="{ADD511A0-2EE4-9508-1074-669FCDE88722}"/>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3" name="TESTNAME16">
            <a:extLst>
              <a:ext uri="{FF2B5EF4-FFF2-40B4-BE49-F238E27FC236}">
                <a16:creationId xmlns:a16="http://schemas.microsoft.com/office/drawing/2014/main" id="{55DBD12B-D06D-2BE8-97C1-4AD90456FF99}"/>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4" name="TESTNAME15">
            <a:extLst>
              <a:ext uri="{FF2B5EF4-FFF2-40B4-BE49-F238E27FC236}">
                <a16:creationId xmlns:a16="http://schemas.microsoft.com/office/drawing/2014/main" id="{DEE5ADF4-6DF0-4133-3B08-AABB919EFC75}"/>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5" name="TESTNAME14">
            <a:extLst>
              <a:ext uri="{FF2B5EF4-FFF2-40B4-BE49-F238E27FC236}">
                <a16:creationId xmlns:a16="http://schemas.microsoft.com/office/drawing/2014/main" id="{6E9FE972-977E-AEFD-21A0-B40643051663}"/>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6" name="TESTNAME13">
            <a:extLst>
              <a:ext uri="{FF2B5EF4-FFF2-40B4-BE49-F238E27FC236}">
                <a16:creationId xmlns:a16="http://schemas.microsoft.com/office/drawing/2014/main" id="{88C06801-B213-FC74-5307-F3DEA86EF99D}"/>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7" name="TESTNAME12">
            <a:extLst>
              <a:ext uri="{FF2B5EF4-FFF2-40B4-BE49-F238E27FC236}">
                <a16:creationId xmlns:a16="http://schemas.microsoft.com/office/drawing/2014/main" id="{5FDB7A7D-94C8-83CF-235F-D04D1278C75D}"/>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8" name="TESTNAME11">
            <a:extLst>
              <a:ext uri="{FF2B5EF4-FFF2-40B4-BE49-F238E27FC236}">
                <a16:creationId xmlns:a16="http://schemas.microsoft.com/office/drawing/2014/main" id="{FE3C421A-FC1E-AAF9-5104-68ABA7FB3BAF}"/>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9" name="TESTNAME10">
            <a:extLst>
              <a:ext uri="{FF2B5EF4-FFF2-40B4-BE49-F238E27FC236}">
                <a16:creationId xmlns:a16="http://schemas.microsoft.com/office/drawing/2014/main" id="{640DBB12-171E-B58A-F25B-B6580B0A3562}"/>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0" name="TESTNAME09">
            <a:extLst>
              <a:ext uri="{FF2B5EF4-FFF2-40B4-BE49-F238E27FC236}">
                <a16:creationId xmlns:a16="http://schemas.microsoft.com/office/drawing/2014/main" id="{30123F55-0617-4025-4BDC-E6122D53F775}"/>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1" name="TESTNAME08">
            <a:extLst>
              <a:ext uri="{FF2B5EF4-FFF2-40B4-BE49-F238E27FC236}">
                <a16:creationId xmlns:a16="http://schemas.microsoft.com/office/drawing/2014/main" id="{99B411ED-3E48-8FBB-EAEC-440FE5C207F2}"/>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2" name="TESTNAME07">
            <a:extLst>
              <a:ext uri="{FF2B5EF4-FFF2-40B4-BE49-F238E27FC236}">
                <a16:creationId xmlns:a16="http://schemas.microsoft.com/office/drawing/2014/main" id="{8F658B9D-1575-347D-382E-AED77D0DF918}"/>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3" name="TESTNAME06">
            <a:extLst>
              <a:ext uri="{FF2B5EF4-FFF2-40B4-BE49-F238E27FC236}">
                <a16:creationId xmlns:a16="http://schemas.microsoft.com/office/drawing/2014/main" id="{7A6DB44C-1F00-C727-065E-567FC33EDBCF}"/>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4" name="TESTNAME05">
            <a:extLst>
              <a:ext uri="{FF2B5EF4-FFF2-40B4-BE49-F238E27FC236}">
                <a16:creationId xmlns:a16="http://schemas.microsoft.com/office/drawing/2014/main" id="{098031E8-5165-EF28-EFAE-827E5C56289F}"/>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5" name="TESTNAME04">
            <a:extLst>
              <a:ext uri="{FF2B5EF4-FFF2-40B4-BE49-F238E27FC236}">
                <a16:creationId xmlns:a16="http://schemas.microsoft.com/office/drawing/2014/main" id="{FF317E27-D250-A035-CD50-676647C0A21E}"/>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6" name="TESTNAME03">
            <a:extLst>
              <a:ext uri="{FF2B5EF4-FFF2-40B4-BE49-F238E27FC236}">
                <a16:creationId xmlns:a16="http://schemas.microsoft.com/office/drawing/2014/main" id="{80B612CE-BD70-74C2-A0FA-26EF37357717}"/>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7" name="TESTNAME02">
            <a:extLst>
              <a:ext uri="{FF2B5EF4-FFF2-40B4-BE49-F238E27FC236}">
                <a16:creationId xmlns:a16="http://schemas.microsoft.com/office/drawing/2014/main" id="{7035502E-79B3-1806-DBEC-3A37C1073C71}"/>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8" name="TESTNAME01">
            <a:extLst>
              <a:ext uri="{FF2B5EF4-FFF2-40B4-BE49-F238E27FC236}">
                <a16:creationId xmlns:a16="http://schemas.microsoft.com/office/drawing/2014/main" id="{898C309D-92AC-842A-B13B-B72C2DA18C03}"/>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9" name="TESTNAME00">
            <a:extLst>
              <a:ext uri="{FF2B5EF4-FFF2-40B4-BE49-F238E27FC236}">
                <a16:creationId xmlns:a16="http://schemas.microsoft.com/office/drawing/2014/main" id="{4BE5AB22-0399-2685-C14A-6B0CF4122AA0}"/>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996703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ABEL02">
            <a:extLst>
              <a:ext uri="{FF2B5EF4-FFF2-40B4-BE49-F238E27FC236}">
                <a16:creationId xmlns:a16="http://schemas.microsoft.com/office/drawing/2014/main" id="{5A986091-F790-98B4-A0DD-A98EC6A74734}"/>
              </a:ext>
            </a:extLst>
          </p:cNvPr>
          <p:cNvSpPr txBox="1">
            <a:spLocks noChangeArrowheads="1"/>
          </p:cNvSpPr>
          <p:nvPr/>
        </p:nvSpPr>
        <p:spPr bwMode="auto">
          <a:xfrm>
            <a:off x="10762074" y="5905281"/>
            <a:ext cx="1666146" cy="461665"/>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Easy to</a:t>
            </a:r>
          </a:p>
          <a:p>
            <a:pPr algn="ctr"/>
            <a:r>
              <a:rPr lang="en-US" sz="1200" i="0" strike="noStrike" dirty="0">
                <a:cs typeface="Arial"/>
              </a:rPr>
              <a:t>Pronounce</a:t>
            </a:r>
            <a:endParaRPr lang="en-US" sz="1200" dirty="0"/>
          </a:p>
        </p:txBody>
      </p:sp>
      <p:sp>
        <p:nvSpPr>
          <p:cNvPr id="15" name="LABEL01">
            <a:extLst>
              <a:ext uri="{FF2B5EF4-FFF2-40B4-BE49-F238E27FC236}">
                <a16:creationId xmlns:a16="http://schemas.microsoft.com/office/drawing/2014/main" id="{4E537DC3-E302-4223-7BD7-010A26F8BA04}"/>
              </a:ext>
            </a:extLst>
          </p:cNvPr>
          <p:cNvSpPr txBox="1"/>
          <p:nvPr/>
        </p:nvSpPr>
        <p:spPr>
          <a:xfrm>
            <a:off x="909077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12" name="LABEL00">
            <a:extLst>
              <a:ext uri="{FF2B5EF4-FFF2-40B4-BE49-F238E27FC236}">
                <a16:creationId xmlns:a16="http://schemas.microsoft.com/office/drawing/2014/main" id="{1024EEDC-3717-7CEF-5350-1479EFB44575}"/>
              </a:ext>
            </a:extLst>
          </p:cNvPr>
          <p:cNvSpPr/>
          <p:nvPr/>
        </p:nvSpPr>
        <p:spPr>
          <a:xfrm>
            <a:off x="6735045" y="5896815"/>
            <a:ext cx="967060" cy="461665"/>
          </a:xfrm>
          <a:prstGeom prst="rect">
            <a:avLst/>
          </a:prstGeom>
        </p:spPr>
        <p:txBody>
          <a:bodyPr wrap="none">
            <a:spAutoFit/>
          </a:bodyPr>
          <a:lstStyle/>
          <a:p>
            <a:pPr algn="ctr">
              <a:defRPr sz="1000"/>
            </a:pPr>
            <a:r>
              <a:rPr lang="en-US" sz="1200" dirty="0">
                <a:cs typeface="Arial"/>
              </a:rPr>
              <a:t>Difficult to</a:t>
            </a:r>
          </a:p>
          <a:p>
            <a:pPr algn="ctr">
              <a:defRPr sz="1000"/>
            </a:pPr>
            <a:r>
              <a:rPr lang="en-US" sz="1200" dirty="0">
                <a:cs typeface="Arial"/>
              </a:rPr>
              <a:t>Pronounce</a:t>
            </a:r>
          </a:p>
        </p:txBody>
      </p:sp>
      <p:sp>
        <p:nvSpPr>
          <p:cNvPr id="11" name="Title 1">
            <a:extLst>
              <a:ext uri="{FF2B5EF4-FFF2-40B4-BE49-F238E27FC236}">
                <a16:creationId xmlns:a16="http://schemas.microsoft.com/office/drawing/2014/main" id="{2E422F65-9AC7-3691-28BD-D644FB6C402D}"/>
              </a:ext>
            </a:extLst>
          </p:cNvPr>
          <p:cNvSpPr>
            <a:spLocks noGrp="1"/>
          </p:cNvSpPr>
          <p:nvPr>
            <p:ph type="title"/>
          </p:nvPr>
        </p:nvSpPr>
        <p:spPr>
          <a:xfrm>
            <a:off x="184288" y="0"/>
            <a:ext cx="11725137" cy="441916"/>
          </a:xfrm>
        </p:spPr>
        <p:txBody>
          <a:bodyPr/>
          <a:lstStyle/>
          <a:p>
            <a:r>
              <a:rPr lang="en-US" dirty="0" err="1"/>
              <a:t>BrandTest</a:t>
            </a:r>
            <a:r>
              <a:rPr lang="en-US" baseline="30000" dirty="0"/>
              <a:t>®</a:t>
            </a:r>
            <a:r>
              <a:rPr lang="en-US" dirty="0"/>
              <a:t> Market Research - Ease of Pronunciation Results</a:t>
            </a:r>
          </a:p>
        </p:txBody>
      </p:sp>
      <p:sp>
        <p:nvSpPr>
          <p:cNvPr id="16" name="Text Placeholder 31">
            <a:extLst>
              <a:ext uri="{FF2B5EF4-FFF2-40B4-BE49-F238E27FC236}">
                <a16:creationId xmlns:a16="http://schemas.microsoft.com/office/drawing/2014/main" id="{3A7756DF-E6B3-A698-B5CA-E3B037705A26}"/>
              </a:ext>
            </a:extLst>
          </p:cNvPr>
          <p:cNvSpPr>
            <a:spLocks noGrp="1"/>
          </p:cNvSpPr>
          <p:nvPr>
            <p:ph type="body" sz="quarter" idx="10"/>
          </p:nvPr>
        </p:nvSpPr>
        <p:spPr>
          <a:xfrm>
            <a:off x="184288" y="606287"/>
            <a:ext cx="5008063" cy="984885"/>
          </a:xfrm>
        </p:spPr>
        <p:txBody>
          <a:bodyPr/>
          <a:lstStyle/>
          <a:p>
            <a:r>
              <a:rPr lang="en-US" dirty="0"/>
              <a:t>Respondents were asked to rate each test name according to ease of pronunciation, using a 1-7 semantic differential scale (“1” reflects “Difficult to Pronounce” while “7” reflects “Easy to Pronounce”).</a:t>
            </a:r>
          </a:p>
        </p:txBody>
      </p:sp>
      <p:graphicFrame>
        <p:nvGraphicFramePr>
          <p:cNvPr id="2" name="Chart 1">
            <a:extLst>
              <a:ext uri="{FF2B5EF4-FFF2-40B4-BE49-F238E27FC236}">
                <a16:creationId xmlns:a16="http://schemas.microsoft.com/office/drawing/2014/main" id="{AFE26B90-0255-8E36-A9DE-3547A8400876}"/>
              </a:ext>
            </a:extLst>
          </p:cNvPr>
          <p:cNvGraphicFramePr/>
          <p:nvPr>
            <p:extLst>
              <p:ext uri="{D42A27DB-BD31-4B8C-83A1-F6EECF244321}">
                <p14:modId xmlns:p14="http://schemas.microsoft.com/office/powerpoint/2010/main" val="2163820931"/>
              </p:ext>
            </p:extLst>
          </p:nvPr>
        </p:nvGraphicFramePr>
        <p:xfrm>
          <a:off x="6999650" y="665372"/>
          <a:ext cx="4704899"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FF96F521-2FB2-C2E4-B1C0-419F9DEEE40F}"/>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E79CA165-C625-6E46-BC48-613F09916858}"/>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26FF5DCB-06C8-A0E8-3E79-3B174FE7CC60}"/>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E3CD446F-4204-C98D-D977-B8B90DCA0259}"/>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3D052FDD-0594-8A73-E66C-E093A9948924}"/>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1112F1F4-18C7-A647-6652-8494047276AF}"/>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EACB2EA8-5953-8D27-FC03-2BAD8E7F3655}"/>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5697F659-49F2-A036-9131-736B6DFB6353}"/>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7" name="TESTNAME21">
            <a:extLst>
              <a:ext uri="{FF2B5EF4-FFF2-40B4-BE49-F238E27FC236}">
                <a16:creationId xmlns:a16="http://schemas.microsoft.com/office/drawing/2014/main" id="{A8E0F899-9714-7640-9E19-0457976B17D8}"/>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8" name="TESTNAME20">
            <a:extLst>
              <a:ext uri="{FF2B5EF4-FFF2-40B4-BE49-F238E27FC236}">
                <a16:creationId xmlns:a16="http://schemas.microsoft.com/office/drawing/2014/main" id="{FD9B6510-E931-18D5-4159-C8B2A4042C12}"/>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9" name="TESTNAME19">
            <a:extLst>
              <a:ext uri="{FF2B5EF4-FFF2-40B4-BE49-F238E27FC236}">
                <a16:creationId xmlns:a16="http://schemas.microsoft.com/office/drawing/2014/main" id="{9B0A6C2A-7281-2CF8-1A65-710AD86CC6D5}"/>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0" name="TESTNAME18">
            <a:extLst>
              <a:ext uri="{FF2B5EF4-FFF2-40B4-BE49-F238E27FC236}">
                <a16:creationId xmlns:a16="http://schemas.microsoft.com/office/drawing/2014/main" id="{826F06BD-F204-7D3A-DD58-5E36CC26CE80}"/>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1" name="TESTNAME17">
            <a:extLst>
              <a:ext uri="{FF2B5EF4-FFF2-40B4-BE49-F238E27FC236}">
                <a16:creationId xmlns:a16="http://schemas.microsoft.com/office/drawing/2014/main" id="{8787D604-547C-AD6F-1790-4076AC845513}"/>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2" name="TESTNAME16">
            <a:extLst>
              <a:ext uri="{FF2B5EF4-FFF2-40B4-BE49-F238E27FC236}">
                <a16:creationId xmlns:a16="http://schemas.microsoft.com/office/drawing/2014/main" id="{FEA3B6E0-442E-6490-C2AD-7EC9386B77FA}"/>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3" name="TESTNAME15">
            <a:extLst>
              <a:ext uri="{FF2B5EF4-FFF2-40B4-BE49-F238E27FC236}">
                <a16:creationId xmlns:a16="http://schemas.microsoft.com/office/drawing/2014/main" id="{5C009270-C5DB-C00E-8EA7-AF4C6675F76D}"/>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4" name="TESTNAME14">
            <a:extLst>
              <a:ext uri="{FF2B5EF4-FFF2-40B4-BE49-F238E27FC236}">
                <a16:creationId xmlns:a16="http://schemas.microsoft.com/office/drawing/2014/main" id="{D08E459C-88CB-6E14-93D7-1832B2C08579}"/>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5" name="TESTNAME13">
            <a:extLst>
              <a:ext uri="{FF2B5EF4-FFF2-40B4-BE49-F238E27FC236}">
                <a16:creationId xmlns:a16="http://schemas.microsoft.com/office/drawing/2014/main" id="{444D549D-8983-240F-6711-8B0CEC28B7A3}"/>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6" name="TESTNAME12">
            <a:extLst>
              <a:ext uri="{FF2B5EF4-FFF2-40B4-BE49-F238E27FC236}">
                <a16:creationId xmlns:a16="http://schemas.microsoft.com/office/drawing/2014/main" id="{C5322FDE-544E-FD07-E045-9C638FF9A9A7}"/>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7" name="TESTNAME11">
            <a:extLst>
              <a:ext uri="{FF2B5EF4-FFF2-40B4-BE49-F238E27FC236}">
                <a16:creationId xmlns:a16="http://schemas.microsoft.com/office/drawing/2014/main" id="{09EC7EC3-F8C0-E47F-474D-0576B93FBF74}"/>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8" name="TESTNAME10">
            <a:extLst>
              <a:ext uri="{FF2B5EF4-FFF2-40B4-BE49-F238E27FC236}">
                <a16:creationId xmlns:a16="http://schemas.microsoft.com/office/drawing/2014/main" id="{918E7FC6-2491-3A4F-CA8E-747D1287AA37}"/>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29" name="TESTNAME09">
            <a:extLst>
              <a:ext uri="{FF2B5EF4-FFF2-40B4-BE49-F238E27FC236}">
                <a16:creationId xmlns:a16="http://schemas.microsoft.com/office/drawing/2014/main" id="{88299A35-2E3B-95A6-6A95-E0264E2BFD43}"/>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0" name="TESTNAME08">
            <a:extLst>
              <a:ext uri="{FF2B5EF4-FFF2-40B4-BE49-F238E27FC236}">
                <a16:creationId xmlns:a16="http://schemas.microsoft.com/office/drawing/2014/main" id="{B65A1696-31AB-6F7E-724D-846EAED682D9}"/>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1" name="TESTNAME07">
            <a:extLst>
              <a:ext uri="{FF2B5EF4-FFF2-40B4-BE49-F238E27FC236}">
                <a16:creationId xmlns:a16="http://schemas.microsoft.com/office/drawing/2014/main" id="{05C81C65-425E-E639-DEB2-A8883BF5715C}"/>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2" name="TESTNAME06">
            <a:extLst>
              <a:ext uri="{FF2B5EF4-FFF2-40B4-BE49-F238E27FC236}">
                <a16:creationId xmlns:a16="http://schemas.microsoft.com/office/drawing/2014/main" id="{00B8BDD4-55FA-DF99-08F9-5E3A6357BD67}"/>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3" name="TESTNAME05">
            <a:extLst>
              <a:ext uri="{FF2B5EF4-FFF2-40B4-BE49-F238E27FC236}">
                <a16:creationId xmlns:a16="http://schemas.microsoft.com/office/drawing/2014/main" id="{CA8D71C8-E9E1-3477-3418-8C12C3F4BD32}"/>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4" name="TESTNAME04">
            <a:extLst>
              <a:ext uri="{FF2B5EF4-FFF2-40B4-BE49-F238E27FC236}">
                <a16:creationId xmlns:a16="http://schemas.microsoft.com/office/drawing/2014/main" id="{1966EEAB-AAF9-4CA8-5D3B-6C17FE4131FD}"/>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5" name="TESTNAME03">
            <a:extLst>
              <a:ext uri="{FF2B5EF4-FFF2-40B4-BE49-F238E27FC236}">
                <a16:creationId xmlns:a16="http://schemas.microsoft.com/office/drawing/2014/main" id="{A6762AB5-735A-23BE-CC6B-31877B289D5B}"/>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6" name="TESTNAME02">
            <a:extLst>
              <a:ext uri="{FF2B5EF4-FFF2-40B4-BE49-F238E27FC236}">
                <a16:creationId xmlns:a16="http://schemas.microsoft.com/office/drawing/2014/main" id="{13BA6282-C4DF-CA62-80AB-E94BB650E230}"/>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7" name="TESTNAME01">
            <a:extLst>
              <a:ext uri="{FF2B5EF4-FFF2-40B4-BE49-F238E27FC236}">
                <a16:creationId xmlns:a16="http://schemas.microsoft.com/office/drawing/2014/main" id="{88B1A976-A105-8895-8695-BEE267CE6E71}"/>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8" name="TESTNAME00">
            <a:extLst>
              <a:ext uri="{FF2B5EF4-FFF2-40B4-BE49-F238E27FC236}">
                <a16:creationId xmlns:a16="http://schemas.microsoft.com/office/drawing/2014/main" id="{4C69E371-99D3-3F9D-4DD3-99E06AEA0EF7}"/>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3761273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err="1"/>
              <a:t>BrandTest</a:t>
            </a:r>
            <a:r>
              <a:rPr lang="en-US" baseline="30000" dirty="0"/>
              <a:t>®</a:t>
            </a:r>
            <a:r>
              <a:rPr lang="en-US" dirty="0"/>
              <a:t> Market Research - Phonetic Testing</a:t>
            </a:r>
          </a:p>
        </p:txBody>
      </p:sp>
      <p:sp>
        <p:nvSpPr>
          <p:cNvPr id="32" name="Text Placeholder 31">
            <a:extLst>
              <a:ext uri="{FF2B5EF4-FFF2-40B4-BE49-F238E27FC236}">
                <a16:creationId xmlns:a16="http://schemas.microsoft.com/office/drawing/2014/main" id="{D8E24B98-78E2-A0C8-B6AD-4A1F3B86A4DB}"/>
              </a:ext>
            </a:extLst>
          </p:cNvPr>
          <p:cNvSpPr>
            <a:spLocks noGrp="1"/>
          </p:cNvSpPr>
          <p:nvPr>
            <p:ph type="body" sz="quarter" idx="10"/>
          </p:nvPr>
        </p:nvSpPr>
        <p:spPr>
          <a:xfrm>
            <a:off x="184288" y="606287"/>
            <a:ext cx="11725137" cy="283796"/>
          </a:xfrm>
        </p:spPr>
        <p:txBody>
          <a:bodyPr/>
          <a:lstStyle/>
          <a:p>
            <a:r>
              <a:rPr lang="en-US" dirty="0"/>
              <a:t>Respondents were asked to select the sound file that matches the preferred pronunciation for each test name.</a:t>
            </a:r>
          </a:p>
        </p:txBody>
      </p:sp>
      <p:graphicFrame>
        <p:nvGraphicFramePr>
          <p:cNvPr id="5" name="Table 4">
            <a:extLst>
              <a:ext uri="{FF2B5EF4-FFF2-40B4-BE49-F238E27FC236}">
                <a16:creationId xmlns:a16="http://schemas.microsoft.com/office/drawing/2014/main" id="{F55AB113-9D09-12E4-3711-D261C4B64747}"/>
              </a:ext>
            </a:extLst>
          </p:cNvPr>
          <p:cNvGraphicFramePr>
            <a:graphicFrameLocks noGrp="1"/>
          </p:cNvGraphicFramePr>
          <p:nvPr>
            <p:extLst>
              <p:ext uri="{D42A27DB-BD31-4B8C-83A1-F6EECF244321}">
                <p14:modId xmlns:p14="http://schemas.microsoft.com/office/powerpoint/2010/main" val="543493672"/>
              </p:ext>
            </p:extLst>
          </p:nvPr>
        </p:nvGraphicFramePr>
        <p:xfrm>
          <a:off x="6700900" y="1130825"/>
          <a:ext cx="4467225" cy="4736577"/>
        </p:xfrm>
        <a:graphic>
          <a:graphicData uri="http://schemas.openxmlformats.org/drawingml/2006/table">
            <a:tbl>
              <a:tblPr/>
              <a:tblGrid>
                <a:gridCol w="1811132">
                  <a:extLst>
                    <a:ext uri="{9D8B030D-6E8A-4147-A177-3AD203B41FA5}">
                      <a16:colId xmlns:a16="http://schemas.microsoft.com/office/drawing/2014/main" val="1195084840"/>
                    </a:ext>
                  </a:extLst>
                </a:gridCol>
                <a:gridCol w="1272786">
                  <a:extLst>
                    <a:ext uri="{9D8B030D-6E8A-4147-A177-3AD203B41FA5}">
                      <a16:colId xmlns:a16="http://schemas.microsoft.com/office/drawing/2014/main" val="1264934010"/>
                    </a:ext>
                  </a:extLst>
                </a:gridCol>
                <a:gridCol w="1383307">
                  <a:extLst>
                    <a:ext uri="{9D8B030D-6E8A-4147-A177-3AD203B41FA5}">
                      <a16:colId xmlns:a16="http://schemas.microsoft.com/office/drawing/2014/main" val="413152"/>
                    </a:ext>
                  </a:extLst>
                </a:gridCol>
              </a:tblGrid>
              <a:tr h="352089">
                <a:tc>
                  <a:txBody>
                    <a:bodyPr/>
                    <a:lstStyle/>
                    <a:p>
                      <a:pPr algn="ctr" fontAlgn="b"/>
                      <a:r>
                        <a:rPr lang="en-US" sz="1400" b="1" kern="1200" dirty="0">
                          <a:solidFill>
                            <a:schemeClr val="bg1"/>
                          </a:solidFill>
                          <a:latin typeface="+mn-lt"/>
                          <a:ea typeface="+mn-ea"/>
                          <a:cs typeface="+mn-cs"/>
                        </a:rPr>
                        <a:t>Test Names</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Option #1</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marL="0" marR="0" lvl="0" indent="0" algn="ctr" defTabSz="914318" rtl="0" eaLnBrk="1" fontAlgn="b" latinLnBrk="0" hangingPunct="1">
                        <a:lnSpc>
                          <a:spcPct val="100000"/>
                        </a:lnSpc>
                        <a:spcBef>
                          <a:spcPts val="0"/>
                        </a:spcBef>
                        <a:spcAft>
                          <a:spcPts val="0"/>
                        </a:spcAft>
                        <a:buClrTx/>
                        <a:buSzTx/>
                        <a:buFontTx/>
                        <a:buNone/>
                        <a:tabLst/>
                        <a:defRPr/>
                      </a:pPr>
                      <a:r>
                        <a:rPr lang="en-US" sz="1400" b="1" kern="1200" dirty="0">
                          <a:solidFill>
                            <a:schemeClr val="bg1"/>
                          </a:solidFill>
                          <a:latin typeface="+mn-lt"/>
                          <a:ea typeface="+mn-ea"/>
                          <a:cs typeface="+mn-cs"/>
                        </a:rPr>
                        <a:t>Option #2</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kern="1200" dirty="0">
                        <a:solidFill>
                          <a:schemeClr val="tx2"/>
                        </a:solidFill>
                        <a:latin typeface="+mn-lt"/>
                        <a:ea typeface="+mn-ea"/>
                        <a:cs typeface="+mn-cs"/>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431526">
                <a:tc>
                  <a:txBody>
                    <a:bodyPr/>
                    <a:lstStyle/>
                    <a:p>
                      <a:pPr algn="ctr"/>
                      <a:r>
                        <a:rPr kumimoji="0" lang="en-US" sz="1400" b="0" i="0" u="none" strike="noStrike" kern="1200" cap="none" spc="0" normalizeH="0" baseline="0" noProof="0" dirty="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bl>
          </a:graphicData>
        </a:graphic>
      </p:graphicFrame>
      <p:graphicFrame>
        <p:nvGraphicFramePr>
          <p:cNvPr id="6" name="Table 5">
            <a:extLst>
              <a:ext uri="{FF2B5EF4-FFF2-40B4-BE49-F238E27FC236}">
                <a16:creationId xmlns:a16="http://schemas.microsoft.com/office/drawing/2014/main" id="{52BFF828-030C-D1CE-23EC-9A44A0413BE9}"/>
              </a:ext>
            </a:extLst>
          </p:cNvPr>
          <p:cNvGraphicFramePr>
            <a:graphicFrameLocks noGrp="1"/>
          </p:cNvGraphicFramePr>
          <p:nvPr>
            <p:extLst>
              <p:ext uri="{D42A27DB-BD31-4B8C-83A1-F6EECF244321}">
                <p14:modId xmlns:p14="http://schemas.microsoft.com/office/powerpoint/2010/main" val="3416398981"/>
              </p:ext>
            </p:extLst>
          </p:nvPr>
        </p:nvGraphicFramePr>
        <p:xfrm>
          <a:off x="1019175" y="1130825"/>
          <a:ext cx="4467225" cy="4736577"/>
        </p:xfrm>
        <a:graphic>
          <a:graphicData uri="http://schemas.openxmlformats.org/drawingml/2006/table">
            <a:tbl>
              <a:tblPr/>
              <a:tblGrid>
                <a:gridCol w="1811132">
                  <a:extLst>
                    <a:ext uri="{9D8B030D-6E8A-4147-A177-3AD203B41FA5}">
                      <a16:colId xmlns:a16="http://schemas.microsoft.com/office/drawing/2014/main" val="1195084840"/>
                    </a:ext>
                  </a:extLst>
                </a:gridCol>
                <a:gridCol w="1272786">
                  <a:extLst>
                    <a:ext uri="{9D8B030D-6E8A-4147-A177-3AD203B41FA5}">
                      <a16:colId xmlns:a16="http://schemas.microsoft.com/office/drawing/2014/main" val="1264934010"/>
                    </a:ext>
                  </a:extLst>
                </a:gridCol>
                <a:gridCol w="1383307">
                  <a:extLst>
                    <a:ext uri="{9D8B030D-6E8A-4147-A177-3AD203B41FA5}">
                      <a16:colId xmlns:a16="http://schemas.microsoft.com/office/drawing/2014/main" val="413152"/>
                    </a:ext>
                  </a:extLst>
                </a:gridCol>
              </a:tblGrid>
              <a:tr h="352089">
                <a:tc>
                  <a:txBody>
                    <a:bodyPr/>
                    <a:lstStyle/>
                    <a:p>
                      <a:pPr algn="ctr" fontAlgn="b"/>
                      <a:r>
                        <a:rPr lang="en-US" sz="1400" b="1" kern="1200" dirty="0">
                          <a:solidFill>
                            <a:schemeClr val="bg1"/>
                          </a:solidFill>
                          <a:latin typeface="+mn-lt"/>
                          <a:ea typeface="+mn-ea"/>
                          <a:cs typeface="+mn-cs"/>
                        </a:rPr>
                        <a:t>Test Names</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Option #1</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marL="0" marR="0" lvl="0" indent="0" algn="ctr" defTabSz="914318" rtl="0" eaLnBrk="1" fontAlgn="b" latinLnBrk="0" hangingPunct="1">
                        <a:lnSpc>
                          <a:spcPct val="100000"/>
                        </a:lnSpc>
                        <a:spcBef>
                          <a:spcPts val="0"/>
                        </a:spcBef>
                        <a:spcAft>
                          <a:spcPts val="0"/>
                        </a:spcAft>
                        <a:buClrTx/>
                        <a:buSzTx/>
                        <a:buFontTx/>
                        <a:buNone/>
                        <a:tabLst/>
                        <a:defRPr/>
                      </a:pPr>
                      <a:r>
                        <a:rPr lang="en-US" sz="1400" b="1" kern="1200" dirty="0">
                          <a:solidFill>
                            <a:schemeClr val="bg1"/>
                          </a:solidFill>
                          <a:latin typeface="+mn-lt"/>
                          <a:ea typeface="+mn-ea"/>
                          <a:cs typeface="+mn-cs"/>
                        </a:rPr>
                        <a:t>Option #2</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443064">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kern="1200" dirty="0">
                        <a:solidFill>
                          <a:schemeClr val="tx2"/>
                        </a:solidFill>
                        <a:latin typeface="+mn-lt"/>
                        <a:ea typeface="+mn-ea"/>
                        <a:cs typeface="+mn-cs"/>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431526">
                <a:tc>
                  <a:txBody>
                    <a:bodyPr/>
                    <a:lstStyle/>
                    <a:p>
                      <a:pPr 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431526">
                <a:tc>
                  <a:txBody>
                    <a:bodyPr/>
                    <a:lstStyle/>
                    <a:p>
                      <a:pPr algn="ctr"/>
                      <a:r>
                        <a:rPr kumimoji="0" lang="en-US" sz="1400" b="0" i="0" u="none" strike="noStrike" kern="1200" cap="none" spc="0" normalizeH="0" baseline="0" noProof="0" dirty="0">
                          <a:ln>
                            <a:noFill/>
                          </a:ln>
                          <a:solidFill>
                            <a:srgbClr val="FF0000"/>
                          </a:solidFill>
                          <a:effectLst/>
                          <a:uLnTx/>
                          <a:uFillTx/>
                          <a:latin typeface="Open Sans"/>
                          <a:ea typeface="+mn-ea"/>
                          <a:cs typeface="+mn-cs"/>
                        </a:rPr>
                        <a:t>XXXX</a:t>
                      </a:r>
                      <a:endParaRPr lang="en-US" sz="1400" b="1" dirty="0">
                        <a:solidFill>
                          <a:schemeClr val="tx2"/>
                        </a:solidFill>
                        <a:latin typeface="+mn-lt"/>
                      </a:endParaRPr>
                    </a:p>
                  </a:txBody>
                  <a:tcPr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bl>
          </a:graphicData>
        </a:graphic>
      </p:graphicFrame>
    </p:spTree>
    <p:extLst>
      <p:ext uri="{BB962C8B-B14F-4D97-AF65-F5344CB8AC3E}">
        <p14:creationId xmlns:p14="http://schemas.microsoft.com/office/powerpoint/2010/main" val="35278191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E06765-16A3-E484-8877-5F96F7919C75}"/>
              </a:ext>
            </a:extLst>
          </p:cNvPr>
          <p:cNvSpPr>
            <a:spLocks noGrp="1"/>
          </p:cNvSpPr>
          <p:nvPr>
            <p:ph type="title"/>
          </p:nvPr>
        </p:nvSpPr>
        <p:spPr>
          <a:xfrm>
            <a:off x="184288" y="0"/>
            <a:ext cx="11725137" cy="441916"/>
          </a:xfrm>
        </p:spPr>
        <p:txBody>
          <a:bodyPr/>
          <a:lstStyle/>
          <a:p>
            <a:r>
              <a:rPr lang="en-US" dirty="0" err="1">
                <a:latin typeface="+mj-lt"/>
              </a:rPr>
              <a:t>BrandTest</a:t>
            </a:r>
            <a:r>
              <a:rPr lang="en-US" baseline="30000" dirty="0">
                <a:latin typeface="+mj-lt"/>
              </a:rPr>
              <a:t>®</a:t>
            </a:r>
            <a:r>
              <a:rPr lang="en-US" dirty="0">
                <a:latin typeface="+mj-lt"/>
              </a:rPr>
              <a:t> Market Research - Phonetic Testing Results</a:t>
            </a:r>
          </a:p>
        </p:txBody>
      </p:sp>
      <p:sp>
        <p:nvSpPr>
          <p:cNvPr id="6" name="Oval 5">
            <a:extLst>
              <a:ext uri="{FF2B5EF4-FFF2-40B4-BE49-F238E27FC236}">
                <a16:creationId xmlns:a16="http://schemas.microsoft.com/office/drawing/2014/main" id="{5B92F3A3-C43A-7C91-DC14-49A8266A756D}"/>
              </a:ext>
            </a:extLst>
          </p:cNvPr>
          <p:cNvSpPr/>
          <p:nvPr/>
        </p:nvSpPr>
        <p:spPr>
          <a:xfrm>
            <a:off x="9237430" y="2298859"/>
            <a:ext cx="352622" cy="335280"/>
          </a:xfrm>
          <a:prstGeom prst="ellipse">
            <a:avLst/>
          </a:prstGeom>
          <a:solidFill>
            <a:srgbClr val="0BD0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DEB54F06-92DA-87CE-2B23-D4CA019D69B9}"/>
              </a:ext>
            </a:extLst>
          </p:cNvPr>
          <p:cNvSpPr txBox="1">
            <a:spLocks/>
          </p:cNvSpPr>
          <p:nvPr/>
        </p:nvSpPr>
        <p:spPr>
          <a:xfrm>
            <a:off x="9821113" y="2390596"/>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Other</a:t>
            </a:r>
          </a:p>
        </p:txBody>
      </p:sp>
      <p:sp>
        <p:nvSpPr>
          <p:cNvPr id="8" name="Oval 7">
            <a:extLst>
              <a:ext uri="{FF2B5EF4-FFF2-40B4-BE49-F238E27FC236}">
                <a16:creationId xmlns:a16="http://schemas.microsoft.com/office/drawing/2014/main" id="{3A6C051D-4A27-B998-D304-9EFFCDEB99E0}"/>
              </a:ext>
            </a:extLst>
          </p:cNvPr>
          <p:cNvSpPr/>
          <p:nvPr/>
        </p:nvSpPr>
        <p:spPr>
          <a:xfrm>
            <a:off x="9237430" y="168378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
            <a:extLst>
              <a:ext uri="{FF2B5EF4-FFF2-40B4-BE49-F238E27FC236}">
                <a16:creationId xmlns:a16="http://schemas.microsoft.com/office/drawing/2014/main" id="{B1269CAB-6DAB-B3AD-5039-409C6EB168B2}"/>
              </a:ext>
            </a:extLst>
          </p:cNvPr>
          <p:cNvSpPr txBox="1">
            <a:spLocks/>
          </p:cNvSpPr>
          <p:nvPr/>
        </p:nvSpPr>
        <p:spPr>
          <a:xfrm>
            <a:off x="9791269" y="177551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Option #2</a:t>
            </a:r>
          </a:p>
        </p:txBody>
      </p:sp>
      <p:sp>
        <p:nvSpPr>
          <p:cNvPr id="10" name="Oval 9">
            <a:extLst>
              <a:ext uri="{FF2B5EF4-FFF2-40B4-BE49-F238E27FC236}">
                <a16:creationId xmlns:a16="http://schemas.microsoft.com/office/drawing/2014/main" id="{531048E3-12B3-A931-510B-93A10C0ABFCA}"/>
              </a:ext>
            </a:extLst>
          </p:cNvPr>
          <p:cNvSpPr/>
          <p:nvPr/>
        </p:nvSpPr>
        <p:spPr>
          <a:xfrm>
            <a:off x="9237430" y="106465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2">
            <a:extLst>
              <a:ext uri="{FF2B5EF4-FFF2-40B4-BE49-F238E27FC236}">
                <a16:creationId xmlns:a16="http://schemas.microsoft.com/office/drawing/2014/main" id="{AC20C15B-DD90-22EC-DA84-305F15BCEBDE}"/>
              </a:ext>
            </a:extLst>
          </p:cNvPr>
          <p:cNvSpPr txBox="1">
            <a:spLocks/>
          </p:cNvSpPr>
          <p:nvPr/>
        </p:nvSpPr>
        <p:spPr>
          <a:xfrm>
            <a:off x="9771211" y="115639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Option #1</a:t>
            </a:r>
          </a:p>
        </p:txBody>
      </p:sp>
      <p:graphicFrame>
        <p:nvGraphicFramePr>
          <p:cNvPr id="12" name="Chart 11">
            <a:extLst>
              <a:ext uri="{FF2B5EF4-FFF2-40B4-BE49-F238E27FC236}">
                <a16:creationId xmlns:a16="http://schemas.microsoft.com/office/drawing/2014/main" id="{DA06A3A4-32C3-B1DE-D00C-8D0AC7705C79}"/>
              </a:ext>
            </a:extLst>
          </p:cNvPr>
          <p:cNvGraphicFramePr/>
          <p:nvPr>
            <p:extLst>
              <p:ext uri="{D42A27DB-BD31-4B8C-83A1-F6EECF244321}">
                <p14:modId xmlns:p14="http://schemas.microsoft.com/office/powerpoint/2010/main" val="761565076"/>
              </p:ext>
            </p:extLst>
          </p:nvPr>
        </p:nvGraphicFramePr>
        <p:xfrm>
          <a:off x="2371725" y="863601"/>
          <a:ext cx="6686550"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Box 2">
            <a:extLst>
              <a:ext uri="{FF2B5EF4-FFF2-40B4-BE49-F238E27FC236}">
                <a16:creationId xmlns:a16="http://schemas.microsoft.com/office/drawing/2014/main" id="{97254B37-D9CF-A6AD-154D-4DD7E94FA8A3}"/>
              </a:ext>
            </a:extLst>
          </p:cNvPr>
          <p:cNvSpPr txBox="1"/>
          <p:nvPr/>
        </p:nvSpPr>
        <p:spPr>
          <a:xfrm>
            <a:off x="5507157" y="6210011"/>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
        <p:nvSpPr>
          <p:cNvPr id="2" name="TESTNAME29">
            <a:extLst>
              <a:ext uri="{FF2B5EF4-FFF2-40B4-BE49-F238E27FC236}">
                <a16:creationId xmlns:a16="http://schemas.microsoft.com/office/drawing/2014/main" id="{1ADF07E2-59EE-8F54-4F44-2AB88CA01E20}"/>
              </a:ext>
            </a:extLst>
          </p:cNvPr>
          <p:cNvSpPr>
            <a:spLocks noChangeArrowheads="1"/>
          </p:cNvSpPr>
          <p:nvPr/>
        </p:nvSpPr>
        <p:spPr bwMode="auto">
          <a:xfrm>
            <a:off x="1723051" y="57902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3" name="TESTNAME28">
            <a:extLst>
              <a:ext uri="{FF2B5EF4-FFF2-40B4-BE49-F238E27FC236}">
                <a16:creationId xmlns:a16="http://schemas.microsoft.com/office/drawing/2014/main" id="{899877F8-EAEF-CAB9-BFB1-F17945AC1C6D}"/>
              </a:ext>
            </a:extLst>
          </p:cNvPr>
          <p:cNvSpPr>
            <a:spLocks noChangeArrowheads="1"/>
          </p:cNvSpPr>
          <p:nvPr/>
        </p:nvSpPr>
        <p:spPr bwMode="auto">
          <a:xfrm>
            <a:off x="1723051" y="56319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 name="TESTNAME27">
            <a:extLst>
              <a:ext uri="{FF2B5EF4-FFF2-40B4-BE49-F238E27FC236}">
                <a16:creationId xmlns:a16="http://schemas.microsoft.com/office/drawing/2014/main" id="{5630AA02-CAB1-7DFB-6CD6-66D8DC3C2CC5}"/>
              </a:ext>
            </a:extLst>
          </p:cNvPr>
          <p:cNvSpPr>
            <a:spLocks noChangeArrowheads="1"/>
          </p:cNvSpPr>
          <p:nvPr/>
        </p:nvSpPr>
        <p:spPr bwMode="auto">
          <a:xfrm>
            <a:off x="1723051" y="54645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3" name="TESTNAME26">
            <a:extLst>
              <a:ext uri="{FF2B5EF4-FFF2-40B4-BE49-F238E27FC236}">
                <a16:creationId xmlns:a16="http://schemas.microsoft.com/office/drawing/2014/main" id="{5E3FD423-A228-FC62-67A7-B4ED69156796}"/>
              </a:ext>
            </a:extLst>
          </p:cNvPr>
          <p:cNvSpPr>
            <a:spLocks noChangeArrowheads="1"/>
          </p:cNvSpPr>
          <p:nvPr/>
        </p:nvSpPr>
        <p:spPr bwMode="auto">
          <a:xfrm>
            <a:off x="1723051" y="529755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4" name="TESTNAME25">
            <a:extLst>
              <a:ext uri="{FF2B5EF4-FFF2-40B4-BE49-F238E27FC236}">
                <a16:creationId xmlns:a16="http://schemas.microsoft.com/office/drawing/2014/main" id="{136C3531-5C72-CA0E-8EE1-99A9576AEEAB}"/>
              </a:ext>
            </a:extLst>
          </p:cNvPr>
          <p:cNvSpPr>
            <a:spLocks noChangeArrowheads="1"/>
          </p:cNvSpPr>
          <p:nvPr/>
        </p:nvSpPr>
        <p:spPr bwMode="auto">
          <a:xfrm>
            <a:off x="1723051" y="511946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5" name="TESTNAME24">
            <a:extLst>
              <a:ext uri="{FF2B5EF4-FFF2-40B4-BE49-F238E27FC236}">
                <a16:creationId xmlns:a16="http://schemas.microsoft.com/office/drawing/2014/main" id="{C801F72A-8BEB-182A-9BD8-18261A91898A}"/>
              </a:ext>
            </a:extLst>
          </p:cNvPr>
          <p:cNvSpPr>
            <a:spLocks noChangeArrowheads="1"/>
          </p:cNvSpPr>
          <p:nvPr/>
        </p:nvSpPr>
        <p:spPr bwMode="auto">
          <a:xfrm>
            <a:off x="1723051" y="495057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6" name="TESTNAME23">
            <a:extLst>
              <a:ext uri="{FF2B5EF4-FFF2-40B4-BE49-F238E27FC236}">
                <a16:creationId xmlns:a16="http://schemas.microsoft.com/office/drawing/2014/main" id="{8049AFA0-9235-4EF7-F243-4424A21ADDF4}"/>
              </a:ext>
            </a:extLst>
          </p:cNvPr>
          <p:cNvSpPr>
            <a:spLocks noChangeArrowheads="1"/>
          </p:cNvSpPr>
          <p:nvPr/>
        </p:nvSpPr>
        <p:spPr bwMode="auto">
          <a:xfrm>
            <a:off x="1723051" y="47820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7" name="TESTNAME22">
            <a:extLst>
              <a:ext uri="{FF2B5EF4-FFF2-40B4-BE49-F238E27FC236}">
                <a16:creationId xmlns:a16="http://schemas.microsoft.com/office/drawing/2014/main" id="{7EAB7388-FD2B-BD6B-9F3C-C6429015DA11}"/>
              </a:ext>
            </a:extLst>
          </p:cNvPr>
          <p:cNvSpPr>
            <a:spLocks noChangeArrowheads="1"/>
          </p:cNvSpPr>
          <p:nvPr/>
        </p:nvSpPr>
        <p:spPr bwMode="auto">
          <a:xfrm>
            <a:off x="1723051" y="46051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8" name="TESTNAME21">
            <a:extLst>
              <a:ext uri="{FF2B5EF4-FFF2-40B4-BE49-F238E27FC236}">
                <a16:creationId xmlns:a16="http://schemas.microsoft.com/office/drawing/2014/main" id="{E586A0BC-9E27-69BE-7B0E-70A34C6E8A5B}"/>
              </a:ext>
            </a:extLst>
          </p:cNvPr>
          <p:cNvSpPr>
            <a:spLocks noChangeArrowheads="1"/>
          </p:cNvSpPr>
          <p:nvPr/>
        </p:nvSpPr>
        <p:spPr bwMode="auto">
          <a:xfrm>
            <a:off x="1723051" y="44236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0" name="TESTNAME20">
            <a:extLst>
              <a:ext uri="{FF2B5EF4-FFF2-40B4-BE49-F238E27FC236}">
                <a16:creationId xmlns:a16="http://schemas.microsoft.com/office/drawing/2014/main" id="{0ED5594C-147A-F553-6416-562ADEF76F82}"/>
              </a:ext>
            </a:extLst>
          </p:cNvPr>
          <p:cNvSpPr>
            <a:spLocks noChangeArrowheads="1"/>
          </p:cNvSpPr>
          <p:nvPr/>
        </p:nvSpPr>
        <p:spPr bwMode="auto">
          <a:xfrm>
            <a:off x="1723051" y="424593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1" name="TESTNAME19">
            <a:extLst>
              <a:ext uri="{FF2B5EF4-FFF2-40B4-BE49-F238E27FC236}">
                <a16:creationId xmlns:a16="http://schemas.microsoft.com/office/drawing/2014/main" id="{18CD9D33-6A28-B7EC-627E-6D30B37DD5A9}"/>
              </a:ext>
            </a:extLst>
          </p:cNvPr>
          <p:cNvSpPr>
            <a:spLocks noChangeArrowheads="1"/>
          </p:cNvSpPr>
          <p:nvPr/>
        </p:nvSpPr>
        <p:spPr bwMode="auto">
          <a:xfrm>
            <a:off x="1723051" y="40682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2" name="TESTNAME18">
            <a:extLst>
              <a:ext uri="{FF2B5EF4-FFF2-40B4-BE49-F238E27FC236}">
                <a16:creationId xmlns:a16="http://schemas.microsoft.com/office/drawing/2014/main" id="{225E1759-BD3A-698A-A345-4FF5BAD0A6AD}"/>
              </a:ext>
            </a:extLst>
          </p:cNvPr>
          <p:cNvSpPr>
            <a:spLocks noChangeArrowheads="1"/>
          </p:cNvSpPr>
          <p:nvPr/>
        </p:nvSpPr>
        <p:spPr bwMode="auto">
          <a:xfrm>
            <a:off x="1723051" y="389049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3" name="TESTNAME17">
            <a:extLst>
              <a:ext uri="{FF2B5EF4-FFF2-40B4-BE49-F238E27FC236}">
                <a16:creationId xmlns:a16="http://schemas.microsoft.com/office/drawing/2014/main" id="{FA5D787F-E6C2-C047-6189-DD11277A06B6}"/>
              </a:ext>
            </a:extLst>
          </p:cNvPr>
          <p:cNvSpPr>
            <a:spLocks noChangeArrowheads="1"/>
          </p:cNvSpPr>
          <p:nvPr/>
        </p:nvSpPr>
        <p:spPr bwMode="auto">
          <a:xfrm>
            <a:off x="1723051" y="37127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4" name="TESTNAME16">
            <a:extLst>
              <a:ext uri="{FF2B5EF4-FFF2-40B4-BE49-F238E27FC236}">
                <a16:creationId xmlns:a16="http://schemas.microsoft.com/office/drawing/2014/main" id="{0E65596B-B985-6CD0-E3C7-185D47BA0AF5}"/>
              </a:ext>
            </a:extLst>
          </p:cNvPr>
          <p:cNvSpPr>
            <a:spLocks noChangeArrowheads="1"/>
          </p:cNvSpPr>
          <p:nvPr/>
        </p:nvSpPr>
        <p:spPr bwMode="auto">
          <a:xfrm>
            <a:off x="1723051" y="35350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F750FEF0-D2FA-804E-AD01-2170E53FEAE9}"/>
              </a:ext>
            </a:extLst>
          </p:cNvPr>
          <p:cNvSpPr>
            <a:spLocks noChangeArrowheads="1"/>
          </p:cNvSpPr>
          <p:nvPr/>
        </p:nvSpPr>
        <p:spPr bwMode="auto">
          <a:xfrm>
            <a:off x="1723051" y="335733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8C928256-AEF4-CD74-FA3F-78431501F129}"/>
              </a:ext>
            </a:extLst>
          </p:cNvPr>
          <p:cNvSpPr>
            <a:spLocks noChangeArrowheads="1"/>
          </p:cNvSpPr>
          <p:nvPr/>
        </p:nvSpPr>
        <p:spPr bwMode="auto">
          <a:xfrm>
            <a:off x="1723051" y="317962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BE379F40-644E-BFF9-469D-9603255EE48F}"/>
              </a:ext>
            </a:extLst>
          </p:cNvPr>
          <p:cNvSpPr>
            <a:spLocks noChangeArrowheads="1"/>
          </p:cNvSpPr>
          <p:nvPr/>
        </p:nvSpPr>
        <p:spPr bwMode="auto">
          <a:xfrm>
            <a:off x="1723051" y="300190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8584C6C8-6C7B-AF84-6DD5-2C24DD8A8029}"/>
              </a:ext>
            </a:extLst>
          </p:cNvPr>
          <p:cNvSpPr>
            <a:spLocks noChangeArrowheads="1"/>
          </p:cNvSpPr>
          <p:nvPr/>
        </p:nvSpPr>
        <p:spPr bwMode="auto">
          <a:xfrm>
            <a:off x="1723051" y="28241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800ABD5B-3401-1507-1EDA-4F614A4AD94F}"/>
              </a:ext>
            </a:extLst>
          </p:cNvPr>
          <p:cNvSpPr>
            <a:spLocks noChangeArrowheads="1"/>
          </p:cNvSpPr>
          <p:nvPr/>
        </p:nvSpPr>
        <p:spPr bwMode="auto">
          <a:xfrm>
            <a:off x="1723051" y="264646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1223A1C0-E0D0-A38F-875D-13739F9A973D}"/>
              </a:ext>
            </a:extLst>
          </p:cNvPr>
          <p:cNvSpPr>
            <a:spLocks noChangeArrowheads="1"/>
          </p:cNvSpPr>
          <p:nvPr/>
        </p:nvSpPr>
        <p:spPr bwMode="auto">
          <a:xfrm>
            <a:off x="1723051" y="246874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96E44FEE-8330-AE1E-EE52-0CDF95B84911}"/>
              </a:ext>
            </a:extLst>
          </p:cNvPr>
          <p:cNvSpPr>
            <a:spLocks noChangeArrowheads="1"/>
          </p:cNvSpPr>
          <p:nvPr/>
        </p:nvSpPr>
        <p:spPr bwMode="auto">
          <a:xfrm>
            <a:off x="1723051" y="22910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9201B67B-8DD4-46BC-278C-0B708D3F55B0}"/>
              </a:ext>
            </a:extLst>
          </p:cNvPr>
          <p:cNvSpPr>
            <a:spLocks noChangeArrowheads="1"/>
          </p:cNvSpPr>
          <p:nvPr/>
        </p:nvSpPr>
        <p:spPr bwMode="auto">
          <a:xfrm>
            <a:off x="1723051" y="211330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9A751E4B-EAF8-D259-E47D-885A7F628A50}"/>
              </a:ext>
            </a:extLst>
          </p:cNvPr>
          <p:cNvSpPr>
            <a:spLocks noChangeArrowheads="1"/>
          </p:cNvSpPr>
          <p:nvPr/>
        </p:nvSpPr>
        <p:spPr bwMode="auto">
          <a:xfrm>
            <a:off x="1723051" y="193558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EE025364-3E96-0922-2617-35F85121E708}"/>
              </a:ext>
            </a:extLst>
          </p:cNvPr>
          <p:cNvSpPr>
            <a:spLocks noChangeArrowheads="1"/>
          </p:cNvSpPr>
          <p:nvPr/>
        </p:nvSpPr>
        <p:spPr bwMode="auto">
          <a:xfrm>
            <a:off x="1723051" y="17578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2A0D0829-C4EA-9C92-D50D-E71A76A77C6F}"/>
              </a:ext>
            </a:extLst>
          </p:cNvPr>
          <p:cNvSpPr>
            <a:spLocks noChangeArrowheads="1"/>
          </p:cNvSpPr>
          <p:nvPr/>
        </p:nvSpPr>
        <p:spPr bwMode="auto">
          <a:xfrm>
            <a:off x="1723051" y="158014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95F17CDF-C679-47AB-9B58-74C409C0A0B7}"/>
              </a:ext>
            </a:extLst>
          </p:cNvPr>
          <p:cNvSpPr>
            <a:spLocks noChangeArrowheads="1"/>
          </p:cNvSpPr>
          <p:nvPr/>
        </p:nvSpPr>
        <p:spPr bwMode="auto">
          <a:xfrm>
            <a:off x="1723051" y="14024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151CDA52-CDC7-68C4-A8B7-D2D237B72A5E}"/>
              </a:ext>
            </a:extLst>
          </p:cNvPr>
          <p:cNvSpPr>
            <a:spLocks noChangeArrowheads="1"/>
          </p:cNvSpPr>
          <p:nvPr/>
        </p:nvSpPr>
        <p:spPr bwMode="auto">
          <a:xfrm>
            <a:off x="1723051" y="12247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88DE3B96-812C-807A-0951-36D925A382DC}"/>
              </a:ext>
            </a:extLst>
          </p:cNvPr>
          <p:cNvSpPr>
            <a:spLocks noChangeArrowheads="1"/>
          </p:cNvSpPr>
          <p:nvPr/>
        </p:nvSpPr>
        <p:spPr bwMode="auto">
          <a:xfrm>
            <a:off x="1723051" y="104699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CF546B35-008B-A8DC-ABEA-CACAEB5178B0}"/>
              </a:ext>
            </a:extLst>
          </p:cNvPr>
          <p:cNvSpPr>
            <a:spLocks noChangeArrowheads="1"/>
          </p:cNvSpPr>
          <p:nvPr/>
        </p:nvSpPr>
        <p:spPr bwMode="auto">
          <a:xfrm>
            <a:off x="1723051" y="8692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55AD2751-CB7D-5E73-97C2-91ECD77A43A9}"/>
              </a:ext>
            </a:extLst>
          </p:cNvPr>
          <p:cNvSpPr>
            <a:spLocks noChangeArrowheads="1"/>
          </p:cNvSpPr>
          <p:nvPr/>
        </p:nvSpPr>
        <p:spPr bwMode="auto">
          <a:xfrm>
            <a:off x="1718148" y="701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3666518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sz="2000" dirty="0"/>
              <a:t>Test Name Candidates</a:t>
            </a:r>
            <a:endParaRPr lang="en-US" dirty="0"/>
          </a:p>
        </p:txBody>
      </p:sp>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graphicFrame>
        <p:nvGraphicFramePr>
          <p:cNvPr id="5" name="Table 4">
            <a:extLst>
              <a:ext uri="{FF2B5EF4-FFF2-40B4-BE49-F238E27FC236}">
                <a16:creationId xmlns:a16="http://schemas.microsoft.com/office/drawing/2014/main" id="{8C48208D-E0AD-07E7-F609-5BF5D8FB0C48}"/>
              </a:ext>
            </a:extLst>
          </p:cNvPr>
          <p:cNvGraphicFramePr>
            <a:graphicFrameLocks noGrp="1"/>
          </p:cNvGraphicFramePr>
          <p:nvPr>
            <p:extLst>
              <p:ext uri="{D42A27DB-BD31-4B8C-83A1-F6EECF244321}">
                <p14:modId xmlns:p14="http://schemas.microsoft.com/office/powerpoint/2010/main" val="3190650781"/>
              </p:ext>
            </p:extLst>
          </p:nvPr>
        </p:nvGraphicFramePr>
        <p:xfrm>
          <a:off x="1019175" y="757965"/>
          <a:ext cx="10153650" cy="5451731"/>
        </p:xfrm>
        <a:graphic>
          <a:graphicData uri="http://schemas.openxmlformats.org/drawingml/2006/table">
            <a:tbl>
              <a:tblPr/>
              <a:tblGrid>
                <a:gridCol w="2594037">
                  <a:extLst>
                    <a:ext uri="{9D8B030D-6E8A-4147-A177-3AD203B41FA5}">
                      <a16:colId xmlns:a16="http://schemas.microsoft.com/office/drawing/2014/main" val="1195084840"/>
                    </a:ext>
                  </a:extLst>
                </a:gridCol>
                <a:gridCol w="7559613">
                  <a:extLst>
                    <a:ext uri="{9D8B030D-6E8A-4147-A177-3AD203B41FA5}">
                      <a16:colId xmlns:a16="http://schemas.microsoft.com/office/drawing/2014/main" val="3631405147"/>
                    </a:ext>
                  </a:extLst>
                </a:gridCol>
              </a:tblGrid>
              <a:tr h="258511">
                <a:tc>
                  <a:txBody>
                    <a:bodyPr/>
                    <a:lstStyle/>
                    <a:p>
                      <a:pPr algn="ctr" rtl="0" fontAlgn="b"/>
                      <a:r>
                        <a:rPr lang="en-US" sz="1400" b="1" i="0" u="none" strike="noStrike" dirty="0">
                          <a:solidFill>
                            <a:srgbClr val="FFFFFF"/>
                          </a:solidFill>
                          <a:effectLst/>
                          <a:latin typeface="+mn-lt"/>
                        </a:rPr>
                        <a:t>Names</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Creative Rationale</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259661">
                <a:tc>
                  <a:txBody>
                    <a:bodyPr/>
                    <a:lstStyle/>
                    <a:p>
                      <a:pPr marL="0" marR="0" algn="ctr" defTabSz="914318" rtl="0" eaLnBrk="1" latinLnBrk="0" hangingPunct="1">
                        <a:spcBef>
                          <a:spcPts val="0"/>
                        </a:spcBef>
                        <a:spcAft>
                          <a:spcPts val="0"/>
                        </a:spcAft>
                        <a:tabLst>
                          <a:tab pos="324485" algn="l"/>
                        </a:tabLst>
                      </a:pPr>
                      <a:endParaRPr lang="en-US" sz="1400" b="1" kern="120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marR="0" algn="ctr" defTabSz="914318" rtl="0" eaLnBrk="1" latinLnBrk="0" hangingPunct="1">
                        <a:spcBef>
                          <a:spcPts val="0"/>
                        </a:spcBef>
                        <a:spcAft>
                          <a:spcPts val="0"/>
                        </a:spcAft>
                        <a:tabLst>
                          <a:tab pos="324485" algn="l"/>
                        </a:tabLst>
                      </a:pP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16972897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Next Steps</a:t>
            </a:r>
          </a:p>
        </p:txBody>
      </p:sp>
      <p:pic>
        <p:nvPicPr>
          <p:cNvPr id="7" name="Picture Placeholder 6" descr="A person touching a screen with a graph&#10;&#10;Description automatically generated">
            <a:extLst>
              <a:ext uri="{FF2B5EF4-FFF2-40B4-BE49-F238E27FC236}">
                <a16:creationId xmlns:a16="http://schemas.microsoft.com/office/drawing/2014/main" id="{2F976DB7-8C14-2769-B32D-05AEBDBC9E7C}"/>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31771" b="31771"/>
          <a:stretch>
            <a:fillRect/>
          </a:stretch>
        </p:blipFill>
        <p:spPr/>
      </p:pic>
    </p:spTree>
    <p:extLst>
      <p:ext uri="{BB962C8B-B14F-4D97-AF65-F5344CB8AC3E}">
        <p14:creationId xmlns:p14="http://schemas.microsoft.com/office/powerpoint/2010/main" val="21450573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a:t>
            </a:r>
          </a:p>
        </p:txBody>
      </p:sp>
      <p:sp>
        <p:nvSpPr>
          <p:cNvPr id="4" name="Text Placeholder 2">
            <a:extLst>
              <a:ext uri="{FF2B5EF4-FFF2-40B4-BE49-F238E27FC236}">
                <a16:creationId xmlns:a16="http://schemas.microsoft.com/office/drawing/2014/main" id="{5D7A2C51-A6F2-0044-F5A7-230D0429CA71}"/>
              </a:ext>
            </a:extLst>
          </p:cNvPr>
          <p:cNvSpPr txBox="1">
            <a:spLocks/>
          </p:cNvSpPr>
          <p:nvPr/>
        </p:nvSpPr>
        <p:spPr>
          <a:xfrm>
            <a:off x="184288" y="606287"/>
            <a:ext cx="11725137" cy="3977114"/>
          </a:xfrm>
          <a:prstGeom prst="rect">
            <a:avLst/>
          </a:prstGeom>
        </p:spPr>
        <p:txBody>
          <a:bodyPr vert="horz"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b="1"/>
              <a:t>General Guidelines</a:t>
            </a:r>
            <a:br>
              <a:rPr lang="en-US"/>
            </a:br>
            <a:endParaRPr lang="en-US"/>
          </a:p>
          <a:p>
            <a:pPr marL="400050" indent="-231775">
              <a:buFont typeface="Wingdings" panose="05000000000000000000" pitchFamily="2" charset="2"/>
              <a:buChar char="§"/>
            </a:pPr>
            <a:r>
              <a:rPr lang="en-US"/>
              <a:t>Do not submit this PowerPoint presentation to any regulatory agency.</a:t>
            </a:r>
          </a:p>
          <a:p>
            <a:pPr marL="168275"/>
            <a:endParaRPr lang="en-US"/>
          </a:p>
          <a:p>
            <a:pPr marL="400050" indent="-231775">
              <a:buFont typeface="Wingdings" panose="05000000000000000000" pitchFamily="2" charset="2"/>
              <a:buChar char="§"/>
            </a:pPr>
            <a:r>
              <a:rPr lang="en-US"/>
              <a:t>If data is over one year old, safety research will need to be updated.</a:t>
            </a:r>
          </a:p>
          <a:p>
            <a:pPr marL="168275"/>
            <a:endParaRPr lang="en-US"/>
          </a:p>
          <a:p>
            <a:pPr marL="400050" indent="-231775">
              <a:buFont typeface="Wingdings" panose="05000000000000000000" pitchFamily="2" charset="2"/>
              <a:buChar char="§"/>
            </a:pPr>
            <a:r>
              <a:rPr lang="en-US"/>
              <a:t>Submit customized DSI report to the appropriate regulatory agency summarizing the results of a study conducted for decision/submission purposes.</a:t>
            </a:r>
          </a:p>
          <a:p>
            <a:pPr marL="168275"/>
            <a:endParaRPr lang="en-US"/>
          </a:p>
          <a:p>
            <a:pPr marL="400050" indent="-231775">
              <a:buFont typeface="Wingdings" panose="05000000000000000000" pitchFamily="2" charset="2"/>
              <a:buChar char="§"/>
            </a:pPr>
            <a:r>
              <a:rPr lang="en-US"/>
              <a:t>Client should conduct full legal searches on 3-5 recommended names and file trademark applications with local PTO authorities as soon as possible.</a:t>
            </a:r>
          </a:p>
          <a:p>
            <a:pPr marL="168275"/>
            <a:endParaRPr lang="en-US"/>
          </a:p>
          <a:p>
            <a:pPr marL="400050" indent="-231775">
              <a:buFont typeface="Wingdings" panose="05000000000000000000" pitchFamily="2" charset="2"/>
              <a:buChar char="§"/>
            </a:pPr>
            <a:r>
              <a:rPr lang="en-US"/>
              <a:t>Client should secure all appropriate domain name registrations (.com, .net etc.).</a:t>
            </a:r>
            <a:endParaRPr lang="en-US" dirty="0"/>
          </a:p>
        </p:txBody>
      </p:sp>
      <p:sp>
        <p:nvSpPr>
          <p:cNvPr id="7" name="Text Placeholder 2">
            <a:extLst>
              <a:ext uri="{FF2B5EF4-FFF2-40B4-BE49-F238E27FC236}">
                <a16:creationId xmlns:a16="http://schemas.microsoft.com/office/drawing/2014/main" id="{50D98CCD-C8C5-F492-2C01-950A1B5892B0}"/>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5630352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053785"/>
          </a:xfrm>
        </p:spPr>
        <p:txBody>
          <a:bodyPr/>
          <a:lstStyle/>
          <a:p>
            <a:pPr>
              <a:spcBef>
                <a:spcPts val="0"/>
              </a:spcBef>
            </a:pPr>
            <a:r>
              <a:rPr lang="en-US" b="1" dirty="0"/>
              <a:t>Domain (.com) Registration and Transfer</a:t>
            </a:r>
            <a:br>
              <a:rPr lang="en-US" b="1" dirty="0"/>
            </a:br>
            <a:endParaRPr lang="en-US" b="1" dirty="0"/>
          </a:p>
          <a:p>
            <a:pPr marL="400050" indent="-231775">
              <a:spcBef>
                <a:spcPts val="0"/>
              </a:spcBef>
              <a:buFont typeface="Wingdings" panose="05000000000000000000" pitchFamily="2" charset="2"/>
              <a:buChar char="§"/>
            </a:pPr>
            <a:r>
              <a:rPr lang="en-US" dirty="0"/>
              <a:t>Domain (.com) ownership is considered an important part of brand name development. But sometimes clients wait too long to register their domain names or they simply forget. We are aware of companies (e.g., </a:t>
            </a:r>
            <a:r>
              <a:rPr lang="en-US" dirty="0" err="1"/>
              <a:t>NameSilo</a:t>
            </a:r>
            <a:r>
              <a:rPr lang="en-US" dirty="0"/>
              <a:t>) that are currently securing .com domains soon after USPTO filing and then re-selling them at exorbitant prices.</a:t>
            </a:r>
          </a:p>
          <a:p>
            <a:pPr marL="168275">
              <a:spcBef>
                <a:spcPts val="0"/>
              </a:spcBef>
            </a:pPr>
            <a:r>
              <a:rPr lang="en-US" dirty="0"/>
              <a:t> </a:t>
            </a:r>
          </a:p>
          <a:p>
            <a:pPr marL="400050" indent="-231775">
              <a:spcBef>
                <a:spcPts val="0"/>
              </a:spcBef>
              <a:buFont typeface="Wingdings" panose="05000000000000000000" pitchFamily="2" charset="2"/>
              <a:buChar char="§"/>
            </a:pPr>
            <a:r>
              <a:rPr lang="en-US" dirty="0"/>
              <a:t>Following Brand Institute’s Final Recommendations, any name under consideration should be registered ‘immediately’ for .com domains.  Brand Institute can secure the .com domains for up to one (1) year and transfer the domains to you at any time within that year. Many of our clients find this offering protects and prevents cyber-squatting from those who daily monitor U.S. Patent and Trademark Office filings.</a:t>
            </a:r>
          </a:p>
        </p:txBody>
      </p:sp>
      <p:sp>
        <p:nvSpPr>
          <p:cNvPr id="5" name="Text Placeholder 2">
            <a:extLst>
              <a:ext uri="{FF2B5EF4-FFF2-40B4-BE49-F238E27FC236}">
                <a16:creationId xmlns:a16="http://schemas.microsoft.com/office/drawing/2014/main" id="{F4DE0C07-5C53-8C0A-A408-83EE9D5C293D}"/>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32665778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2746008"/>
          </a:xfrm>
        </p:spPr>
        <p:txBody>
          <a:bodyPr/>
          <a:lstStyle/>
          <a:p>
            <a:r>
              <a:rPr lang="en-US" b="1" dirty="0"/>
              <a:t>Brand Hallmark Research</a:t>
            </a:r>
            <a:br>
              <a:rPr lang="en-US" b="1" dirty="0"/>
            </a:br>
            <a:endParaRPr lang="en-US" b="1" dirty="0"/>
          </a:p>
          <a:p>
            <a:r>
              <a:rPr lang="en-US" dirty="0"/>
              <a:t>Have you begun the brand hallmark (color/logo/symbol) work yet?  We have a very exciting methodology for quant testing of logos and have normative data for most of the scalable measurements based on specific work in therapeutic categories</a:t>
            </a:r>
          </a:p>
          <a:p>
            <a:pPr marL="168275"/>
            <a:endParaRPr lang="en-US" dirty="0"/>
          </a:p>
          <a:p>
            <a:pPr marL="285750" marR="0" lvl="0" indent="-285750">
              <a:spcAft>
                <a:spcPts val="0"/>
              </a:spcAft>
              <a:buFont typeface="Wingdings" panose="05000000000000000000" pitchFamily="2" charset="2"/>
              <a:buChar char="§"/>
            </a:pPr>
            <a:r>
              <a:rPr lang="en-US" dirty="0"/>
              <a:t>Brand hallmark (color/logo/symbol) Development </a:t>
            </a:r>
          </a:p>
          <a:p>
            <a:pPr marL="285750" marR="0" indent="-285750">
              <a:spcAft>
                <a:spcPts val="0"/>
              </a:spcAft>
              <a:buFont typeface="Wingdings" panose="05000000000000000000" pitchFamily="2" charset="2"/>
              <a:buChar char="§"/>
            </a:pPr>
            <a:endParaRPr lang="en-US" dirty="0"/>
          </a:p>
          <a:p>
            <a:pPr marL="285750" marR="0" lvl="0" indent="-285750">
              <a:spcAft>
                <a:spcPts val="0"/>
              </a:spcAft>
              <a:buFont typeface="Wingdings" panose="05000000000000000000" pitchFamily="2" charset="2"/>
              <a:buChar char="§"/>
            </a:pPr>
            <a:r>
              <a:rPr lang="en-US" dirty="0"/>
              <a:t>Brand hallmark (color/logo/symbol) Research </a:t>
            </a:r>
          </a:p>
          <a:p>
            <a:pPr marL="168275">
              <a:spcBef>
                <a:spcPts val="0"/>
              </a:spcBef>
            </a:pPr>
            <a:endParaRPr lang="en-US" dirty="0"/>
          </a:p>
        </p:txBody>
      </p:sp>
      <p:sp>
        <p:nvSpPr>
          <p:cNvPr id="5" name="Text Placeholder 2">
            <a:extLst>
              <a:ext uri="{FF2B5EF4-FFF2-40B4-BE49-F238E27FC236}">
                <a16:creationId xmlns:a16="http://schemas.microsoft.com/office/drawing/2014/main" id="{F4DE0C07-5C53-8C0A-A408-83EE9D5C293D}"/>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38170940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2746008"/>
          </a:xfrm>
        </p:spPr>
        <p:txBody>
          <a:bodyPr/>
          <a:lstStyle/>
          <a:p>
            <a:pPr>
              <a:spcBef>
                <a:spcPts val="0"/>
              </a:spcBef>
            </a:pPr>
            <a:r>
              <a:rPr lang="en-US" b="1" dirty="0"/>
              <a:t>FDA - Proprietary Names</a:t>
            </a:r>
            <a:br>
              <a:rPr lang="en-US" b="1" dirty="0"/>
            </a:br>
            <a:endParaRPr lang="en-US" b="1" dirty="0"/>
          </a:p>
          <a:p>
            <a:pPr marL="400050" indent="-231775">
              <a:spcBef>
                <a:spcPts val="0"/>
              </a:spcBef>
              <a:buFont typeface="Wingdings" panose="05000000000000000000" pitchFamily="2" charset="2"/>
              <a:buChar char="§"/>
            </a:pPr>
            <a:r>
              <a:rPr lang="en-US" dirty="0"/>
              <a:t>Submit a DSI FDA Report as early as the end of Phase II of an IND on the 1 or 2 name candidates (designate primary and alternate) chosen for submission to the FDA.</a:t>
            </a:r>
          </a:p>
          <a:p>
            <a:pPr marL="168275">
              <a:spcBef>
                <a:spcPts val="0"/>
              </a:spcBef>
            </a:pPr>
            <a:endParaRPr lang="en-US" dirty="0"/>
          </a:p>
          <a:p>
            <a:pPr marL="400050" indent="-231775">
              <a:spcBef>
                <a:spcPts val="0"/>
              </a:spcBef>
              <a:buFont typeface="Wingdings" panose="05000000000000000000" pitchFamily="2" charset="2"/>
              <a:buChar char="§"/>
            </a:pPr>
            <a:r>
              <a:rPr lang="en-US" dirty="0"/>
              <a:t>Proprietary Name Safety Assessment - a report on a single recommended name candidate where the data is derived from the DSI safety research.  The report includes data and risk assessment on whether or not the proposed proprietary name is confusing similar in sound or appearance to proprietary or nonproprietary names of drugs in the United States.</a:t>
            </a:r>
          </a:p>
        </p:txBody>
      </p:sp>
      <p:sp>
        <p:nvSpPr>
          <p:cNvPr id="7" name="Text Placeholder 2">
            <a:extLst>
              <a:ext uri="{FF2B5EF4-FFF2-40B4-BE49-F238E27FC236}">
                <a16:creationId xmlns:a16="http://schemas.microsoft.com/office/drawing/2014/main" id="{D12555AC-965C-600D-3380-CE25266E395F}"/>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pic>
        <p:nvPicPr>
          <p:cNvPr id="1026" name="Picture 2">
            <a:extLst>
              <a:ext uri="{FF2B5EF4-FFF2-40B4-BE49-F238E27FC236}">
                <a16:creationId xmlns:a16="http://schemas.microsoft.com/office/drawing/2014/main" id="{AC413E16-A856-2704-61E2-F71FB4C7CD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074" y="3742631"/>
            <a:ext cx="3238913" cy="695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72144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2746008"/>
          </a:xfrm>
        </p:spPr>
        <p:txBody>
          <a:bodyPr/>
          <a:lstStyle/>
          <a:p>
            <a:pPr>
              <a:spcBef>
                <a:spcPts val="0"/>
              </a:spcBef>
            </a:pPr>
            <a:r>
              <a:rPr lang="en-US" b="1" dirty="0"/>
              <a:t>EMA</a:t>
            </a:r>
            <a:br>
              <a:rPr lang="en-US" b="1" dirty="0"/>
            </a:br>
            <a:endParaRPr lang="en-US" b="1" dirty="0"/>
          </a:p>
          <a:p>
            <a:pPr marL="400050" indent="-231775">
              <a:spcBef>
                <a:spcPts val="0"/>
              </a:spcBef>
              <a:buFont typeface="Wingdings" panose="05000000000000000000" pitchFamily="2" charset="2"/>
              <a:buChar char="§"/>
            </a:pPr>
            <a:r>
              <a:rPr lang="en-US" dirty="0"/>
              <a:t>Submit supporting data (DSI EMA Report) with each invented name request as early as 18 months prior to the submission of the MAA (Marketing Authorization Application).</a:t>
            </a:r>
          </a:p>
          <a:p>
            <a:pPr marL="168275">
              <a:spcBef>
                <a:spcPts val="0"/>
              </a:spcBef>
            </a:pPr>
            <a:endParaRPr lang="en-US" dirty="0"/>
          </a:p>
          <a:p>
            <a:pPr marL="400050" indent="-231775">
              <a:spcBef>
                <a:spcPts val="0"/>
              </a:spcBef>
              <a:buFont typeface="Wingdings" panose="05000000000000000000" pitchFamily="2" charset="2"/>
              <a:buChar char="§"/>
            </a:pPr>
            <a:r>
              <a:rPr lang="en-US" dirty="0"/>
              <a:t>The DSI EMA Report is based on data in a multifaceted research study that includes a risk assessment on whether or not the proposed proprietary name is confusing, similar in sound or appearance.</a:t>
            </a:r>
          </a:p>
          <a:p>
            <a:pPr marL="168275">
              <a:spcBef>
                <a:spcPts val="0"/>
              </a:spcBef>
            </a:pPr>
            <a:endParaRPr lang="en-US" dirty="0"/>
          </a:p>
          <a:p>
            <a:pPr marL="400050" indent="-231775">
              <a:spcBef>
                <a:spcPts val="0"/>
              </a:spcBef>
              <a:buFont typeface="Wingdings" panose="05000000000000000000" pitchFamily="2" charset="2"/>
              <a:buChar char="§"/>
            </a:pPr>
            <a:r>
              <a:rPr lang="en-US" dirty="0"/>
              <a:t>Submit 2 different recommended name candidates, avoiding similar clones that could result in rejection of both names.</a:t>
            </a:r>
          </a:p>
        </p:txBody>
      </p:sp>
      <p:sp>
        <p:nvSpPr>
          <p:cNvPr id="5" name="Text Placeholder 2">
            <a:extLst>
              <a:ext uri="{FF2B5EF4-FFF2-40B4-BE49-F238E27FC236}">
                <a16:creationId xmlns:a16="http://schemas.microsoft.com/office/drawing/2014/main" id="{C621096A-8DBF-E4A6-6062-0E8AB06F7F04}"/>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pic>
        <p:nvPicPr>
          <p:cNvPr id="8" name="Picture 7" descr="A logo for a medicine company&#10;&#10;Description automatically generated">
            <a:extLst>
              <a:ext uri="{FF2B5EF4-FFF2-40B4-BE49-F238E27FC236}">
                <a16:creationId xmlns:a16="http://schemas.microsoft.com/office/drawing/2014/main" id="{7E39F2B5-2911-AA1E-C189-04361AA278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594" y="3710823"/>
            <a:ext cx="2819167" cy="922821"/>
          </a:xfrm>
          <a:prstGeom prst="rect">
            <a:avLst/>
          </a:prstGeom>
        </p:spPr>
      </p:pic>
    </p:spTree>
    <p:extLst>
      <p:ext uri="{BB962C8B-B14F-4D97-AF65-F5344CB8AC3E}">
        <p14:creationId xmlns:p14="http://schemas.microsoft.com/office/powerpoint/2010/main" val="18373947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053785"/>
          </a:xfrm>
        </p:spPr>
        <p:txBody>
          <a:bodyPr/>
          <a:lstStyle/>
          <a:p>
            <a:pPr>
              <a:spcBef>
                <a:spcPts val="0"/>
              </a:spcBef>
            </a:pPr>
            <a:r>
              <a:rPr lang="en-US" b="1" dirty="0"/>
              <a:t>Health Canada</a:t>
            </a:r>
            <a:br>
              <a:rPr lang="en-US" b="1" dirty="0"/>
            </a:br>
            <a:endParaRPr lang="en-US" b="1" dirty="0"/>
          </a:p>
          <a:p>
            <a:pPr marL="400050" indent="-231775">
              <a:spcBef>
                <a:spcPts val="0"/>
              </a:spcBef>
              <a:buFont typeface="Wingdings" panose="05000000000000000000" pitchFamily="2" charset="2"/>
              <a:buChar char="§"/>
            </a:pPr>
            <a:r>
              <a:rPr lang="en-US" dirty="0"/>
              <a:t>Submit supporting data (DSI Health Canada Report) with a risk assessment as part of the submission package (e.g., </a:t>
            </a:r>
            <a:r>
              <a:rPr lang="en-US" dirty="0" err="1"/>
              <a:t>NDS</a:t>
            </a:r>
            <a:r>
              <a:rPr lang="en-US" dirty="0"/>
              <a:t> or other type of submission package).</a:t>
            </a:r>
          </a:p>
          <a:p>
            <a:pPr marL="168275">
              <a:spcBef>
                <a:spcPts val="0"/>
              </a:spcBef>
            </a:pPr>
            <a:endParaRPr lang="en-US" dirty="0"/>
          </a:p>
          <a:p>
            <a:pPr marL="400050" indent="-231775">
              <a:spcBef>
                <a:spcPts val="0"/>
              </a:spcBef>
              <a:buFont typeface="Wingdings" panose="05000000000000000000" pitchFamily="2" charset="2"/>
              <a:buChar char="§"/>
            </a:pPr>
            <a:r>
              <a:rPr lang="en-US" dirty="0"/>
              <a:t>Submit 1 or 2 name candidates (designate primary and alternate).</a:t>
            </a:r>
          </a:p>
          <a:p>
            <a:pPr marL="168275">
              <a:spcBef>
                <a:spcPts val="0"/>
              </a:spcBef>
            </a:pPr>
            <a:endParaRPr lang="en-US" dirty="0"/>
          </a:p>
          <a:p>
            <a:pPr marL="400050" indent="-231775">
              <a:spcBef>
                <a:spcPts val="0"/>
              </a:spcBef>
              <a:buFont typeface="Wingdings" panose="05000000000000000000" pitchFamily="2" charset="2"/>
              <a:buChar char="§"/>
            </a:pPr>
            <a:r>
              <a:rPr lang="en-US" dirty="0"/>
              <a:t>For older research, Health Canada requires Sponsors to attest there have been no changes to product profile and to update safety research. DSI will update this through a new POCA search with a new FMEA panel at which point a new DSI Health Canada Report can be prepared for submission.</a:t>
            </a:r>
          </a:p>
        </p:txBody>
      </p:sp>
      <p:sp>
        <p:nvSpPr>
          <p:cNvPr id="5" name="Text Placeholder 2">
            <a:extLst>
              <a:ext uri="{FF2B5EF4-FFF2-40B4-BE49-F238E27FC236}">
                <a16:creationId xmlns:a16="http://schemas.microsoft.com/office/drawing/2014/main" id="{79E14AB3-A367-9E93-BEF5-8B0C41CA4FA4}"/>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pic>
        <p:nvPicPr>
          <p:cNvPr id="3074" name="Picture 2">
            <a:extLst>
              <a:ext uri="{FF2B5EF4-FFF2-40B4-BE49-F238E27FC236}">
                <a16:creationId xmlns:a16="http://schemas.microsoft.com/office/drawing/2014/main" id="{D0FF18AB-F95A-43D0-7616-09919B0F10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723" y="4115389"/>
            <a:ext cx="3027452" cy="409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287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1822678"/>
          </a:xfrm>
        </p:spPr>
        <p:txBody>
          <a:bodyPr/>
          <a:lstStyle/>
          <a:p>
            <a:pPr>
              <a:spcBef>
                <a:spcPts val="0"/>
              </a:spcBef>
            </a:pPr>
            <a:r>
              <a:rPr lang="en-US" b="1" dirty="0"/>
              <a:t>Japan Ministry of Health, </a:t>
            </a:r>
            <a:r>
              <a:rPr lang="en-US" b="1" dirty="0" err="1"/>
              <a:t>Labour</a:t>
            </a:r>
            <a:r>
              <a:rPr lang="en-US" b="1" dirty="0"/>
              <a:t> and Welfare</a:t>
            </a:r>
            <a:br>
              <a:rPr lang="en-US" b="1" dirty="0"/>
            </a:br>
            <a:endParaRPr lang="en-US" b="1" dirty="0"/>
          </a:p>
          <a:p>
            <a:pPr marL="400050" indent="-231775">
              <a:spcBef>
                <a:spcPts val="0"/>
              </a:spcBef>
              <a:buFont typeface="Wingdings" panose="05000000000000000000" pitchFamily="2" charset="2"/>
              <a:buChar char="§"/>
            </a:pPr>
            <a:r>
              <a:rPr lang="en-US" dirty="0"/>
              <a:t>Submit 1 name candidate per drug application.</a:t>
            </a:r>
          </a:p>
          <a:p>
            <a:pPr marL="168275">
              <a:spcBef>
                <a:spcPts val="0"/>
              </a:spcBef>
            </a:pPr>
            <a:endParaRPr lang="en-US" dirty="0"/>
          </a:p>
          <a:p>
            <a:pPr marL="400050" indent="-231775">
              <a:spcBef>
                <a:spcPts val="0"/>
              </a:spcBef>
              <a:buFont typeface="Wingdings" panose="05000000000000000000" pitchFamily="2" charset="2"/>
              <a:buChar char="§"/>
            </a:pPr>
            <a:r>
              <a:rPr lang="en-US" dirty="0"/>
              <a:t>Name candidate is submitted to Japan </a:t>
            </a:r>
            <a:r>
              <a:rPr lang="en-US" dirty="0" err="1"/>
              <a:t>MHLW</a:t>
            </a:r>
            <a:r>
              <a:rPr lang="en-US" dirty="0"/>
              <a:t> who rely on Japan Pharmaceutical Information Center (JAPIC) computerized name safety tool.</a:t>
            </a:r>
          </a:p>
        </p:txBody>
      </p:sp>
      <p:sp>
        <p:nvSpPr>
          <p:cNvPr id="5" name="Text Placeholder 2">
            <a:extLst>
              <a:ext uri="{FF2B5EF4-FFF2-40B4-BE49-F238E27FC236}">
                <a16:creationId xmlns:a16="http://schemas.microsoft.com/office/drawing/2014/main" id="{54D1F144-C34D-3FD9-39EE-46EA8C5B86E5}"/>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pic>
        <p:nvPicPr>
          <p:cNvPr id="4098" name="Picture 2" descr="STC | Japan Toy Safety-上海标检产品检测有限公司">
            <a:extLst>
              <a:ext uri="{FF2B5EF4-FFF2-40B4-BE49-F238E27FC236}">
                <a16:creationId xmlns:a16="http://schemas.microsoft.com/office/drawing/2014/main" id="{BE682B6A-CC84-C830-36BD-918127846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693" y="2759178"/>
            <a:ext cx="2876764" cy="1028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97906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053785"/>
          </a:xfrm>
        </p:spPr>
        <p:txBody>
          <a:bodyPr/>
          <a:lstStyle/>
          <a:p>
            <a:pPr>
              <a:spcBef>
                <a:spcPts val="0"/>
              </a:spcBef>
            </a:pPr>
            <a:r>
              <a:rPr lang="en-US" b="1" dirty="0"/>
              <a:t>Brand Name Regulatory Guidance for BRAZIL (</a:t>
            </a:r>
            <a:r>
              <a:rPr lang="en-US" b="1" dirty="0" err="1"/>
              <a:t>RDC</a:t>
            </a:r>
            <a:r>
              <a:rPr lang="en-US" b="1" dirty="0"/>
              <a:t> No. 59/2014 and OS No. 43/2017)</a:t>
            </a:r>
            <a:br>
              <a:rPr lang="en-US" b="1" dirty="0"/>
            </a:br>
            <a:endParaRPr lang="en-US" b="1" dirty="0"/>
          </a:p>
          <a:p>
            <a:pPr marL="400050" indent="-231775">
              <a:spcBef>
                <a:spcPts val="0"/>
              </a:spcBef>
              <a:buFont typeface="Wingdings" panose="05000000000000000000" pitchFamily="2" charset="2"/>
              <a:buChar char="§"/>
            </a:pPr>
            <a:r>
              <a:rPr lang="en-US" dirty="0"/>
              <a:t>Submit 1 or 2 recommended name candidates (designate primary and alternate).</a:t>
            </a:r>
          </a:p>
          <a:p>
            <a:pPr marL="168275">
              <a:spcBef>
                <a:spcPts val="0"/>
              </a:spcBef>
            </a:pPr>
            <a:endParaRPr lang="en-US" dirty="0"/>
          </a:p>
          <a:p>
            <a:pPr marL="400050" indent="-231775">
              <a:spcBef>
                <a:spcPts val="0"/>
              </a:spcBef>
              <a:buFont typeface="Wingdings" panose="05000000000000000000" pitchFamily="2" charset="2"/>
              <a:buChar char="§"/>
            </a:pPr>
            <a:r>
              <a:rPr lang="en-US" dirty="0"/>
              <a:t>The evaluation of the name must follow the order of priority established by the company. The assessment of the subsequent alternative name presented in the petition may only be evaluated after the first proposal and after the Agency has sent the company the rationale/reasoning of the Agency’s disapproval of the initial proposal.</a:t>
            </a:r>
          </a:p>
          <a:p>
            <a:pPr marL="168275">
              <a:spcBef>
                <a:spcPts val="0"/>
              </a:spcBef>
            </a:pPr>
            <a:endParaRPr lang="en-US" dirty="0"/>
          </a:p>
          <a:p>
            <a:pPr marL="400050" indent="-231775">
              <a:spcBef>
                <a:spcPts val="0"/>
              </a:spcBef>
              <a:buFont typeface="Wingdings" panose="05000000000000000000" pitchFamily="2" charset="2"/>
              <a:buChar char="§"/>
            </a:pPr>
            <a:r>
              <a:rPr lang="en-US" dirty="0"/>
              <a:t>The DSI </a:t>
            </a:r>
            <a:r>
              <a:rPr lang="en-US" dirty="0" err="1"/>
              <a:t>Anvisa</a:t>
            </a:r>
            <a:r>
              <a:rPr lang="en-US" dirty="0"/>
              <a:t> Report is based on data from a multifaceted research study that includes a risk assessment on whether or not the proposed proprietary name is confusing, similar in sound or appearance.</a:t>
            </a:r>
          </a:p>
        </p:txBody>
      </p:sp>
      <p:sp>
        <p:nvSpPr>
          <p:cNvPr id="5" name="Text Placeholder 2">
            <a:extLst>
              <a:ext uri="{FF2B5EF4-FFF2-40B4-BE49-F238E27FC236}">
                <a16:creationId xmlns:a16="http://schemas.microsoft.com/office/drawing/2014/main" id="{AF5E2756-9B6F-28E9-AB43-27A8DCC80BA5}"/>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pic>
        <p:nvPicPr>
          <p:cNvPr id="5122" name="Picture 2" descr="ANVISA Public Consultation - Label for Single Use and Cleaning /  Sterilization Instructions for Reusable MDD">
            <a:extLst>
              <a:ext uri="{FF2B5EF4-FFF2-40B4-BE49-F238E27FC236}">
                <a16:creationId xmlns:a16="http://schemas.microsoft.com/office/drawing/2014/main" id="{2BA48628-2A49-CE4C-E7B0-CE90C82A80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062" y="4067872"/>
            <a:ext cx="2920480" cy="668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7282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899349"/>
          </a:xfrm>
        </p:spPr>
        <p:txBody>
          <a:bodyPr/>
          <a:lstStyle/>
          <a:p>
            <a:pPr>
              <a:spcBef>
                <a:spcPts val="0"/>
              </a:spcBef>
            </a:pPr>
            <a:r>
              <a:rPr lang="en-US" b="1" dirty="0"/>
              <a:t>Pharmaceutical Package Design Services</a:t>
            </a:r>
            <a:br>
              <a:rPr lang="en-US" b="1" dirty="0"/>
            </a:br>
            <a:endParaRPr lang="en-US" b="1" dirty="0"/>
          </a:p>
          <a:p>
            <a:pPr marL="400050" indent="-231775">
              <a:spcBef>
                <a:spcPts val="0"/>
              </a:spcBef>
              <a:buFont typeface="Wingdings" panose="05000000000000000000" pitchFamily="2" charset="2"/>
              <a:buChar char="§"/>
            </a:pPr>
            <a:r>
              <a:rPr lang="en-US" dirty="0"/>
              <a:t>Label and packaging development</a:t>
            </a:r>
          </a:p>
        </p:txBody>
      </p:sp>
      <p:pic>
        <p:nvPicPr>
          <p:cNvPr id="5" name="Picture 4" descr="A box with a lid and a box with a lid&#10;&#10;Description automatically generated with medium confidence">
            <a:extLst>
              <a:ext uri="{FF2B5EF4-FFF2-40B4-BE49-F238E27FC236}">
                <a16:creationId xmlns:a16="http://schemas.microsoft.com/office/drawing/2014/main" id="{D2186F3A-C1F9-81F4-991F-916B02E33D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454" y="2130176"/>
            <a:ext cx="6502400" cy="3810000"/>
          </a:xfrm>
          <a:prstGeom prst="rect">
            <a:avLst/>
          </a:prstGeom>
        </p:spPr>
      </p:pic>
      <p:pic>
        <p:nvPicPr>
          <p:cNvPr id="6" name="Picture 5">
            <a:extLst>
              <a:ext uri="{FF2B5EF4-FFF2-40B4-BE49-F238E27FC236}">
                <a16:creationId xmlns:a16="http://schemas.microsoft.com/office/drawing/2014/main" id="{95E415CB-75D8-C071-D02E-48B4463165F8}"/>
              </a:ext>
            </a:extLst>
          </p:cNvPr>
          <p:cNvPicPr>
            <a:picLocks noChangeAspect="1"/>
          </p:cNvPicPr>
          <p:nvPr/>
        </p:nvPicPr>
        <p:blipFill>
          <a:blip r:embed="rId3"/>
          <a:stretch>
            <a:fillRect/>
          </a:stretch>
        </p:blipFill>
        <p:spPr>
          <a:xfrm>
            <a:off x="7736442" y="2665991"/>
            <a:ext cx="3514794" cy="3274185"/>
          </a:xfrm>
          <a:prstGeom prst="rect">
            <a:avLst/>
          </a:prstGeom>
        </p:spPr>
      </p:pic>
    </p:spTree>
    <p:extLst>
      <p:ext uri="{BB962C8B-B14F-4D97-AF65-F5344CB8AC3E}">
        <p14:creationId xmlns:p14="http://schemas.microsoft.com/office/powerpoint/2010/main" val="1695945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0FB36-DEA2-CBA2-2EAE-DD93A32C26F8}"/>
              </a:ext>
            </a:extLst>
          </p:cNvPr>
          <p:cNvSpPr>
            <a:spLocks noGrp="1"/>
          </p:cNvSpPr>
          <p:nvPr>
            <p:ph type="title"/>
          </p:nvPr>
        </p:nvSpPr>
        <p:spPr/>
        <p:txBody>
          <a:bodyPr/>
          <a:lstStyle/>
          <a:p>
            <a:r>
              <a:rPr lang="en-US" dirty="0"/>
              <a:t>Target Audience</a:t>
            </a:r>
          </a:p>
        </p:txBody>
      </p:sp>
      <p:graphicFrame>
        <p:nvGraphicFramePr>
          <p:cNvPr id="4" name="Table 3">
            <a:extLst>
              <a:ext uri="{FF2B5EF4-FFF2-40B4-BE49-F238E27FC236}">
                <a16:creationId xmlns:a16="http://schemas.microsoft.com/office/drawing/2014/main" id="{86FD01C0-2B41-F4BE-3FEF-17F897E9FC27}"/>
              </a:ext>
            </a:extLst>
          </p:cNvPr>
          <p:cNvGraphicFramePr>
            <a:graphicFrameLocks noGrp="1"/>
          </p:cNvGraphicFramePr>
          <p:nvPr>
            <p:extLst>
              <p:ext uri="{D42A27DB-BD31-4B8C-83A1-F6EECF244321}">
                <p14:modId xmlns:p14="http://schemas.microsoft.com/office/powerpoint/2010/main" val="659083"/>
              </p:ext>
            </p:extLst>
          </p:nvPr>
        </p:nvGraphicFramePr>
        <p:xfrm>
          <a:off x="329184" y="754118"/>
          <a:ext cx="11472672" cy="4468542"/>
        </p:xfrm>
        <a:graphic>
          <a:graphicData uri="http://schemas.openxmlformats.org/drawingml/2006/table">
            <a:tbl>
              <a:tblPr/>
              <a:tblGrid>
                <a:gridCol w="3522112">
                  <a:extLst>
                    <a:ext uri="{9D8B030D-6E8A-4147-A177-3AD203B41FA5}">
                      <a16:colId xmlns:a16="http://schemas.microsoft.com/office/drawing/2014/main" val="2969445915"/>
                    </a:ext>
                  </a:extLst>
                </a:gridCol>
                <a:gridCol w="975177">
                  <a:extLst>
                    <a:ext uri="{9D8B030D-6E8A-4147-A177-3AD203B41FA5}">
                      <a16:colId xmlns:a16="http://schemas.microsoft.com/office/drawing/2014/main" val="1598008791"/>
                    </a:ext>
                  </a:extLst>
                </a:gridCol>
                <a:gridCol w="975177">
                  <a:extLst>
                    <a:ext uri="{9D8B030D-6E8A-4147-A177-3AD203B41FA5}">
                      <a16:colId xmlns:a16="http://schemas.microsoft.com/office/drawing/2014/main" val="2665331743"/>
                    </a:ext>
                  </a:extLst>
                </a:gridCol>
                <a:gridCol w="1124321">
                  <a:extLst>
                    <a:ext uri="{9D8B030D-6E8A-4147-A177-3AD203B41FA5}">
                      <a16:colId xmlns:a16="http://schemas.microsoft.com/office/drawing/2014/main" val="316135085"/>
                    </a:ext>
                  </a:extLst>
                </a:gridCol>
                <a:gridCol w="975177">
                  <a:extLst>
                    <a:ext uri="{9D8B030D-6E8A-4147-A177-3AD203B41FA5}">
                      <a16:colId xmlns:a16="http://schemas.microsoft.com/office/drawing/2014/main" val="2205007029"/>
                    </a:ext>
                  </a:extLst>
                </a:gridCol>
                <a:gridCol w="975177">
                  <a:extLst>
                    <a:ext uri="{9D8B030D-6E8A-4147-A177-3AD203B41FA5}">
                      <a16:colId xmlns:a16="http://schemas.microsoft.com/office/drawing/2014/main" val="2520468954"/>
                    </a:ext>
                  </a:extLst>
                </a:gridCol>
                <a:gridCol w="975177">
                  <a:extLst>
                    <a:ext uri="{9D8B030D-6E8A-4147-A177-3AD203B41FA5}">
                      <a16:colId xmlns:a16="http://schemas.microsoft.com/office/drawing/2014/main" val="2557417445"/>
                    </a:ext>
                  </a:extLst>
                </a:gridCol>
                <a:gridCol w="975177">
                  <a:extLst>
                    <a:ext uri="{9D8B030D-6E8A-4147-A177-3AD203B41FA5}">
                      <a16:colId xmlns:a16="http://schemas.microsoft.com/office/drawing/2014/main" val="1381576856"/>
                    </a:ext>
                  </a:extLst>
                </a:gridCol>
                <a:gridCol w="975177">
                  <a:extLst>
                    <a:ext uri="{9D8B030D-6E8A-4147-A177-3AD203B41FA5}">
                      <a16:colId xmlns:a16="http://schemas.microsoft.com/office/drawing/2014/main" val="333824413"/>
                    </a:ext>
                  </a:extLst>
                </a:gridCol>
              </a:tblGrid>
              <a:tr h="211807">
                <a:tc>
                  <a:txBody>
                    <a:bodyPr/>
                    <a:lstStyle/>
                    <a:p>
                      <a:pPr algn="ctr" rtl="0" fontAlgn="b"/>
                      <a:r>
                        <a:rPr lang="en-US" sz="1200" b="1" i="0" u="none" strike="noStrike" dirty="0">
                          <a:solidFill>
                            <a:srgbClr val="FFFFFF"/>
                          </a:solidFill>
                          <a:effectLst/>
                          <a:latin typeface="+mn-lt"/>
                        </a:rPr>
                        <a:t>Written &amp; Verbal Prescription Collection</a:t>
                      </a:r>
                    </a:p>
                  </a:txBody>
                  <a:tcPr marL="3782" marR="3782" marT="3782"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a:solidFill>
                            <a:srgbClr val="FFFFFF"/>
                          </a:solidFill>
                          <a:effectLst/>
                          <a:latin typeface="+mn-lt"/>
                        </a:rPr>
                        <a:t>U.S.</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a:solidFill>
                            <a:srgbClr val="FFFFFF"/>
                          </a:solidFill>
                          <a:effectLst/>
                          <a:latin typeface="+mn-lt"/>
                        </a:rPr>
                        <a:t>EU Top 5*</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a:solidFill>
                            <a:srgbClr val="FFFFFF"/>
                          </a:solidFill>
                          <a:effectLst/>
                          <a:latin typeface="+mn-lt"/>
                        </a:rPr>
                        <a:t>EU Accession**</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a:solidFill>
                            <a:srgbClr val="FFFFFF"/>
                          </a:solidFill>
                          <a:effectLst/>
                          <a:latin typeface="+mn-lt"/>
                        </a:rPr>
                        <a:t>Canada</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dirty="0">
                          <a:solidFill>
                            <a:srgbClr val="FFFFFF"/>
                          </a:solidFill>
                          <a:effectLst/>
                          <a:latin typeface="+mn-lt"/>
                        </a:rPr>
                        <a:t>U.K.</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dirty="0">
                          <a:solidFill>
                            <a:srgbClr val="FFFFFF"/>
                          </a:solidFill>
                          <a:effectLst/>
                          <a:latin typeface="+mn-lt"/>
                        </a:rPr>
                        <a:t>Japan</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dirty="0">
                          <a:solidFill>
                            <a:srgbClr val="FFFFFF"/>
                          </a:solidFill>
                          <a:effectLst/>
                          <a:latin typeface="+mn-lt"/>
                        </a:rPr>
                        <a:t>Brazil</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tc>
                  <a:txBody>
                    <a:bodyPr/>
                    <a:lstStyle/>
                    <a:p>
                      <a:pPr algn="ctr" rtl="0" fontAlgn="b"/>
                      <a:r>
                        <a:rPr lang="en-US" sz="1200" b="1" i="0" u="none" strike="noStrike" dirty="0">
                          <a:solidFill>
                            <a:srgbClr val="FFFFFF"/>
                          </a:solidFill>
                          <a:effectLst/>
                          <a:latin typeface="+mn-lt"/>
                        </a:rPr>
                        <a:t>Overall</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062E83"/>
                    </a:solidFill>
                  </a:tcPr>
                </a:tc>
                <a:extLst>
                  <a:ext uri="{0D108BD9-81ED-4DB2-BD59-A6C34878D82A}">
                    <a16:rowId xmlns:a16="http://schemas.microsoft.com/office/drawing/2014/main" val="3696672376"/>
                  </a:ext>
                </a:extLst>
              </a:tr>
              <a:tr h="105903">
                <a:tc>
                  <a:txBody>
                    <a:bodyPr/>
                    <a:lstStyle/>
                    <a:p>
                      <a:pPr algn="ctr" rtl="0" fontAlgn="ctr"/>
                      <a:r>
                        <a:rPr lang="en-US" sz="1200" b="0" i="0" u="none" strike="noStrike">
                          <a:solidFill>
                            <a:srgbClr val="000000"/>
                          </a:solidFill>
                          <a:effectLst/>
                          <a:latin typeface="+mn-lt"/>
                        </a:rPr>
                        <a:t>Physicians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76187015"/>
                  </a:ext>
                </a:extLst>
              </a:tr>
              <a:tr h="105903">
                <a:tc>
                  <a:txBody>
                    <a:bodyPr/>
                    <a:lstStyle/>
                    <a:p>
                      <a:pPr algn="ctr" rtl="0" fontAlgn="ctr"/>
                      <a:r>
                        <a:rPr lang="en-US" sz="1200" b="0" i="0" u="none" strike="noStrike">
                          <a:solidFill>
                            <a:srgbClr val="000000"/>
                          </a:solidFill>
                          <a:effectLst/>
                          <a:latin typeface="+mn-lt"/>
                        </a:rPr>
                        <a:t>Physician Assistants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18956519"/>
                  </a:ext>
                </a:extLst>
              </a:tr>
              <a:tr h="105903">
                <a:tc>
                  <a:txBody>
                    <a:bodyPr/>
                    <a:lstStyle/>
                    <a:p>
                      <a:pPr algn="ctr" rtl="0" fontAlgn="ctr"/>
                      <a:r>
                        <a:rPr lang="en-US" sz="1200" b="0" i="0" u="none" strike="noStrike">
                          <a:solidFill>
                            <a:srgbClr val="000000"/>
                          </a:solidFill>
                          <a:effectLst/>
                          <a:latin typeface="+mn-lt"/>
                        </a:rPr>
                        <a:t>Nurse Practitioners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dirty="0">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100608936"/>
                  </a:ext>
                </a:extLst>
              </a:tr>
              <a:tr h="105903">
                <a:tc>
                  <a:txBody>
                    <a:bodyPr/>
                    <a:lstStyle/>
                    <a:p>
                      <a:pPr algn="ctr" rtl="0" fontAlgn="ctr"/>
                      <a:r>
                        <a:rPr lang="en-US" sz="1200" b="0" i="0" u="none" strike="noStrike">
                          <a:solidFill>
                            <a:srgbClr val="000000"/>
                          </a:solidFill>
                          <a:effectLst/>
                          <a:latin typeface="+mn-lt"/>
                        </a:rPr>
                        <a:t>Pharmacists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9220920"/>
                  </a:ext>
                </a:extLst>
              </a:tr>
              <a:tr h="105903">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Total</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200" b="1" i="1" u="none" strike="noStrike" kern="1200" dirty="0">
                          <a:solidFill>
                            <a:srgbClr val="1F497D"/>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1472918675"/>
                  </a:ext>
                </a:extLst>
              </a:tr>
              <a:tr h="75645">
                <a:tc>
                  <a:txBody>
                    <a:bodyPr/>
                    <a:lstStyle/>
                    <a:p>
                      <a:pPr algn="l" fontAlgn="b"/>
                      <a:endParaRPr lang="en-US" sz="12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981069892"/>
                  </a:ext>
                </a:extLst>
              </a:tr>
              <a:tr h="211807">
                <a:tc>
                  <a:txBody>
                    <a:bodyPr/>
                    <a:lstStyle/>
                    <a:p>
                      <a:pPr algn="ctr" rtl="0" fontAlgn="b"/>
                      <a:r>
                        <a:rPr lang="en-US" sz="1200" b="1" i="0" u="none" strike="noStrike" dirty="0">
                          <a:solidFill>
                            <a:srgbClr val="FFFFFF"/>
                          </a:solidFill>
                          <a:effectLst/>
                          <a:latin typeface="+mn-lt"/>
                        </a:rPr>
                        <a:t>Healthcare Professional Survey (SAQ)</a:t>
                      </a:r>
                    </a:p>
                  </a:txBody>
                  <a:tcPr marL="3782" marR="3782" marT="3782"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U.S.</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EU Top 5*</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EU Accession**</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Canada</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U.K.</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Japan</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Brazil</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tc>
                  <a:txBody>
                    <a:bodyPr/>
                    <a:lstStyle/>
                    <a:p>
                      <a:pPr algn="ctr" rtl="0" fontAlgn="b"/>
                      <a:r>
                        <a:rPr lang="en-US" sz="1200" b="1" i="0" u="none" strike="noStrike" dirty="0">
                          <a:solidFill>
                            <a:srgbClr val="FFFFFF"/>
                          </a:solidFill>
                          <a:effectLst/>
                          <a:latin typeface="+mn-lt"/>
                        </a:rPr>
                        <a:t>Overall</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062E83"/>
                    </a:solidFill>
                  </a:tcPr>
                </a:tc>
                <a:extLst>
                  <a:ext uri="{0D108BD9-81ED-4DB2-BD59-A6C34878D82A}">
                    <a16:rowId xmlns:a16="http://schemas.microsoft.com/office/drawing/2014/main" val="1433200217"/>
                  </a:ext>
                </a:extLst>
              </a:tr>
              <a:tr h="105903">
                <a:tc>
                  <a:txBody>
                    <a:bodyPr/>
                    <a:lstStyle/>
                    <a:p>
                      <a:pPr algn="ctr" rtl="0" fontAlgn="ctr"/>
                      <a:r>
                        <a:rPr lang="en-US" sz="1200" b="0" i="0" u="none" strike="noStrike" dirty="0">
                          <a:solidFill>
                            <a:srgbClr val="000000"/>
                          </a:solidFill>
                          <a:effectLst/>
                          <a:latin typeface="+mn-lt"/>
                        </a:rPr>
                        <a:t>Physicians (xxxxx)</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96870402"/>
                  </a:ext>
                </a:extLst>
              </a:tr>
              <a:tr h="105903">
                <a:tc>
                  <a:txBody>
                    <a:bodyPr/>
                    <a:lstStyle/>
                    <a:p>
                      <a:pPr algn="ctr" rtl="0" fontAlgn="ctr"/>
                      <a:r>
                        <a:rPr lang="en-US" sz="1200" b="0" i="0" u="none" strike="noStrike" dirty="0">
                          <a:solidFill>
                            <a:srgbClr val="000000"/>
                          </a:solidFill>
                          <a:effectLst/>
                          <a:latin typeface="+mn-lt"/>
                        </a:rPr>
                        <a:t>Interns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20705453"/>
                  </a:ext>
                </a:extLst>
              </a:tr>
              <a:tr h="105903">
                <a:tc>
                  <a:txBody>
                    <a:bodyPr/>
                    <a:lstStyle/>
                    <a:p>
                      <a:pPr algn="ctr" rtl="0" fontAlgn="ctr"/>
                      <a:r>
                        <a:rPr lang="en-US" sz="1200" b="0" i="0" u="none" strike="noStrike" dirty="0">
                          <a:solidFill>
                            <a:srgbClr val="000000"/>
                          </a:solidFill>
                          <a:effectLst/>
                          <a:latin typeface="+mn-lt"/>
                        </a:rPr>
                        <a:t>Residents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96046941"/>
                  </a:ext>
                </a:extLst>
              </a:tr>
              <a:tr h="105903">
                <a:tc>
                  <a:txBody>
                    <a:bodyPr/>
                    <a:lstStyle/>
                    <a:p>
                      <a:pPr algn="ctr" rtl="0" fontAlgn="ctr"/>
                      <a:r>
                        <a:rPr lang="en-US" sz="1200" b="0" i="0" u="none" strike="noStrike" dirty="0">
                          <a:solidFill>
                            <a:srgbClr val="000000"/>
                          </a:solidFill>
                          <a:effectLst/>
                          <a:latin typeface="+mn-lt"/>
                        </a:rPr>
                        <a:t>Nurse Practitioners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73818547"/>
                  </a:ext>
                </a:extLst>
              </a:tr>
              <a:tr h="105903">
                <a:tc>
                  <a:txBody>
                    <a:bodyPr/>
                    <a:lstStyle/>
                    <a:p>
                      <a:pPr algn="ctr" rtl="0" fontAlgn="ctr"/>
                      <a:r>
                        <a:rPr lang="en-US" sz="1200" b="0" i="0" u="none" strike="noStrike" dirty="0">
                          <a:solidFill>
                            <a:srgbClr val="000000"/>
                          </a:solidFill>
                          <a:effectLst/>
                          <a:latin typeface="+mn-lt"/>
                        </a:rPr>
                        <a:t>Physician Assistants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469464516"/>
                  </a:ext>
                </a:extLst>
              </a:tr>
              <a:tr h="105903">
                <a:tc>
                  <a:txBody>
                    <a:bodyPr/>
                    <a:lstStyle/>
                    <a:p>
                      <a:pPr algn="ctr" rtl="0" fontAlgn="ctr"/>
                      <a:r>
                        <a:rPr lang="en-US" sz="1200" b="0" i="0" u="none" strike="noStrike" dirty="0">
                          <a:solidFill>
                            <a:srgbClr val="000000"/>
                          </a:solidFill>
                          <a:effectLst/>
                          <a:latin typeface="+mn-lt"/>
                        </a:rPr>
                        <a:t>Pharmacists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27344663"/>
                  </a:ext>
                </a:extLst>
              </a:tr>
              <a:tr h="105903">
                <a:tc>
                  <a:txBody>
                    <a:bodyPr/>
                    <a:lstStyle/>
                    <a:p>
                      <a:pPr algn="ctr" rtl="0" fontAlgn="ctr"/>
                      <a:r>
                        <a:rPr lang="en-US" sz="1200" b="0" i="0" u="none" strike="noStrike">
                          <a:solidFill>
                            <a:srgbClr val="000000"/>
                          </a:solidFill>
                          <a:effectLst/>
                          <a:latin typeface="+mn-lt"/>
                        </a:rPr>
                        <a:t>Pharmacy Technicians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148275965"/>
                  </a:ext>
                </a:extLst>
              </a:tr>
              <a:tr h="105903">
                <a:tc>
                  <a:txBody>
                    <a:bodyPr/>
                    <a:lstStyle/>
                    <a:p>
                      <a:pPr algn="ctr" rtl="0" fontAlgn="ctr"/>
                      <a:r>
                        <a:rPr lang="en-US" sz="1200" b="0" i="0" u="none" strike="noStrike">
                          <a:solidFill>
                            <a:srgbClr val="000000"/>
                          </a:solidFill>
                          <a:effectLst/>
                          <a:latin typeface="+mn-lt"/>
                        </a:rPr>
                        <a:t>Nurses </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9770273"/>
                  </a:ext>
                </a:extLst>
              </a:tr>
              <a:tr h="105903">
                <a:tc>
                  <a:txBody>
                    <a:bodyPr/>
                    <a:lstStyle/>
                    <a:p>
                      <a:pPr algn="ctr" rtl="0" fontAlgn="ctr"/>
                      <a:r>
                        <a:rPr lang="en-US" sz="1200" b="0" i="0" u="none" strike="noStrike" dirty="0">
                          <a:solidFill>
                            <a:srgbClr val="000000"/>
                          </a:solidFill>
                          <a:effectLst/>
                          <a:latin typeface="+mn-lt"/>
                        </a:rPr>
                        <a:t>Ward Clerks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716138025"/>
                  </a:ext>
                </a:extLst>
              </a:tr>
              <a:tr h="105903">
                <a:tc>
                  <a:txBody>
                    <a:bodyPr/>
                    <a:lstStyle/>
                    <a:p>
                      <a:pPr algn="ctr" rtl="0" fontAlgn="ctr"/>
                      <a:r>
                        <a:rPr lang="en-US" sz="1200" b="1" i="1" u="none" strike="noStrike" dirty="0">
                          <a:solidFill>
                            <a:srgbClr val="1F497D"/>
                          </a:solidFill>
                          <a:effectLst/>
                          <a:latin typeface="+mn-lt"/>
                        </a:rPr>
                        <a:t>Total</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58869412"/>
                  </a:ext>
                </a:extLst>
              </a:tr>
              <a:tr h="211807">
                <a:tc>
                  <a:txBody>
                    <a:bodyPr/>
                    <a:lstStyle/>
                    <a:p>
                      <a:pPr algn="ctr" rtl="0" fontAlgn="ctr"/>
                      <a:r>
                        <a:rPr lang="en-US" sz="1200" b="0" i="0" u="none" strike="noStrike" dirty="0">
                          <a:solidFill>
                            <a:srgbClr val="000000"/>
                          </a:solidFill>
                          <a:effectLst/>
                          <a:latin typeface="+mn-lt"/>
                        </a:rPr>
                        <a:t>Canadian FMEA Panel (4 Physicians, 4 Pharmacists and 4 Nurses) </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12</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0" i="0" u="none" strike="noStrike">
                          <a:solidFill>
                            <a:srgbClr val="00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113971215"/>
                  </a:ext>
                </a:extLst>
              </a:tr>
              <a:tr h="105903">
                <a:tc>
                  <a:txBody>
                    <a:bodyPr/>
                    <a:lstStyle/>
                    <a:p>
                      <a:pPr algn="ctr" rtl="0" fontAlgn="ctr"/>
                      <a:r>
                        <a:rPr lang="en-US" sz="1200" b="1" i="1" u="none" strike="noStrike" dirty="0">
                          <a:solidFill>
                            <a:srgbClr val="1F497D"/>
                          </a:solidFill>
                          <a:effectLst/>
                          <a:latin typeface="+mn-lt"/>
                        </a:rPr>
                        <a:t>Total Medical Professionals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00553093"/>
                  </a:ext>
                </a:extLst>
              </a:tr>
              <a:tr h="105903">
                <a:tc>
                  <a:txBody>
                    <a:bodyPr/>
                    <a:lstStyle/>
                    <a:p>
                      <a:pPr algn="ctr" rtl="0" fontAlgn="ctr"/>
                      <a:r>
                        <a:rPr lang="en-US" sz="1200" b="1" i="1" u="none" strike="noStrike" dirty="0">
                          <a:solidFill>
                            <a:srgbClr val="1F497D"/>
                          </a:solidFill>
                          <a:effectLst/>
                          <a:latin typeface="+mn-lt"/>
                        </a:rPr>
                        <a:t>Total Sample Size for Project</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200" b="1" i="1" u="none" strike="noStrike" dirty="0">
                          <a:solidFill>
                            <a:srgbClr val="1F497D"/>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832190720"/>
                  </a:ext>
                </a:extLst>
              </a:tr>
            </a:tbl>
          </a:graphicData>
        </a:graphic>
      </p:graphicFrame>
      <p:sp>
        <p:nvSpPr>
          <p:cNvPr id="5" name="Rectangle 1230">
            <a:extLst>
              <a:ext uri="{FF2B5EF4-FFF2-40B4-BE49-F238E27FC236}">
                <a16:creationId xmlns:a16="http://schemas.microsoft.com/office/drawing/2014/main" id="{C72E6444-D275-C979-A6BF-8A4BDFE7A6FE}"/>
              </a:ext>
            </a:extLst>
          </p:cNvPr>
          <p:cNvSpPr>
            <a:spLocks noChangeArrowheads="1"/>
          </p:cNvSpPr>
          <p:nvPr/>
        </p:nvSpPr>
        <p:spPr bwMode="auto">
          <a:xfrm>
            <a:off x="329183" y="5474503"/>
            <a:ext cx="1147267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000" i="1" dirty="0">
                <a:solidFill>
                  <a:schemeClr val="tx1"/>
                </a:solidFill>
                <a:latin typeface="+mn-lt"/>
              </a:rPr>
              <a:t>^Physicians include...</a:t>
            </a:r>
          </a:p>
          <a:p>
            <a:pPr>
              <a:spcBef>
                <a:spcPct val="0"/>
              </a:spcBef>
              <a:buClrTx/>
              <a:buNone/>
            </a:pPr>
            <a:r>
              <a:rPr lang="en-US" altLang="en-US" sz="1000" i="1" dirty="0">
                <a:solidFill>
                  <a:schemeClr val="tx1"/>
                </a:solidFill>
                <a:latin typeface="+mn-lt"/>
              </a:rPr>
              <a:t>*EU Top 5 includes France, Germany, Italy, Poland, and Spain</a:t>
            </a:r>
          </a:p>
          <a:p>
            <a:pPr>
              <a:spcBef>
                <a:spcPct val="0"/>
              </a:spcBef>
              <a:buClrTx/>
              <a:buNone/>
            </a:pPr>
            <a:r>
              <a:rPr lang="en-US" altLang="en-US" sz="1000" i="1" dirty="0">
                <a:solidFill>
                  <a:schemeClr val="tx1"/>
                </a:solidFill>
                <a:latin typeface="+mn-lt"/>
              </a:rPr>
              <a:t>**25 EU accession countries include Austria, Belgium, Bulgaria, Croatia, Cyprus, Czech Republic, Denmark, Estonia, Finland, Greece, Hungary, Iceland, Ireland, Latvia, Lithuania, Luxembourg, Malta, Netherlands, Northern Ireland, Norway, Portugal, Romania, Slovakia, Slovenia, and Sweden</a:t>
            </a:r>
          </a:p>
        </p:txBody>
      </p:sp>
    </p:spTree>
    <p:extLst>
      <p:ext uri="{BB962C8B-B14F-4D97-AF65-F5344CB8AC3E}">
        <p14:creationId xmlns:p14="http://schemas.microsoft.com/office/powerpoint/2010/main" val="138116267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902CADD-05B9-00A4-5B61-83BE2014BC63}"/>
            </a:ext>
          </a:extLst>
        </p:cNvPr>
        <p:cNvGrpSpPr/>
        <p:nvPr/>
      </p:nvGrpSpPr>
      <p:grpSpPr>
        <a:xfrm>
          <a:off x="0" y="0"/>
          <a:ext cx="0" cy="0"/>
          <a:chOff x="0" y="0"/>
          <a:chExt cx="0" cy="0"/>
        </a:xfrm>
      </p:grpSpPr>
      <p:pic>
        <p:nvPicPr>
          <p:cNvPr id="22" name="Picture 21">
            <a:extLst>
              <a:ext uri="{FF2B5EF4-FFF2-40B4-BE49-F238E27FC236}">
                <a16:creationId xmlns:a16="http://schemas.microsoft.com/office/drawing/2014/main" id="{DCB0C5C4-5142-AF29-2C70-C3E8E65DF1E9}"/>
              </a:ext>
            </a:extLst>
          </p:cNvPr>
          <p:cNvPicPr>
            <a:picLocks noChangeAspect="1"/>
          </p:cNvPicPr>
          <p:nvPr/>
        </p:nvPicPr>
        <p:blipFill>
          <a:blip r:embed="rId2"/>
          <a:stretch>
            <a:fillRect/>
          </a:stretch>
        </p:blipFill>
        <p:spPr>
          <a:xfrm>
            <a:off x="0" y="0"/>
            <a:ext cx="12192000" cy="277000"/>
          </a:xfrm>
          <a:prstGeom prst="rect">
            <a:avLst/>
          </a:prstGeom>
        </p:spPr>
      </p:pic>
      <p:grpSp>
        <p:nvGrpSpPr>
          <p:cNvPr id="3" name="Group 2">
            <a:extLst>
              <a:ext uri="{FF2B5EF4-FFF2-40B4-BE49-F238E27FC236}">
                <a16:creationId xmlns:a16="http://schemas.microsoft.com/office/drawing/2014/main" id="{B8BB58D5-60AC-553F-306E-6224E256BFDF}"/>
              </a:ext>
            </a:extLst>
          </p:cNvPr>
          <p:cNvGrpSpPr>
            <a:grpSpLocks/>
          </p:cNvGrpSpPr>
          <p:nvPr/>
        </p:nvGrpSpPr>
        <p:grpSpPr bwMode="auto">
          <a:xfrm>
            <a:off x="461728" y="5371148"/>
            <a:ext cx="5149849" cy="371475"/>
            <a:chOff x="2930526" y="5965372"/>
            <a:chExt cx="5149444" cy="371249"/>
          </a:xfrm>
        </p:grpSpPr>
        <p:sp>
          <p:nvSpPr>
            <p:cNvPr id="4" name="Text Box 8">
              <a:extLst>
                <a:ext uri="{FF2B5EF4-FFF2-40B4-BE49-F238E27FC236}">
                  <a16:creationId xmlns:a16="http://schemas.microsoft.com/office/drawing/2014/main" id="{2C4BAE7B-5D07-F4B5-2B42-216A08322DAD}"/>
                </a:ext>
              </a:extLst>
            </p:cNvPr>
            <p:cNvSpPr txBox="1">
              <a:spLocks noChangeArrowheads="1"/>
            </p:cNvSpPr>
            <p:nvPr/>
          </p:nvSpPr>
          <p:spPr bwMode="auto">
            <a:xfrm>
              <a:off x="3348152" y="6067627"/>
              <a:ext cx="4731818" cy="230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50000"/>
                </a:spcBef>
                <a:buClrTx/>
                <a:buFontTx/>
                <a:buNone/>
              </a:pPr>
              <a:r>
                <a:rPr lang="en-US" altLang="en-US" sz="900" dirty="0">
                  <a:solidFill>
                    <a:schemeClr val="tx1"/>
                  </a:solidFill>
                  <a:latin typeface="+mn-lt"/>
                </a:rPr>
                <a:t>Note:  This Presentation Is Not Appropriate For Submission To </a:t>
              </a:r>
              <a:r>
                <a:rPr lang="en-US" altLang="en-US" sz="900" i="1" dirty="0">
                  <a:solidFill>
                    <a:schemeClr val="tx1"/>
                  </a:solidFill>
                  <a:latin typeface="+mn-lt"/>
                </a:rPr>
                <a:t>Any</a:t>
              </a:r>
              <a:r>
                <a:rPr lang="en-US" altLang="en-US" sz="900" dirty="0">
                  <a:solidFill>
                    <a:schemeClr val="tx1"/>
                  </a:solidFill>
                  <a:latin typeface="+mn-lt"/>
                </a:rPr>
                <a:t> Regulatory Agency.</a:t>
              </a:r>
            </a:p>
          </p:txBody>
        </p:sp>
        <p:pic>
          <p:nvPicPr>
            <p:cNvPr id="5" name="Picture 4" descr="alert.png">
              <a:extLst>
                <a:ext uri="{FF2B5EF4-FFF2-40B4-BE49-F238E27FC236}">
                  <a16:creationId xmlns:a16="http://schemas.microsoft.com/office/drawing/2014/main" id="{B299FEC2-2A00-8FA7-661D-E7E6C067733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3014303" y="5987606"/>
              <a:ext cx="314997" cy="314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794463EB-92C7-A0C6-96F2-3DF6E6A4F82D}"/>
                </a:ext>
              </a:extLst>
            </p:cNvPr>
            <p:cNvSpPr/>
            <p:nvPr/>
          </p:nvSpPr>
          <p:spPr bwMode="auto">
            <a:xfrm>
              <a:off x="2930526" y="5965372"/>
              <a:ext cx="5149443" cy="371249"/>
            </a:xfrm>
            <a:prstGeom prst="rect">
              <a:avLst/>
            </a:prstGeom>
            <a:noFill/>
            <a:ln>
              <a:solidFill>
                <a:srgbClr val="0080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a:p>
          </p:txBody>
        </p:sp>
      </p:grpSp>
      <p:sp>
        <p:nvSpPr>
          <p:cNvPr id="8" name="TextBox 7">
            <a:extLst>
              <a:ext uri="{FF2B5EF4-FFF2-40B4-BE49-F238E27FC236}">
                <a16:creationId xmlns:a16="http://schemas.microsoft.com/office/drawing/2014/main" id="{6D1360BE-BC6F-D663-0F47-C19D896C74B0}"/>
              </a:ext>
            </a:extLst>
          </p:cNvPr>
          <p:cNvSpPr txBox="1"/>
          <p:nvPr/>
        </p:nvSpPr>
        <p:spPr>
          <a:xfrm>
            <a:off x="9466" y="6112567"/>
            <a:ext cx="6092154" cy="200055"/>
          </a:xfrm>
          <a:prstGeom prst="rect">
            <a:avLst/>
          </a:prstGeom>
          <a:noFill/>
        </p:spPr>
        <p:txBody>
          <a:bodyPr wrap="square" rtlCol="0">
            <a:spAutoFit/>
          </a:bodyPr>
          <a:lstStyle/>
          <a:p>
            <a:pPr marL="0" marR="0" lvl="0" indent="0" algn="ctr" defTabSz="713232"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effectLst/>
                <a:uLnTx/>
                <a:uFillTx/>
                <a:ea typeface="+mn-ea"/>
                <a:cs typeface="Calibri" panose="020F0502020204030204" pitchFamily="34" charset="0"/>
              </a:rPr>
              <a:t>BASEL     BOSTON     CHARLOTTE     CHICAGO     DALLAS     FRANKFURT     LONDON     LOS ANGELES     MIAMI     MONTRÉAL     MUMBAI</a:t>
            </a:r>
            <a:endParaRPr kumimoji="0" lang="en-US" sz="700" i="0" u="none" strike="noStrike" kern="1200" cap="none" spc="0" normalizeH="0" baseline="0" noProof="0" dirty="0">
              <a:ln>
                <a:noFill/>
              </a:ln>
              <a:effectLst/>
              <a:uLnTx/>
              <a:uFillTx/>
              <a:ea typeface="+mn-ea"/>
              <a:cs typeface="Calibri" panose="020F0502020204030204" pitchFamily="34" charset="0"/>
            </a:endParaRPr>
          </a:p>
        </p:txBody>
      </p:sp>
      <p:sp>
        <p:nvSpPr>
          <p:cNvPr id="13" name="TextBox 12">
            <a:extLst>
              <a:ext uri="{FF2B5EF4-FFF2-40B4-BE49-F238E27FC236}">
                <a16:creationId xmlns:a16="http://schemas.microsoft.com/office/drawing/2014/main" id="{63EA0619-139E-9A93-F4AC-8657437B833F}"/>
              </a:ext>
            </a:extLst>
          </p:cNvPr>
          <p:cNvSpPr txBox="1"/>
          <p:nvPr/>
        </p:nvSpPr>
        <p:spPr>
          <a:xfrm>
            <a:off x="295074" y="6497468"/>
            <a:ext cx="5520939" cy="200055"/>
          </a:xfrm>
          <a:prstGeom prst="rect">
            <a:avLst/>
          </a:prstGeom>
          <a:noFill/>
        </p:spPr>
        <p:txBody>
          <a:bodyPr wrap="square" rtlCol="0">
            <a:spAutoFit/>
          </a:bodyPr>
          <a:lstStyle/>
          <a:p>
            <a:pPr lvl="0" algn="ctr" defTabSz="713232">
              <a:defRPr/>
            </a:pPr>
            <a:r>
              <a:rPr lang="en-US" sz="700" dirty="0">
                <a:cs typeface="Calibri" panose="020F0502020204030204" pitchFamily="34" charset="0"/>
              </a:rPr>
              <a:t>NEW YORK     OTTAWA     </a:t>
            </a:r>
            <a:r>
              <a:rPr kumimoji="0" lang="en-US" sz="700" i="0" u="none" strike="noStrike" kern="1200" cap="none" spc="0" normalizeH="0" baseline="0" noProof="0" dirty="0">
                <a:ln>
                  <a:noFill/>
                </a:ln>
                <a:effectLst/>
                <a:uLnTx/>
                <a:uFillTx/>
                <a:ea typeface="+mn-ea"/>
                <a:cs typeface="Calibri" panose="020F0502020204030204" pitchFamily="34" charset="0"/>
              </a:rPr>
              <a:t>ROCKVILLE     SAN FRANCISCO     SAN JUAN     SÃO PAULO     SEOUL     TOKYO     TORONTO</a:t>
            </a:r>
          </a:p>
        </p:txBody>
      </p:sp>
      <p:pic>
        <p:nvPicPr>
          <p:cNvPr id="14" name="Picture 13" descr="A blue sign with white text on it&#10;&#10;Description automatically generated">
            <a:extLst>
              <a:ext uri="{FF2B5EF4-FFF2-40B4-BE49-F238E27FC236}">
                <a16:creationId xmlns:a16="http://schemas.microsoft.com/office/drawing/2014/main" id="{0B481A8A-1DB9-4BBA-5DD4-D75343F8D32D}"/>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099846" y="277000"/>
            <a:ext cx="6092154" cy="6581000"/>
          </a:xfrm>
          <a:prstGeom prst="rect">
            <a:avLst/>
          </a:prstGeom>
        </p:spPr>
      </p:pic>
      <p:sp>
        <p:nvSpPr>
          <p:cNvPr id="15" name="Title 6">
            <a:extLst>
              <a:ext uri="{FF2B5EF4-FFF2-40B4-BE49-F238E27FC236}">
                <a16:creationId xmlns:a16="http://schemas.microsoft.com/office/drawing/2014/main" id="{07D5C9F3-8E80-F600-E9A5-6F1677B71708}"/>
              </a:ext>
            </a:extLst>
          </p:cNvPr>
          <p:cNvSpPr txBox="1">
            <a:spLocks/>
          </p:cNvSpPr>
          <p:nvPr/>
        </p:nvSpPr>
        <p:spPr>
          <a:xfrm>
            <a:off x="170786" y="1106851"/>
            <a:ext cx="5801389" cy="1103688"/>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sz="4200" dirty="0"/>
              <a:t>Questions &amp; Answers</a:t>
            </a:r>
          </a:p>
        </p:txBody>
      </p:sp>
      <p:sp>
        <p:nvSpPr>
          <p:cNvPr id="17" name="Rectangle 1230">
            <a:extLst>
              <a:ext uri="{FF2B5EF4-FFF2-40B4-BE49-F238E27FC236}">
                <a16:creationId xmlns:a16="http://schemas.microsoft.com/office/drawing/2014/main" id="{00CC62FE-6269-FE3D-0631-3558EB8DA147}"/>
              </a:ext>
            </a:extLst>
          </p:cNvPr>
          <p:cNvSpPr>
            <a:spLocks noChangeArrowheads="1"/>
          </p:cNvSpPr>
          <p:nvPr/>
        </p:nvSpPr>
        <p:spPr bwMode="auto">
          <a:xfrm>
            <a:off x="571499" y="2740427"/>
            <a:ext cx="4810126" cy="999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lgn="ctr" eaLnBrk="1" hangingPunct="1">
              <a:spcBef>
                <a:spcPct val="0"/>
              </a:spcBef>
              <a:buClrTx/>
              <a:buNone/>
            </a:pPr>
            <a:r>
              <a:rPr lang="en-US" altLang="en-US" sz="2200" dirty="0">
                <a:solidFill>
                  <a:schemeClr val="tx1"/>
                </a:solidFill>
                <a:latin typeface="+mn-lt"/>
              </a:rPr>
              <a:t>Project &lt;&lt;</a:t>
            </a:r>
            <a:r>
              <a:rPr lang="en-US" altLang="en-US" sz="2200" dirty="0" err="1">
                <a:solidFill>
                  <a:schemeClr val="tx1"/>
                </a:solidFill>
                <a:latin typeface="+mn-lt"/>
              </a:rPr>
              <a:t>ProjectName</a:t>
            </a:r>
            <a:r>
              <a:rPr lang="en-US" altLang="en-US" sz="2200" dirty="0">
                <a:solidFill>
                  <a:schemeClr val="tx1"/>
                </a:solidFill>
                <a:latin typeface="+mn-lt"/>
              </a:rPr>
              <a:t>&gt;&gt;</a:t>
            </a:r>
          </a:p>
          <a:p>
            <a:pPr algn="ctr" eaLnBrk="1" hangingPunct="1">
              <a:spcBef>
                <a:spcPct val="0"/>
              </a:spcBef>
              <a:buClrTx/>
              <a:buNone/>
            </a:pPr>
            <a:r>
              <a:rPr lang="en-US" altLang="en-US" sz="2200" dirty="0">
                <a:solidFill>
                  <a:schemeClr val="tx1"/>
                </a:solidFill>
                <a:latin typeface="+mn-lt"/>
              </a:rPr>
              <a:t>&lt;&lt;Month&gt;&gt; xx, &lt;&lt;Year&gt;&gt;</a:t>
            </a:r>
          </a:p>
        </p:txBody>
      </p:sp>
      <p:pic>
        <p:nvPicPr>
          <p:cNvPr id="18" name="Picture 17" descr="Text, logo&#10;&#10;Description automatically generated">
            <a:extLst>
              <a:ext uri="{FF2B5EF4-FFF2-40B4-BE49-F238E27FC236}">
                <a16:creationId xmlns:a16="http://schemas.microsoft.com/office/drawing/2014/main" id="{8A981ADA-6C7D-E977-A5D4-7420019451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787" y="4331860"/>
            <a:ext cx="1117740" cy="811674"/>
          </a:xfrm>
          <a:prstGeom prst="rect">
            <a:avLst/>
          </a:prstGeom>
        </p:spPr>
      </p:pic>
      <p:pic>
        <p:nvPicPr>
          <p:cNvPr id="23" name="Picture 22" descr="Logo, company name&#10;&#10;Description automatically generated">
            <a:extLst>
              <a:ext uri="{FF2B5EF4-FFF2-40B4-BE49-F238E27FC236}">
                <a16:creationId xmlns:a16="http://schemas.microsoft.com/office/drawing/2014/main" id="{ABF0BA09-47C2-DCEE-6375-975887906A6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8791" y="4312810"/>
            <a:ext cx="1523384" cy="932311"/>
          </a:xfrm>
          <a:prstGeom prst="rect">
            <a:avLst/>
          </a:prstGeom>
        </p:spPr>
      </p:pic>
      <p:sp>
        <p:nvSpPr>
          <p:cNvPr id="25" name="Rectangle 24">
            <a:extLst>
              <a:ext uri="{FF2B5EF4-FFF2-40B4-BE49-F238E27FC236}">
                <a16:creationId xmlns:a16="http://schemas.microsoft.com/office/drawing/2014/main" id="{C3946D40-D34F-C8CA-7141-ABA8A5D340DF}"/>
              </a:ext>
            </a:extLst>
          </p:cNvPr>
          <p:cNvSpPr/>
          <p:nvPr/>
        </p:nvSpPr>
        <p:spPr>
          <a:xfrm>
            <a:off x="2551759" y="4321124"/>
            <a:ext cx="1009826" cy="694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en-US" sz="1200" dirty="0">
                <a:solidFill>
                  <a:prstClr val="white"/>
                </a:solidFill>
              </a:rPr>
              <a:t>Insert Client</a:t>
            </a:r>
          </a:p>
          <a:p>
            <a:pPr algn="ctr" eaLnBrk="1" fontAlgn="auto" hangingPunct="1">
              <a:spcBef>
                <a:spcPts val="0"/>
              </a:spcBef>
              <a:spcAft>
                <a:spcPts val="0"/>
              </a:spcAft>
            </a:pPr>
            <a:r>
              <a:rPr lang="en-US" sz="1200" dirty="0">
                <a:solidFill>
                  <a:prstClr val="white"/>
                </a:solidFill>
              </a:rPr>
              <a:t>Logo Here</a:t>
            </a:r>
          </a:p>
        </p:txBody>
      </p:sp>
    </p:spTree>
    <p:extLst>
      <p:ext uri="{BB962C8B-B14F-4D97-AF65-F5344CB8AC3E}">
        <p14:creationId xmlns:p14="http://schemas.microsoft.com/office/powerpoint/2010/main" val="17104413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2000"/>
                                  </p:stCondLst>
                                  <p:childTnLst>
                                    <p:set>
                                      <p:cBhvr>
                                        <p:cTn id="6" dur="1" fill="hold">
                                          <p:stCondLst>
                                            <p:cond delay="0"/>
                                          </p:stCondLst>
                                        </p:cTn>
                                        <p:tgtEl>
                                          <p:spTgt spid="18"/>
                                        </p:tgtEl>
                                        <p:attrNameLst>
                                          <p:attrName>style.visibility</p:attrName>
                                        </p:attrNameLst>
                                      </p:cBhvr>
                                      <p:to>
                                        <p:strVal val="visible"/>
                                      </p:to>
                                    </p:set>
                                    <p:anim calcmode="lin" valueType="num">
                                      <p:cBhvr>
                                        <p:cTn id="7" dur="250" fill="hold"/>
                                        <p:tgtEl>
                                          <p:spTgt spid="18"/>
                                        </p:tgtEl>
                                        <p:attrNameLst>
                                          <p:attrName>ppt_w</p:attrName>
                                        </p:attrNameLst>
                                      </p:cBhvr>
                                      <p:tavLst>
                                        <p:tav tm="0">
                                          <p:val>
                                            <p:strVal val="2/3*#ppt_w"/>
                                          </p:val>
                                        </p:tav>
                                        <p:tav tm="100000">
                                          <p:val>
                                            <p:strVal val="#ppt_w"/>
                                          </p:val>
                                        </p:tav>
                                      </p:tavLst>
                                    </p:anim>
                                    <p:anim calcmode="lin" valueType="num">
                                      <p:cBhvr>
                                        <p:cTn id="8" dur="250" fill="hold"/>
                                        <p:tgtEl>
                                          <p:spTgt spid="18"/>
                                        </p:tgtEl>
                                        <p:attrNameLst>
                                          <p:attrName>ppt_h</p:attrName>
                                        </p:attrNameLst>
                                      </p:cBhvr>
                                      <p:tavLst>
                                        <p:tav tm="0">
                                          <p:val>
                                            <p:strVal val="2/3*#ppt_h"/>
                                          </p:val>
                                        </p:tav>
                                        <p:tav tm="100000">
                                          <p:val>
                                            <p:strVal val="#ppt_h"/>
                                          </p:val>
                                        </p:tav>
                                      </p:tavLst>
                                    </p:anim>
                                  </p:childTnLst>
                                </p:cTn>
                              </p:par>
                              <p:par>
                                <p:cTn id="9" presetID="23" presetClass="entr" presetSubtype="272" fill="hold" nodeType="withEffect">
                                  <p:stCondLst>
                                    <p:cond delay="2500"/>
                                  </p:stCondLst>
                                  <p:childTnLst>
                                    <p:set>
                                      <p:cBhvr>
                                        <p:cTn id="10" dur="1" fill="hold">
                                          <p:stCondLst>
                                            <p:cond delay="0"/>
                                          </p:stCondLst>
                                        </p:cTn>
                                        <p:tgtEl>
                                          <p:spTgt spid="23"/>
                                        </p:tgtEl>
                                        <p:attrNameLst>
                                          <p:attrName>style.visibility</p:attrName>
                                        </p:attrNameLst>
                                      </p:cBhvr>
                                      <p:to>
                                        <p:strVal val="visible"/>
                                      </p:to>
                                    </p:set>
                                    <p:anim calcmode="lin" valueType="num">
                                      <p:cBhvr>
                                        <p:cTn id="11" dur="250" fill="hold"/>
                                        <p:tgtEl>
                                          <p:spTgt spid="23"/>
                                        </p:tgtEl>
                                        <p:attrNameLst>
                                          <p:attrName>ppt_w</p:attrName>
                                        </p:attrNameLst>
                                      </p:cBhvr>
                                      <p:tavLst>
                                        <p:tav tm="0">
                                          <p:val>
                                            <p:strVal val="2/3*#ppt_w"/>
                                          </p:val>
                                        </p:tav>
                                        <p:tav tm="100000">
                                          <p:val>
                                            <p:strVal val="#ppt_w"/>
                                          </p:val>
                                        </p:tav>
                                      </p:tavLst>
                                    </p:anim>
                                    <p:anim calcmode="lin" valueType="num">
                                      <p:cBhvr>
                                        <p:cTn id="12" dur="250" fill="hold"/>
                                        <p:tgtEl>
                                          <p:spTgt spid="2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a:t>Appendix</a:t>
            </a:r>
            <a:endParaRPr lang="en-US" dirty="0"/>
          </a:p>
        </p:txBody>
      </p:sp>
      <p:pic>
        <p:nvPicPr>
          <p:cNvPr id="6" name="Picture Placeholder 5" descr="Shelves of medicine bottles on shelves&#10;&#10;Description automatically generated">
            <a:extLst>
              <a:ext uri="{FF2B5EF4-FFF2-40B4-BE49-F238E27FC236}">
                <a16:creationId xmlns:a16="http://schemas.microsoft.com/office/drawing/2014/main" id="{E758B37E-2E02-BC0B-6AF8-BBC034B7C94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31771" b="31771"/>
          <a:stretch>
            <a:fillRect/>
          </a:stretch>
        </p:blipFill>
        <p:spPr/>
      </p:pic>
    </p:spTree>
    <p:extLst>
      <p:ext uri="{BB962C8B-B14F-4D97-AF65-F5344CB8AC3E}">
        <p14:creationId xmlns:p14="http://schemas.microsoft.com/office/powerpoint/2010/main" val="23409801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AB81D-7687-FD1B-3AA3-5DC1EC810A68}"/>
              </a:ext>
            </a:extLst>
          </p:cNvPr>
          <p:cNvSpPr>
            <a:spLocks noGrp="1"/>
          </p:cNvSpPr>
          <p:nvPr>
            <p:ph type="title"/>
          </p:nvPr>
        </p:nvSpPr>
        <p:spPr/>
        <p:txBody>
          <a:bodyPr/>
          <a:lstStyle/>
          <a:p>
            <a:r>
              <a:rPr lang="en-US" dirty="0"/>
              <a:t>Appendix - J-SCAN</a:t>
            </a:r>
            <a:endParaRPr lang="en-US" b="0" dirty="0"/>
          </a:p>
        </p:txBody>
      </p:sp>
      <p:sp>
        <p:nvSpPr>
          <p:cNvPr id="3" name="Text Placeholder 2">
            <a:extLst>
              <a:ext uri="{FF2B5EF4-FFF2-40B4-BE49-F238E27FC236}">
                <a16:creationId xmlns:a16="http://schemas.microsoft.com/office/drawing/2014/main" id="{1DB63639-E589-D984-260B-632F511E3BA9}"/>
              </a:ext>
            </a:extLst>
          </p:cNvPr>
          <p:cNvSpPr>
            <a:spLocks noGrp="1"/>
          </p:cNvSpPr>
          <p:nvPr>
            <p:ph type="body" sz="quarter" idx="10"/>
          </p:nvPr>
        </p:nvSpPr>
        <p:spPr>
          <a:xfrm>
            <a:off x="184288" y="606287"/>
            <a:ext cx="11725137" cy="2746008"/>
          </a:xfrm>
        </p:spPr>
        <p:txBody>
          <a:bodyPr/>
          <a:lstStyle/>
          <a:p>
            <a:r>
              <a:rPr lang="en-US" b="1" dirty="0"/>
              <a:t>Japanese Systematic Computerized Analysis of Names (J-SCAN)</a:t>
            </a:r>
          </a:p>
          <a:p>
            <a:endParaRPr lang="en-US" dirty="0"/>
          </a:p>
          <a:p>
            <a:r>
              <a:rPr lang="en-US" dirty="0"/>
              <a:t>DSI includes a service for Japan-based research called Japanese Systemic Computerized Analysis of Names [J-SCAN].  </a:t>
            </a:r>
          </a:p>
          <a:p>
            <a:endParaRPr lang="en-US" dirty="0"/>
          </a:p>
          <a:p>
            <a:r>
              <a:rPr lang="en-US" dirty="0"/>
              <a:t>Each of the name candidates is translated from English to Japanese based on approximation to the original English pronunciation.  </a:t>
            </a:r>
          </a:p>
          <a:p>
            <a:endParaRPr lang="en-US" dirty="0"/>
          </a:p>
          <a:p>
            <a:r>
              <a:rPr lang="en-US" dirty="0"/>
              <a:t>J-SCAN provides an orthographic similarity analysis of the Katakana test names with existing Japanese drug names, taking name length and character similarities into account.</a:t>
            </a:r>
          </a:p>
        </p:txBody>
      </p:sp>
    </p:spTree>
    <p:extLst>
      <p:ext uri="{BB962C8B-B14F-4D97-AF65-F5344CB8AC3E}">
        <p14:creationId xmlns:p14="http://schemas.microsoft.com/office/powerpoint/2010/main" val="14087850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AB81D-7687-FD1B-3AA3-5DC1EC810A68}"/>
              </a:ext>
            </a:extLst>
          </p:cNvPr>
          <p:cNvSpPr>
            <a:spLocks noGrp="1"/>
          </p:cNvSpPr>
          <p:nvPr>
            <p:ph type="title"/>
          </p:nvPr>
        </p:nvSpPr>
        <p:spPr/>
        <p:txBody>
          <a:bodyPr/>
          <a:lstStyle/>
          <a:p>
            <a:r>
              <a:rPr lang="en-US" dirty="0"/>
              <a:t>Appendix - J-SCAN (Cont.)</a:t>
            </a:r>
          </a:p>
        </p:txBody>
      </p:sp>
      <p:graphicFrame>
        <p:nvGraphicFramePr>
          <p:cNvPr id="4" name="Table 3">
            <a:extLst>
              <a:ext uri="{FF2B5EF4-FFF2-40B4-BE49-F238E27FC236}">
                <a16:creationId xmlns:a16="http://schemas.microsoft.com/office/drawing/2014/main" id="{1D45B712-0A2B-5DDD-5F66-57DDE39F48AE}"/>
              </a:ext>
            </a:extLst>
          </p:cNvPr>
          <p:cNvGraphicFramePr>
            <a:graphicFrameLocks noGrp="1"/>
          </p:cNvGraphicFramePr>
          <p:nvPr/>
        </p:nvGraphicFramePr>
        <p:xfrm>
          <a:off x="370840" y="884799"/>
          <a:ext cx="11450319" cy="4771699"/>
        </p:xfrm>
        <a:graphic>
          <a:graphicData uri="http://schemas.openxmlformats.org/drawingml/2006/table">
            <a:tbl>
              <a:tblPr/>
              <a:tblGrid>
                <a:gridCol w="2783839">
                  <a:extLst>
                    <a:ext uri="{9D8B030D-6E8A-4147-A177-3AD203B41FA5}">
                      <a16:colId xmlns:a16="http://schemas.microsoft.com/office/drawing/2014/main" val="612425933"/>
                    </a:ext>
                  </a:extLst>
                </a:gridCol>
                <a:gridCol w="2092960">
                  <a:extLst>
                    <a:ext uri="{9D8B030D-6E8A-4147-A177-3AD203B41FA5}">
                      <a16:colId xmlns:a16="http://schemas.microsoft.com/office/drawing/2014/main" val="4152940803"/>
                    </a:ext>
                  </a:extLst>
                </a:gridCol>
                <a:gridCol w="2814320">
                  <a:extLst>
                    <a:ext uri="{9D8B030D-6E8A-4147-A177-3AD203B41FA5}">
                      <a16:colId xmlns:a16="http://schemas.microsoft.com/office/drawing/2014/main" val="3567612603"/>
                    </a:ext>
                  </a:extLst>
                </a:gridCol>
                <a:gridCol w="2063147">
                  <a:extLst>
                    <a:ext uri="{9D8B030D-6E8A-4147-A177-3AD203B41FA5}">
                      <a16:colId xmlns:a16="http://schemas.microsoft.com/office/drawing/2014/main" val="795728912"/>
                    </a:ext>
                  </a:extLst>
                </a:gridCol>
                <a:gridCol w="1696053">
                  <a:extLst>
                    <a:ext uri="{9D8B030D-6E8A-4147-A177-3AD203B41FA5}">
                      <a16:colId xmlns:a16="http://schemas.microsoft.com/office/drawing/2014/main" val="239438024"/>
                    </a:ext>
                  </a:extLst>
                </a:gridCol>
              </a:tblGrid>
              <a:tr h="753427">
                <a:tc>
                  <a:txBody>
                    <a:bodyPr/>
                    <a:lstStyle/>
                    <a:p>
                      <a:pPr algn="ctr" rtl="0" fontAlgn="ctr"/>
                      <a:r>
                        <a:rPr lang="en-US" sz="1400" b="1" i="0" u="none" strike="noStrike" dirty="0">
                          <a:solidFill>
                            <a:srgbClr val="FFFFFF"/>
                          </a:solidFill>
                          <a:effectLst/>
                          <a:latin typeface="+mn-lt"/>
                        </a:rPr>
                        <a:t>Test Name  </a:t>
                      </a:r>
                    </a:p>
                    <a:p>
                      <a:pPr algn="ctr" rtl="0" fontAlgn="ctr"/>
                      <a:r>
                        <a:rPr lang="en-US" sz="1400" b="1" i="0" u="none" strike="noStrike" dirty="0">
                          <a:solidFill>
                            <a:srgbClr val="FFFFFF"/>
                          </a:solidFill>
                          <a:effectLst/>
                          <a:latin typeface="+mn-lt"/>
                        </a:rPr>
                        <a:t>(Katakana)</a:t>
                      </a:r>
                    </a:p>
                  </a:txBody>
                  <a:tcPr marL="8969" marR="8969" marT="8969"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ctr"/>
                      <a:r>
                        <a:rPr lang="en-US" sz="1400" b="1" i="0" u="none" strike="noStrike" dirty="0">
                          <a:solidFill>
                            <a:srgbClr val="FFFFFF"/>
                          </a:solidFill>
                          <a:effectLst/>
                          <a:latin typeface="+mn-lt"/>
                        </a:rPr>
                        <a:t>Test Name</a:t>
                      </a:r>
                    </a:p>
                    <a:p>
                      <a:pPr algn="ctr" rtl="0" fontAlgn="ctr"/>
                      <a:r>
                        <a:rPr lang="en-US" sz="1400" b="1" i="0" u="none" strike="noStrike" dirty="0">
                          <a:solidFill>
                            <a:srgbClr val="FFFFFF"/>
                          </a:solidFill>
                          <a:effectLst/>
                          <a:latin typeface="+mn-lt"/>
                        </a:rPr>
                        <a:t>(English)</a:t>
                      </a:r>
                    </a:p>
                  </a:txBody>
                  <a:tcPr marL="8969" marR="8969" marT="8969"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ctr"/>
                      <a:r>
                        <a:rPr lang="en-US" sz="1400" b="1" i="0" u="none" strike="noStrike" dirty="0">
                          <a:solidFill>
                            <a:srgbClr val="FFFFFF"/>
                          </a:solidFill>
                          <a:effectLst/>
                          <a:latin typeface="+mn-lt"/>
                        </a:rPr>
                        <a:t>Existing Drug Name </a:t>
                      </a:r>
                    </a:p>
                    <a:p>
                      <a:pPr algn="ctr" rtl="0" fontAlgn="ctr"/>
                      <a:r>
                        <a:rPr lang="en-US" sz="1400" b="1" i="0" u="none" strike="noStrike" dirty="0">
                          <a:solidFill>
                            <a:srgbClr val="FFFFFF"/>
                          </a:solidFill>
                          <a:effectLst/>
                          <a:latin typeface="+mn-lt"/>
                        </a:rPr>
                        <a:t>(Katakana)</a:t>
                      </a:r>
                    </a:p>
                  </a:txBody>
                  <a:tcPr marL="8969" marR="8969" marT="8969"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ctr"/>
                      <a:r>
                        <a:rPr lang="en-US" sz="1400" b="1" i="0" u="none" strike="noStrike" dirty="0">
                          <a:solidFill>
                            <a:srgbClr val="FFFFFF"/>
                          </a:solidFill>
                          <a:effectLst/>
                          <a:latin typeface="+mn-lt"/>
                        </a:rPr>
                        <a:t>Existing Drug Name</a:t>
                      </a:r>
                    </a:p>
                    <a:p>
                      <a:pPr algn="ctr" rtl="0" fontAlgn="ctr"/>
                      <a:r>
                        <a:rPr lang="en-US" sz="1400" b="1" i="0" u="none" strike="noStrike" dirty="0">
                          <a:solidFill>
                            <a:srgbClr val="FFFFFF"/>
                          </a:solidFill>
                          <a:effectLst/>
                          <a:latin typeface="+mn-lt"/>
                        </a:rPr>
                        <a:t>(English)</a:t>
                      </a:r>
                    </a:p>
                  </a:txBody>
                  <a:tcPr marL="8969" marR="8969" marT="8969"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ctr"/>
                      <a:r>
                        <a:rPr lang="en-US" sz="1400" b="1" i="0" u="none" strike="noStrike" dirty="0">
                          <a:solidFill>
                            <a:srgbClr val="FFFFFF"/>
                          </a:solidFill>
                          <a:effectLst/>
                          <a:latin typeface="+mn-lt"/>
                        </a:rPr>
                        <a:t>Results</a:t>
                      </a:r>
                    </a:p>
                  </a:txBody>
                  <a:tcPr marL="8969" marR="8969" marT="8969"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535793248"/>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4099796215"/>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1835555253"/>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2881893575"/>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2071105085"/>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330745878"/>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3796213054"/>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1539974910"/>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1329040080"/>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4002609233"/>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298717630"/>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2023781531"/>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4161320700"/>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3856130387"/>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noFill/>
                  </a:tcPr>
                </a:tc>
                <a:extLst>
                  <a:ext uri="{0D108BD9-81ED-4DB2-BD59-A6C34878D82A}">
                    <a16:rowId xmlns:a16="http://schemas.microsoft.com/office/drawing/2014/main" val="2375385324"/>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1841879046"/>
                  </a:ext>
                </a:extLst>
              </a:tr>
              <a:tr h="251142">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tc>
                  <a:txBody>
                    <a:bodyPr/>
                    <a:lstStyle/>
                    <a:p>
                      <a:pPr algn="ctr" fontAlgn="ctr"/>
                      <a:endParaRPr lang="ja-JP" altLang="en-US" sz="1400" b="1" i="0" u="none" strike="noStrike" dirty="0">
                        <a:solidFill>
                          <a:srgbClr val="000000"/>
                        </a:solidFill>
                        <a:effectLst/>
                        <a:latin typeface="+mn-ea"/>
                        <a:ea typeface="+mn-ea"/>
                      </a:endParaRPr>
                    </a:p>
                  </a:txBody>
                  <a:tcPr marL="8435" marR="8435" marT="843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C5D4F1"/>
                    </a:solidFill>
                  </a:tcPr>
                </a:tc>
                <a:extLst>
                  <a:ext uri="{0D108BD9-81ED-4DB2-BD59-A6C34878D82A}">
                    <a16:rowId xmlns:a16="http://schemas.microsoft.com/office/drawing/2014/main" val="1940413614"/>
                  </a:ext>
                </a:extLst>
              </a:tr>
            </a:tbl>
          </a:graphicData>
        </a:graphic>
      </p:graphicFrame>
      <p:sp>
        <p:nvSpPr>
          <p:cNvPr id="6" name="TextBox 5">
            <a:extLst>
              <a:ext uri="{FF2B5EF4-FFF2-40B4-BE49-F238E27FC236}">
                <a16:creationId xmlns:a16="http://schemas.microsoft.com/office/drawing/2014/main" id="{F87592F9-5F43-B47E-85D9-56B994E0B7E3}"/>
              </a:ext>
            </a:extLst>
          </p:cNvPr>
          <p:cNvSpPr txBox="1"/>
          <p:nvPr/>
        </p:nvSpPr>
        <p:spPr>
          <a:xfrm>
            <a:off x="201185" y="5836961"/>
            <a:ext cx="8348012" cy="523220"/>
          </a:xfrm>
          <a:prstGeom prst="rect">
            <a:avLst/>
          </a:prstGeom>
          <a:noFill/>
        </p:spPr>
        <p:txBody>
          <a:bodyPr wrap="square" rtlCol="0">
            <a:spAutoFit/>
          </a:bodyPr>
          <a:lstStyle/>
          <a:p>
            <a:r>
              <a:rPr lang="en-US" altLang="en-US" sz="1400" dirty="0">
                <a:solidFill>
                  <a:srgbClr val="000000"/>
                </a:solidFill>
                <a:ea typeface="Calibri" panose="020F0502020204030204" pitchFamily="34" charset="0"/>
                <a:cs typeface="Calibri" panose="020F0502020204030204" pitchFamily="34" charset="0"/>
              </a:rPr>
              <a:t>*The drug with this brand name has been discontinued. </a:t>
            </a:r>
          </a:p>
          <a:p>
            <a:r>
              <a:rPr lang="en-US" altLang="en-US" sz="1400" dirty="0">
                <a:solidFill>
                  <a:srgbClr val="000000"/>
                </a:solidFill>
                <a:ea typeface="Calibri" panose="020F0502020204030204" pitchFamily="34" charset="0"/>
                <a:cs typeface="Calibri" panose="020F0502020204030204" pitchFamily="34" charset="0"/>
              </a:rPr>
              <a:t>  In general, PMDA/MHLW does not consider discontinued brand names as significant concerns. </a:t>
            </a:r>
          </a:p>
        </p:txBody>
      </p:sp>
    </p:spTree>
    <p:extLst>
      <p:ext uri="{BB962C8B-B14F-4D97-AF65-F5344CB8AC3E}">
        <p14:creationId xmlns:p14="http://schemas.microsoft.com/office/powerpoint/2010/main" val="415935026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p:txBody>
          <a:bodyPr/>
          <a:lstStyle/>
          <a:p>
            <a:r>
              <a:rPr lang="en-US" dirty="0"/>
              <a:t>Appendix - Modifier Meaning (Unaided)*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572"/>
          </a:xfrm>
        </p:spPr>
        <p:txBody>
          <a:bodyPr/>
          <a:lstStyle/>
          <a:p>
            <a:r>
              <a:rPr lang="en-US" dirty="0"/>
              <a:t>Without prior knowledge of the new product or its positioning, respondents viewed the modifier and they were then asked to provide any meaning (if any).</a:t>
            </a:r>
          </a:p>
        </p:txBody>
      </p:sp>
      <p:sp>
        <p:nvSpPr>
          <p:cNvPr id="4" name="Rectangle 1230">
            <a:extLst>
              <a:ext uri="{FF2B5EF4-FFF2-40B4-BE49-F238E27FC236}">
                <a16:creationId xmlns:a16="http://schemas.microsoft.com/office/drawing/2014/main" id="{A8192A17-8357-AD41-B536-0333CB1C5DEC}"/>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14" name="Group 13">
            <a:extLst>
              <a:ext uri="{FF2B5EF4-FFF2-40B4-BE49-F238E27FC236}">
                <a16:creationId xmlns:a16="http://schemas.microsoft.com/office/drawing/2014/main" id="{C853E3EF-E48D-BBB7-299D-770A7C8B36DD}"/>
              </a:ext>
            </a:extLst>
          </p:cNvPr>
          <p:cNvGrpSpPr/>
          <p:nvPr/>
        </p:nvGrpSpPr>
        <p:grpSpPr>
          <a:xfrm>
            <a:off x="9237430" y="1312307"/>
            <a:ext cx="2001258" cy="954405"/>
            <a:chOff x="9237430" y="1312307"/>
            <a:chExt cx="2001258" cy="954405"/>
          </a:xfrm>
        </p:grpSpPr>
        <p:sp>
          <p:nvSpPr>
            <p:cNvPr id="5" name="Oval 4">
              <a:extLst>
                <a:ext uri="{FF2B5EF4-FFF2-40B4-BE49-F238E27FC236}">
                  <a16:creationId xmlns:a16="http://schemas.microsoft.com/office/drawing/2014/main" id="{D091E5EE-247F-E49E-2AC5-1518E89597B8}"/>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2">
              <a:extLst>
                <a:ext uri="{FF2B5EF4-FFF2-40B4-BE49-F238E27FC236}">
                  <a16:creationId xmlns:a16="http://schemas.microsoft.com/office/drawing/2014/main" id="{7F3A5837-5D29-5DFC-D127-5BA49DA63091}"/>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7" name="Oval 6">
              <a:extLst>
                <a:ext uri="{FF2B5EF4-FFF2-40B4-BE49-F238E27FC236}">
                  <a16:creationId xmlns:a16="http://schemas.microsoft.com/office/drawing/2014/main" id="{27867E34-8001-1D28-C1F5-09420DA72CBB}"/>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2">
              <a:extLst>
                <a:ext uri="{FF2B5EF4-FFF2-40B4-BE49-F238E27FC236}">
                  <a16:creationId xmlns:a16="http://schemas.microsoft.com/office/drawing/2014/main" id="{53B2D15A-1BC2-2E16-6B76-F1CB795EF55B}"/>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9" name="Chart 8">
            <a:extLst>
              <a:ext uri="{FF2B5EF4-FFF2-40B4-BE49-F238E27FC236}">
                <a16:creationId xmlns:a16="http://schemas.microsoft.com/office/drawing/2014/main" id="{1AEFC94D-75DE-5812-B7A9-4285E48FA8A6}"/>
              </a:ext>
            </a:extLst>
          </p:cNvPr>
          <p:cNvGraphicFramePr/>
          <p:nvPr>
            <p:extLst>
              <p:ext uri="{D42A27DB-BD31-4B8C-83A1-F6EECF244321}">
                <p14:modId xmlns:p14="http://schemas.microsoft.com/office/powerpoint/2010/main" val="3389959687"/>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2">
            <a:extLst>
              <a:ext uri="{FF2B5EF4-FFF2-40B4-BE49-F238E27FC236}">
                <a16:creationId xmlns:a16="http://schemas.microsoft.com/office/drawing/2014/main" id="{43A622B2-2F4D-E216-F426-343CCE7350CD}"/>
              </a:ext>
            </a:extLst>
          </p:cNvPr>
          <p:cNvSpPr txBox="1"/>
          <p:nvPr/>
        </p:nvSpPr>
        <p:spPr>
          <a:xfrm>
            <a:off x="5507157" y="6210011"/>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
        <p:nvSpPr>
          <p:cNvPr id="13" name="TESTNAME29">
            <a:extLst>
              <a:ext uri="{FF2B5EF4-FFF2-40B4-BE49-F238E27FC236}">
                <a16:creationId xmlns:a16="http://schemas.microsoft.com/office/drawing/2014/main" id="{102BA35C-E2E5-3508-449B-48E1304C82FF}"/>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15" name="TESTNAME28">
            <a:extLst>
              <a:ext uri="{FF2B5EF4-FFF2-40B4-BE49-F238E27FC236}">
                <a16:creationId xmlns:a16="http://schemas.microsoft.com/office/drawing/2014/main" id="{EEA9603C-2C8B-41D0-18D0-DFCE2A7E90C3}"/>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6" name="TESTNAME27">
            <a:extLst>
              <a:ext uri="{FF2B5EF4-FFF2-40B4-BE49-F238E27FC236}">
                <a16:creationId xmlns:a16="http://schemas.microsoft.com/office/drawing/2014/main" id="{7D8760BA-8A5F-F07F-6B81-7AE3B431BC68}"/>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7" name="TESTNAME26">
            <a:extLst>
              <a:ext uri="{FF2B5EF4-FFF2-40B4-BE49-F238E27FC236}">
                <a16:creationId xmlns:a16="http://schemas.microsoft.com/office/drawing/2014/main" id="{CA088001-03D9-DCBC-0F00-DF5805C4B629}"/>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8" name="TESTNAME25">
            <a:extLst>
              <a:ext uri="{FF2B5EF4-FFF2-40B4-BE49-F238E27FC236}">
                <a16:creationId xmlns:a16="http://schemas.microsoft.com/office/drawing/2014/main" id="{BE52D8CF-DC56-D57D-AD8A-32076DE70674}"/>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9" name="TESTNAME24">
            <a:extLst>
              <a:ext uri="{FF2B5EF4-FFF2-40B4-BE49-F238E27FC236}">
                <a16:creationId xmlns:a16="http://schemas.microsoft.com/office/drawing/2014/main" id="{6D6AFA79-09A7-0EC6-B5D7-95072452BAF6}"/>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20" name="TESTNAME23">
            <a:extLst>
              <a:ext uri="{FF2B5EF4-FFF2-40B4-BE49-F238E27FC236}">
                <a16:creationId xmlns:a16="http://schemas.microsoft.com/office/drawing/2014/main" id="{F424BFAE-FCA6-AEEF-754B-596F60F59D64}"/>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1" name="TESTNAME22">
            <a:extLst>
              <a:ext uri="{FF2B5EF4-FFF2-40B4-BE49-F238E27FC236}">
                <a16:creationId xmlns:a16="http://schemas.microsoft.com/office/drawing/2014/main" id="{2335E2F7-B473-2929-FE91-FA8EC117FEE7}"/>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2" name="TESTNAME21">
            <a:extLst>
              <a:ext uri="{FF2B5EF4-FFF2-40B4-BE49-F238E27FC236}">
                <a16:creationId xmlns:a16="http://schemas.microsoft.com/office/drawing/2014/main" id="{0987E1B2-1EED-1DAE-D86A-E0F3522C415A}"/>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3" name="TESTNAME20">
            <a:extLst>
              <a:ext uri="{FF2B5EF4-FFF2-40B4-BE49-F238E27FC236}">
                <a16:creationId xmlns:a16="http://schemas.microsoft.com/office/drawing/2014/main" id="{CB4F9460-703E-E7F3-FF8B-E52955558D76}"/>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4" name="TESTNAME19">
            <a:extLst>
              <a:ext uri="{FF2B5EF4-FFF2-40B4-BE49-F238E27FC236}">
                <a16:creationId xmlns:a16="http://schemas.microsoft.com/office/drawing/2014/main" id="{FB1EB951-5A54-6740-043E-BD54BD5BED96}"/>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5" name="TESTNAME18">
            <a:extLst>
              <a:ext uri="{FF2B5EF4-FFF2-40B4-BE49-F238E27FC236}">
                <a16:creationId xmlns:a16="http://schemas.microsoft.com/office/drawing/2014/main" id="{A33C7690-3CDB-27DF-6BBC-15A38634446A}"/>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6" name="TESTNAME17">
            <a:extLst>
              <a:ext uri="{FF2B5EF4-FFF2-40B4-BE49-F238E27FC236}">
                <a16:creationId xmlns:a16="http://schemas.microsoft.com/office/drawing/2014/main" id="{4D194EF0-D47A-3869-5188-363E6456888F}"/>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7" name="TESTNAME16">
            <a:extLst>
              <a:ext uri="{FF2B5EF4-FFF2-40B4-BE49-F238E27FC236}">
                <a16:creationId xmlns:a16="http://schemas.microsoft.com/office/drawing/2014/main" id="{B7D214F0-AAFB-D858-D9A1-E4DF0C519976}"/>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8" name="TESTNAME15">
            <a:extLst>
              <a:ext uri="{FF2B5EF4-FFF2-40B4-BE49-F238E27FC236}">
                <a16:creationId xmlns:a16="http://schemas.microsoft.com/office/drawing/2014/main" id="{8F1EB857-BADA-BBB0-0B34-F484D6CE2780}"/>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9" name="TESTNAME14">
            <a:extLst>
              <a:ext uri="{FF2B5EF4-FFF2-40B4-BE49-F238E27FC236}">
                <a16:creationId xmlns:a16="http://schemas.microsoft.com/office/drawing/2014/main" id="{1FB12091-ED62-B367-315D-20B422B6E5C9}"/>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30" name="TESTNAME13">
            <a:extLst>
              <a:ext uri="{FF2B5EF4-FFF2-40B4-BE49-F238E27FC236}">
                <a16:creationId xmlns:a16="http://schemas.microsoft.com/office/drawing/2014/main" id="{487034C0-57DB-61DE-139C-B42DB4E487C0}"/>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1" name="TESTNAME12">
            <a:extLst>
              <a:ext uri="{FF2B5EF4-FFF2-40B4-BE49-F238E27FC236}">
                <a16:creationId xmlns:a16="http://schemas.microsoft.com/office/drawing/2014/main" id="{5F81E561-4D73-EBC5-C51F-4524A932F095}"/>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2" name="TESTNAME11">
            <a:extLst>
              <a:ext uri="{FF2B5EF4-FFF2-40B4-BE49-F238E27FC236}">
                <a16:creationId xmlns:a16="http://schemas.microsoft.com/office/drawing/2014/main" id="{E6AB145F-BEA0-9688-B27F-B3B6394603D9}"/>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3" name="TESTNAME10">
            <a:extLst>
              <a:ext uri="{FF2B5EF4-FFF2-40B4-BE49-F238E27FC236}">
                <a16:creationId xmlns:a16="http://schemas.microsoft.com/office/drawing/2014/main" id="{3C91CD63-23A4-E117-BF73-DD652BABCBC9}"/>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4" name="TESTNAME09">
            <a:extLst>
              <a:ext uri="{FF2B5EF4-FFF2-40B4-BE49-F238E27FC236}">
                <a16:creationId xmlns:a16="http://schemas.microsoft.com/office/drawing/2014/main" id="{4A96DDA8-926F-AFDB-D14C-F7957EE8C292}"/>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5" name="TESTNAME08">
            <a:extLst>
              <a:ext uri="{FF2B5EF4-FFF2-40B4-BE49-F238E27FC236}">
                <a16:creationId xmlns:a16="http://schemas.microsoft.com/office/drawing/2014/main" id="{36B30E18-313A-92D4-1787-061717E8FF79}"/>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6" name="TESTNAME07">
            <a:extLst>
              <a:ext uri="{FF2B5EF4-FFF2-40B4-BE49-F238E27FC236}">
                <a16:creationId xmlns:a16="http://schemas.microsoft.com/office/drawing/2014/main" id="{ADC10491-F96D-26EE-82BA-C72CD9DC5352}"/>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7" name="TESTNAME06">
            <a:extLst>
              <a:ext uri="{FF2B5EF4-FFF2-40B4-BE49-F238E27FC236}">
                <a16:creationId xmlns:a16="http://schemas.microsoft.com/office/drawing/2014/main" id="{3225A8C1-3437-2541-D5EF-87674661EED9}"/>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8" name="TESTNAME05">
            <a:extLst>
              <a:ext uri="{FF2B5EF4-FFF2-40B4-BE49-F238E27FC236}">
                <a16:creationId xmlns:a16="http://schemas.microsoft.com/office/drawing/2014/main" id="{315959C8-41BC-D339-44B8-54EDBBEB4C96}"/>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9" name="TESTNAME04">
            <a:extLst>
              <a:ext uri="{FF2B5EF4-FFF2-40B4-BE49-F238E27FC236}">
                <a16:creationId xmlns:a16="http://schemas.microsoft.com/office/drawing/2014/main" id="{CCFA5621-418D-9561-C0A6-02D2C6BF845C}"/>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40" name="TESTNAME03">
            <a:extLst>
              <a:ext uri="{FF2B5EF4-FFF2-40B4-BE49-F238E27FC236}">
                <a16:creationId xmlns:a16="http://schemas.microsoft.com/office/drawing/2014/main" id="{32B4A44C-CE1F-B8B3-DE20-0D77CDAA3C59}"/>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1" name="TESTNAME02">
            <a:extLst>
              <a:ext uri="{FF2B5EF4-FFF2-40B4-BE49-F238E27FC236}">
                <a16:creationId xmlns:a16="http://schemas.microsoft.com/office/drawing/2014/main" id="{1838580B-C142-7C32-1572-B06674D66555}"/>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2" name="TESTNAME01">
            <a:extLst>
              <a:ext uri="{FF2B5EF4-FFF2-40B4-BE49-F238E27FC236}">
                <a16:creationId xmlns:a16="http://schemas.microsoft.com/office/drawing/2014/main" id="{43A739F3-7ABA-ED02-92B5-C1EC7DF657EC}"/>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3" name="TESTNAME00">
            <a:extLst>
              <a:ext uri="{FF2B5EF4-FFF2-40B4-BE49-F238E27FC236}">
                <a16:creationId xmlns:a16="http://schemas.microsoft.com/office/drawing/2014/main" id="{1A2B8F1D-D0D9-7632-5736-2BC4343FF12F}"/>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4963194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p:txBody>
          <a:bodyPr/>
          <a:lstStyle/>
          <a:p>
            <a:r>
              <a:rPr lang="en-US" dirty="0"/>
              <a:t>Appendix - Existing Modifier Identification*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572"/>
          </a:xfrm>
        </p:spPr>
        <p:txBody>
          <a:bodyPr/>
          <a:lstStyle/>
          <a:p>
            <a:r>
              <a:rPr lang="en-US" dirty="0"/>
              <a:t>Respondents were asked if there are any existing over-the-counter or prescription pharmaceutical brand names that use the tested modifiers. </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4" name="Group 3">
            <a:extLst>
              <a:ext uri="{FF2B5EF4-FFF2-40B4-BE49-F238E27FC236}">
                <a16:creationId xmlns:a16="http://schemas.microsoft.com/office/drawing/2014/main" id="{44474551-AC0F-C116-686E-8DBD794AF9C6}"/>
              </a:ext>
            </a:extLst>
          </p:cNvPr>
          <p:cNvGrpSpPr/>
          <p:nvPr/>
        </p:nvGrpSpPr>
        <p:grpSpPr>
          <a:xfrm>
            <a:off x="9237430" y="1312307"/>
            <a:ext cx="2001258" cy="954405"/>
            <a:chOff x="9237430" y="1312307"/>
            <a:chExt cx="2001258" cy="954405"/>
          </a:xfrm>
        </p:grpSpPr>
        <p:sp>
          <p:nvSpPr>
            <p:cNvPr id="13" name="Oval 12">
              <a:extLst>
                <a:ext uri="{FF2B5EF4-FFF2-40B4-BE49-F238E27FC236}">
                  <a16:creationId xmlns:a16="http://schemas.microsoft.com/office/drawing/2014/main" id="{61857DC8-6657-951E-EF9C-F6E3BFE43A52}"/>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a:extLst>
                <a:ext uri="{FF2B5EF4-FFF2-40B4-BE49-F238E27FC236}">
                  <a16:creationId xmlns:a16="http://schemas.microsoft.com/office/drawing/2014/main" id="{4F464B90-8E25-56B8-1C0E-07863102C3A1}"/>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15" name="Oval 14">
              <a:extLst>
                <a:ext uri="{FF2B5EF4-FFF2-40B4-BE49-F238E27FC236}">
                  <a16:creationId xmlns:a16="http://schemas.microsoft.com/office/drawing/2014/main" id="{EE914495-8459-9E07-5EAE-4A520BA2E000}"/>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a:extLst>
                <a:ext uri="{FF2B5EF4-FFF2-40B4-BE49-F238E27FC236}">
                  <a16:creationId xmlns:a16="http://schemas.microsoft.com/office/drawing/2014/main" id="{A7434788-E057-DD05-5415-D7C99B96D7CF}"/>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6" name="Chart 5">
            <a:extLst>
              <a:ext uri="{FF2B5EF4-FFF2-40B4-BE49-F238E27FC236}">
                <a16:creationId xmlns:a16="http://schemas.microsoft.com/office/drawing/2014/main" id="{F154AF03-B0F4-16F6-12C0-964C77B6E2D2}"/>
              </a:ext>
            </a:extLst>
          </p:cNvPr>
          <p:cNvGraphicFramePr/>
          <p:nvPr>
            <p:extLst>
              <p:ext uri="{D42A27DB-BD31-4B8C-83A1-F6EECF244321}">
                <p14:modId xmlns:p14="http://schemas.microsoft.com/office/powerpoint/2010/main" val="3389959687"/>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2">
            <a:extLst>
              <a:ext uri="{FF2B5EF4-FFF2-40B4-BE49-F238E27FC236}">
                <a16:creationId xmlns:a16="http://schemas.microsoft.com/office/drawing/2014/main" id="{14BF0494-7BD2-B71A-7B8A-5A881E9727CD}"/>
              </a:ext>
            </a:extLst>
          </p:cNvPr>
          <p:cNvSpPr txBox="1"/>
          <p:nvPr/>
        </p:nvSpPr>
        <p:spPr>
          <a:xfrm>
            <a:off x="5507157" y="6210011"/>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
        <p:nvSpPr>
          <p:cNvPr id="8" name="TESTNAME29">
            <a:extLst>
              <a:ext uri="{FF2B5EF4-FFF2-40B4-BE49-F238E27FC236}">
                <a16:creationId xmlns:a16="http://schemas.microsoft.com/office/drawing/2014/main" id="{41F6C62C-5692-3885-32C7-C67496A75EBD}"/>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9" name="TESTNAME28">
            <a:extLst>
              <a:ext uri="{FF2B5EF4-FFF2-40B4-BE49-F238E27FC236}">
                <a16:creationId xmlns:a16="http://schemas.microsoft.com/office/drawing/2014/main" id="{59359084-7C5C-60CA-2816-D171D8F15358}"/>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10" name="TESTNAME27">
            <a:extLst>
              <a:ext uri="{FF2B5EF4-FFF2-40B4-BE49-F238E27FC236}">
                <a16:creationId xmlns:a16="http://schemas.microsoft.com/office/drawing/2014/main" id="{AEE42CF0-F395-6190-D662-06551756F51D}"/>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1" name="TESTNAME26">
            <a:extLst>
              <a:ext uri="{FF2B5EF4-FFF2-40B4-BE49-F238E27FC236}">
                <a16:creationId xmlns:a16="http://schemas.microsoft.com/office/drawing/2014/main" id="{1ED28288-602D-1B5F-78C9-5EEF78B5F561}"/>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7" name="TESTNAME25">
            <a:extLst>
              <a:ext uri="{FF2B5EF4-FFF2-40B4-BE49-F238E27FC236}">
                <a16:creationId xmlns:a16="http://schemas.microsoft.com/office/drawing/2014/main" id="{DF8EFAB6-4BC4-E3AD-3D03-4C3DB9D00D08}"/>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9" name="TESTNAME24">
            <a:extLst>
              <a:ext uri="{FF2B5EF4-FFF2-40B4-BE49-F238E27FC236}">
                <a16:creationId xmlns:a16="http://schemas.microsoft.com/office/drawing/2014/main" id="{631AD32F-E310-DDCF-BEB6-147B42F74EEE}"/>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20" name="TESTNAME23">
            <a:extLst>
              <a:ext uri="{FF2B5EF4-FFF2-40B4-BE49-F238E27FC236}">
                <a16:creationId xmlns:a16="http://schemas.microsoft.com/office/drawing/2014/main" id="{018732E5-3BE5-7D6F-BDBC-9B1BD244772F}"/>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1" name="TESTNAME22">
            <a:extLst>
              <a:ext uri="{FF2B5EF4-FFF2-40B4-BE49-F238E27FC236}">
                <a16:creationId xmlns:a16="http://schemas.microsoft.com/office/drawing/2014/main" id="{2E523251-BCFD-6DCC-533E-3F55DAC61B7A}"/>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2" name="TESTNAME21">
            <a:extLst>
              <a:ext uri="{FF2B5EF4-FFF2-40B4-BE49-F238E27FC236}">
                <a16:creationId xmlns:a16="http://schemas.microsoft.com/office/drawing/2014/main" id="{470B2251-259A-BDE7-6223-919B9B5B7C1D}"/>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3" name="TESTNAME20">
            <a:extLst>
              <a:ext uri="{FF2B5EF4-FFF2-40B4-BE49-F238E27FC236}">
                <a16:creationId xmlns:a16="http://schemas.microsoft.com/office/drawing/2014/main" id="{5722D632-30F2-3938-20CB-5B7FD28F7C83}"/>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4" name="TESTNAME19">
            <a:extLst>
              <a:ext uri="{FF2B5EF4-FFF2-40B4-BE49-F238E27FC236}">
                <a16:creationId xmlns:a16="http://schemas.microsoft.com/office/drawing/2014/main" id="{54A6B8B5-D06A-D521-C857-C36FBFABA844}"/>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5" name="TESTNAME18">
            <a:extLst>
              <a:ext uri="{FF2B5EF4-FFF2-40B4-BE49-F238E27FC236}">
                <a16:creationId xmlns:a16="http://schemas.microsoft.com/office/drawing/2014/main" id="{82EA1A8B-9E5B-4101-2AC9-29D93CF2E6D0}"/>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6" name="TESTNAME17">
            <a:extLst>
              <a:ext uri="{FF2B5EF4-FFF2-40B4-BE49-F238E27FC236}">
                <a16:creationId xmlns:a16="http://schemas.microsoft.com/office/drawing/2014/main" id="{B3D5FF86-4058-AD12-2052-EFF7A16B8A00}"/>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7" name="TESTNAME16">
            <a:extLst>
              <a:ext uri="{FF2B5EF4-FFF2-40B4-BE49-F238E27FC236}">
                <a16:creationId xmlns:a16="http://schemas.microsoft.com/office/drawing/2014/main" id="{9C7363BC-26FF-2AEB-9333-FC2BE9E2B07F}"/>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8" name="TESTNAME15">
            <a:extLst>
              <a:ext uri="{FF2B5EF4-FFF2-40B4-BE49-F238E27FC236}">
                <a16:creationId xmlns:a16="http://schemas.microsoft.com/office/drawing/2014/main" id="{B036E4C2-047D-BC87-7C17-CC07BF51101B}"/>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9" name="TESTNAME14">
            <a:extLst>
              <a:ext uri="{FF2B5EF4-FFF2-40B4-BE49-F238E27FC236}">
                <a16:creationId xmlns:a16="http://schemas.microsoft.com/office/drawing/2014/main" id="{0B6CBB17-CC02-083F-153E-CF76A3571EA3}"/>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30" name="TESTNAME13">
            <a:extLst>
              <a:ext uri="{FF2B5EF4-FFF2-40B4-BE49-F238E27FC236}">
                <a16:creationId xmlns:a16="http://schemas.microsoft.com/office/drawing/2014/main" id="{C490A56A-9E86-8312-64EA-BECAD4E68210}"/>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1" name="TESTNAME12">
            <a:extLst>
              <a:ext uri="{FF2B5EF4-FFF2-40B4-BE49-F238E27FC236}">
                <a16:creationId xmlns:a16="http://schemas.microsoft.com/office/drawing/2014/main" id="{A72D5576-B566-4F19-09BB-0AB43B675C6B}"/>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2" name="TESTNAME11">
            <a:extLst>
              <a:ext uri="{FF2B5EF4-FFF2-40B4-BE49-F238E27FC236}">
                <a16:creationId xmlns:a16="http://schemas.microsoft.com/office/drawing/2014/main" id="{B784BFC3-010D-D474-1D22-571590946EB6}"/>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3" name="TESTNAME10">
            <a:extLst>
              <a:ext uri="{FF2B5EF4-FFF2-40B4-BE49-F238E27FC236}">
                <a16:creationId xmlns:a16="http://schemas.microsoft.com/office/drawing/2014/main" id="{2910C2B4-24E4-D771-75A3-EA1F97A7A40F}"/>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4" name="TESTNAME09">
            <a:extLst>
              <a:ext uri="{FF2B5EF4-FFF2-40B4-BE49-F238E27FC236}">
                <a16:creationId xmlns:a16="http://schemas.microsoft.com/office/drawing/2014/main" id="{029A9B2A-CBA6-4D88-31F4-2F3CA812A3E2}"/>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5" name="TESTNAME08">
            <a:extLst>
              <a:ext uri="{FF2B5EF4-FFF2-40B4-BE49-F238E27FC236}">
                <a16:creationId xmlns:a16="http://schemas.microsoft.com/office/drawing/2014/main" id="{5401AF0D-9AD1-8BCB-97F3-10C0B09FD2C2}"/>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6" name="TESTNAME07">
            <a:extLst>
              <a:ext uri="{FF2B5EF4-FFF2-40B4-BE49-F238E27FC236}">
                <a16:creationId xmlns:a16="http://schemas.microsoft.com/office/drawing/2014/main" id="{FE606A72-C105-7DC8-16DF-477679E32F9A}"/>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7" name="TESTNAME06">
            <a:extLst>
              <a:ext uri="{FF2B5EF4-FFF2-40B4-BE49-F238E27FC236}">
                <a16:creationId xmlns:a16="http://schemas.microsoft.com/office/drawing/2014/main" id="{82DC3BDB-14BE-8EBF-070B-FB98D1394A77}"/>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8" name="TESTNAME05">
            <a:extLst>
              <a:ext uri="{FF2B5EF4-FFF2-40B4-BE49-F238E27FC236}">
                <a16:creationId xmlns:a16="http://schemas.microsoft.com/office/drawing/2014/main" id="{B5DCB4FA-FCEB-20B7-2E90-B6E73CF24EDF}"/>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9" name="TESTNAME04">
            <a:extLst>
              <a:ext uri="{FF2B5EF4-FFF2-40B4-BE49-F238E27FC236}">
                <a16:creationId xmlns:a16="http://schemas.microsoft.com/office/drawing/2014/main" id="{85E12008-00E3-885B-8DCE-DE3191CE1EC1}"/>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40" name="TESTNAME03">
            <a:extLst>
              <a:ext uri="{FF2B5EF4-FFF2-40B4-BE49-F238E27FC236}">
                <a16:creationId xmlns:a16="http://schemas.microsoft.com/office/drawing/2014/main" id="{F6E5E1CF-E957-A331-CE45-FC4BB8D879F9}"/>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1" name="TESTNAME02">
            <a:extLst>
              <a:ext uri="{FF2B5EF4-FFF2-40B4-BE49-F238E27FC236}">
                <a16:creationId xmlns:a16="http://schemas.microsoft.com/office/drawing/2014/main" id="{289F58D8-C03E-1950-7A13-448AC925253D}"/>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2" name="TESTNAME01">
            <a:extLst>
              <a:ext uri="{FF2B5EF4-FFF2-40B4-BE49-F238E27FC236}">
                <a16:creationId xmlns:a16="http://schemas.microsoft.com/office/drawing/2014/main" id="{890E0E87-5E83-8BB3-3D49-146C48EE985B}"/>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3" name="TESTNAME00">
            <a:extLst>
              <a:ext uri="{FF2B5EF4-FFF2-40B4-BE49-F238E27FC236}">
                <a16:creationId xmlns:a16="http://schemas.microsoft.com/office/drawing/2014/main" id="{8B490534-8640-E6B8-18C4-72E98274E9F1}"/>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348127223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Base Brand plus Modifier Meaning*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283796"/>
          </a:xfrm>
        </p:spPr>
        <p:txBody>
          <a:bodyPr/>
          <a:lstStyle/>
          <a:p>
            <a:r>
              <a:rPr lang="en-US" dirty="0"/>
              <a:t>Respondents were asked to review each name listed and explain what (if anything) the modifier tells you about the product. </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13" name="Group 12">
            <a:extLst>
              <a:ext uri="{FF2B5EF4-FFF2-40B4-BE49-F238E27FC236}">
                <a16:creationId xmlns:a16="http://schemas.microsoft.com/office/drawing/2014/main" id="{80E0707E-ED73-DACF-D438-3D61BA5C7589}"/>
              </a:ext>
            </a:extLst>
          </p:cNvPr>
          <p:cNvGrpSpPr/>
          <p:nvPr/>
        </p:nvGrpSpPr>
        <p:grpSpPr>
          <a:xfrm>
            <a:off x="9237430" y="1312307"/>
            <a:ext cx="2001258" cy="954405"/>
            <a:chOff x="9237430" y="1312307"/>
            <a:chExt cx="2001258" cy="954405"/>
          </a:xfrm>
        </p:grpSpPr>
        <p:sp>
          <p:nvSpPr>
            <p:cNvPr id="14" name="Oval 13">
              <a:extLst>
                <a:ext uri="{FF2B5EF4-FFF2-40B4-BE49-F238E27FC236}">
                  <a16:creationId xmlns:a16="http://schemas.microsoft.com/office/drawing/2014/main" id="{33210026-737B-3F1A-9649-6329B4EBC0C6}"/>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2">
              <a:extLst>
                <a:ext uri="{FF2B5EF4-FFF2-40B4-BE49-F238E27FC236}">
                  <a16:creationId xmlns:a16="http://schemas.microsoft.com/office/drawing/2014/main" id="{49B415CF-C099-E0DA-B100-66261D700CE4}"/>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16" name="Oval 15">
              <a:extLst>
                <a:ext uri="{FF2B5EF4-FFF2-40B4-BE49-F238E27FC236}">
                  <a16:creationId xmlns:a16="http://schemas.microsoft.com/office/drawing/2014/main" id="{549CAE78-B412-7111-7555-B3612F3F81F6}"/>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2">
              <a:extLst>
                <a:ext uri="{FF2B5EF4-FFF2-40B4-BE49-F238E27FC236}">
                  <a16:creationId xmlns:a16="http://schemas.microsoft.com/office/drawing/2014/main" id="{057BD4FC-10B1-19FB-9CEF-028AAAE27920}"/>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5" name="Chart 4">
            <a:extLst>
              <a:ext uri="{FF2B5EF4-FFF2-40B4-BE49-F238E27FC236}">
                <a16:creationId xmlns:a16="http://schemas.microsoft.com/office/drawing/2014/main" id="{9B339DDE-1C1C-EAF1-2FB8-29ADB60D8D21}"/>
              </a:ext>
            </a:extLst>
          </p:cNvPr>
          <p:cNvGraphicFramePr/>
          <p:nvPr>
            <p:extLst>
              <p:ext uri="{D42A27DB-BD31-4B8C-83A1-F6EECF244321}">
                <p14:modId xmlns:p14="http://schemas.microsoft.com/office/powerpoint/2010/main" val="3389959687"/>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2">
            <a:extLst>
              <a:ext uri="{FF2B5EF4-FFF2-40B4-BE49-F238E27FC236}">
                <a16:creationId xmlns:a16="http://schemas.microsoft.com/office/drawing/2014/main" id="{42D0E12E-1DDA-1000-2A45-2324B2280349}"/>
              </a:ext>
            </a:extLst>
          </p:cNvPr>
          <p:cNvSpPr txBox="1"/>
          <p:nvPr/>
        </p:nvSpPr>
        <p:spPr>
          <a:xfrm>
            <a:off x="5507157" y="6210011"/>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
        <p:nvSpPr>
          <p:cNvPr id="7" name="TESTNAME29">
            <a:extLst>
              <a:ext uri="{FF2B5EF4-FFF2-40B4-BE49-F238E27FC236}">
                <a16:creationId xmlns:a16="http://schemas.microsoft.com/office/drawing/2014/main" id="{FA257B11-5C56-F199-F7B0-5791842E7D81}"/>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 name="TESTNAME28">
            <a:extLst>
              <a:ext uri="{FF2B5EF4-FFF2-40B4-BE49-F238E27FC236}">
                <a16:creationId xmlns:a16="http://schemas.microsoft.com/office/drawing/2014/main" id="{92DDDBBC-9BF0-5D5D-3733-DB107609454F}"/>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9" name="TESTNAME27">
            <a:extLst>
              <a:ext uri="{FF2B5EF4-FFF2-40B4-BE49-F238E27FC236}">
                <a16:creationId xmlns:a16="http://schemas.microsoft.com/office/drawing/2014/main" id="{285D1986-7795-06B3-7680-CFB40A73F191}"/>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453D04C3-0DA9-FF47-CD4D-772E9A434F19}"/>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1" name="TESTNAME25">
            <a:extLst>
              <a:ext uri="{FF2B5EF4-FFF2-40B4-BE49-F238E27FC236}">
                <a16:creationId xmlns:a16="http://schemas.microsoft.com/office/drawing/2014/main" id="{8D5F30A3-E834-E44A-11EF-CD32EAB93D74}"/>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8" name="TESTNAME24">
            <a:extLst>
              <a:ext uri="{FF2B5EF4-FFF2-40B4-BE49-F238E27FC236}">
                <a16:creationId xmlns:a16="http://schemas.microsoft.com/office/drawing/2014/main" id="{7E1FD11F-6B31-16A3-A07A-F0731C47D16A}"/>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20" name="TESTNAME23">
            <a:extLst>
              <a:ext uri="{FF2B5EF4-FFF2-40B4-BE49-F238E27FC236}">
                <a16:creationId xmlns:a16="http://schemas.microsoft.com/office/drawing/2014/main" id="{F598C7AF-9BFD-3F1A-A371-E3E72DDB37B0}"/>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1" name="TESTNAME22">
            <a:extLst>
              <a:ext uri="{FF2B5EF4-FFF2-40B4-BE49-F238E27FC236}">
                <a16:creationId xmlns:a16="http://schemas.microsoft.com/office/drawing/2014/main" id="{89AC01BE-4E55-D026-679D-2F5926084336}"/>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2" name="TESTNAME21">
            <a:extLst>
              <a:ext uri="{FF2B5EF4-FFF2-40B4-BE49-F238E27FC236}">
                <a16:creationId xmlns:a16="http://schemas.microsoft.com/office/drawing/2014/main" id="{810B550D-C32A-E07B-80DB-95B2D2304615}"/>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3" name="TESTNAME20">
            <a:extLst>
              <a:ext uri="{FF2B5EF4-FFF2-40B4-BE49-F238E27FC236}">
                <a16:creationId xmlns:a16="http://schemas.microsoft.com/office/drawing/2014/main" id="{4F311291-CCDF-40CD-3737-5347BA6BD4B9}"/>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4" name="TESTNAME19">
            <a:extLst>
              <a:ext uri="{FF2B5EF4-FFF2-40B4-BE49-F238E27FC236}">
                <a16:creationId xmlns:a16="http://schemas.microsoft.com/office/drawing/2014/main" id="{CC745CCE-AC96-91FF-9E9D-64223634783A}"/>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5" name="TESTNAME18">
            <a:extLst>
              <a:ext uri="{FF2B5EF4-FFF2-40B4-BE49-F238E27FC236}">
                <a16:creationId xmlns:a16="http://schemas.microsoft.com/office/drawing/2014/main" id="{B3D5C4A8-EB86-F7F0-3932-64DC0C831120}"/>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6" name="TESTNAME17">
            <a:extLst>
              <a:ext uri="{FF2B5EF4-FFF2-40B4-BE49-F238E27FC236}">
                <a16:creationId xmlns:a16="http://schemas.microsoft.com/office/drawing/2014/main" id="{E78B551B-C3F7-6E28-397D-7D983D0355A9}"/>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7" name="TESTNAME16">
            <a:extLst>
              <a:ext uri="{FF2B5EF4-FFF2-40B4-BE49-F238E27FC236}">
                <a16:creationId xmlns:a16="http://schemas.microsoft.com/office/drawing/2014/main" id="{41131305-0C16-8D69-F3FA-104E1ABF08EC}"/>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8" name="TESTNAME15">
            <a:extLst>
              <a:ext uri="{FF2B5EF4-FFF2-40B4-BE49-F238E27FC236}">
                <a16:creationId xmlns:a16="http://schemas.microsoft.com/office/drawing/2014/main" id="{DB49936F-D6EE-5AB3-D06F-ED1B3E7A11D9}"/>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9" name="TESTNAME14">
            <a:extLst>
              <a:ext uri="{FF2B5EF4-FFF2-40B4-BE49-F238E27FC236}">
                <a16:creationId xmlns:a16="http://schemas.microsoft.com/office/drawing/2014/main" id="{E09F4AF4-1159-186B-0C20-2F44FC92D416}"/>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30" name="TESTNAME13">
            <a:extLst>
              <a:ext uri="{FF2B5EF4-FFF2-40B4-BE49-F238E27FC236}">
                <a16:creationId xmlns:a16="http://schemas.microsoft.com/office/drawing/2014/main" id="{8C725662-751F-F26C-4285-2A27D2F9363E}"/>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1" name="TESTNAME12">
            <a:extLst>
              <a:ext uri="{FF2B5EF4-FFF2-40B4-BE49-F238E27FC236}">
                <a16:creationId xmlns:a16="http://schemas.microsoft.com/office/drawing/2014/main" id="{3BB54A69-2017-F420-5F08-CA54B73CF753}"/>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2" name="TESTNAME11">
            <a:extLst>
              <a:ext uri="{FF2B5EF4-FFF2-40B4-BE49-F238E27FC236}">
                <a16:creationId xmlns:a16="http://schemas.microsoft.com/office/drawing/2014/main" id="{1E03179C-645B-BD19-750E-2B069EF75564}"/>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3" name="TESTNAME10">
            <a:extLst>
              <a:ext uri="{FF2B5EF4-FFF2-40B4-BE49-F238E27FC236}">
                <a16:creationId xmlns:a16="http://schemas.microsoft.com/office/drawing/2014/main" id="{A4898A43-846D-1CD5-9029-F05148087041}"/>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4" name="TESTNAME09">
            <a:extLst>
              <a:ext uri="{FF2B5EF4-FFF2-40B4-BE49-F238E27FC236}">
                <a16:creationId xmlns:a16="http://schemas.microsoft.com/office/drawing/2014/main" id="{D10BE80B-FDD3-903F-C28D-4E574BAE00CB}"/>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5" name="TESTNAME08">
            <a:extLst>
              <a:ext uri="{FF2B5EF4-FFF2-40B4-BE49-F238E27FC236}">
                <a16:creationId xmlns:a16="http://schemas.microsoft.com/office/drawing/2014/main" id="{208C0294-64E1-B9FB-AD0A-1FF52A394772}"/>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6" name="TESTNAME07">
            <a:extLst>
              <a:ext uri="{FF2B5EF4-FFF2-40B4-BE49-F238E27FC236}">
                <a16:creationId xmlns:a16="http://schemas.microsoft.com/office/drawing/2014/main" id="{0CAD99B9-510B-6624-5190-D197716580D8}"/>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7" name="TESTNAME06">
            <a:extLst>
              <a:ext uri="{FF2B5EF4-FFF2-40B4-BE49-F238E27FC236}">
                <a16:creationId xmlns:a16="http://schemas.microsoft.com/office/drawing/2014/main" id="{586AC042-BB4F-7ABA-CA85-1A569CE28FE9}"/>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8" name="TESTNAME05">
            <a:extLst>
              <a:ext uri="{FF2B5EF4-FFF2-40B4-BE49-F238E27FC236}">
                <a16:creationId xmlns:a16="http://schemas.microsoft.com/office/drawing/2014/main" id="{85FD6BF0-9ACB-B4C9-79A3-38C1B6363F70}"/>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9" name="TESTNAME04">
            <a:extLst>
              <a:ext uri="{FF2B5EF4-FFF2-40B4-BE49-F238E27FC236}">
                <a16:creationId xmlns:a16="http://schemas.microsoft.com/office/drawing/2014/main" id="{D2BEC663-8CB7-2271-97CE-2C4727FB6CBA}"/>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40" name="TESTNAME03">
            <a:extLst>
              <a:ext uri="{FF2B5EF4-FFF2-40B4-BE49-F238E27FC236}">
                <a16:creationId xmlns:a16="http://schemas.microsoft.com/office/drawing/2014/main" id="{0D689C68-186F-1CE6-5889-7CD0CC39F035}"/>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1" name="TESTNAME02">
            <a:extLst>
              <a:ext uri="{FF2B5EF4-FFF2-40B4-BE49-F238E27FC236}">
                <a16:creationId xmlns:a16="http://schemas.microsoft.com/office/drawing/2014/main" id="{E99EF5BF-5445-7428-02CA-F1145C38E4F2}"/>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2" name="TESTNAME01">
            <a:extLst>
              <a:ext uri="{FF2B5EF4-FFF2-40B4-BE49-F238E27FC236}">
                <a16:creationId xmlns:a16="http://schemas.microsoft.com/office/drawing/2014/main" id="{4A85A7EF-786D-4DCB-8B99-A23E310EB5F7}"/>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3" name="TESTNAME00">
            <a:extLst>
              <a:ext uri="{FF2B5EF4-FFF2-40B4-BE49-F238E27FC236}">
                <a16:creationId xmlns:a16="http://schemas.microsoft.com/office/drawing/2014/main" id="{E70309B2-FF42-E5D1-F720-E079BA563672}"/>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7290402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a:t>
            </a:r>
          </a:p>
        </p:txBody>
      </p:sp>
      <p:graphicFrame>
        <p:nvGraphicFramePr>
          <p:cNvPr id="6" name="Table7">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6">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5">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4">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0">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5173328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a:xfrm>
            <a:off x="184288" y="0"/>
            <a:ext cx="11725137" cy="441980"/>
          </a:xfrm>
        </p:spPr>
        <p:txBody>
          <a:bodyPr/>
          <a:lstStyle/>
          <a:p>
            <a:r>
              <a:rPr lang="en-US" dirty="0">
                <a:latin typeface="+mj-lt"/>
              </a:rPr>
              <a:t>Appendix - Sound alike/Look alike Similarity Results (Cont.)</a:t>
            </a:r>
            <a:endParaRPr lang="en-US" dirty="0">
              <a:solidFill>
                <a:schemeClr val="tx1"/>
              </a:solidFill>
              <a:latin typeface="+mj-lt"/>
            </a:endParaRPr>
          </a:p>
        </p:txBody>
      </p:sp>
      <p:graphicFrame>
        <p:nvGraphicFramePr>
          <p:cNvPr id="6" name="Table15">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14">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13">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12">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1">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0">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9">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8">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18970486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 (Cont.)</a:t>
            </a:r>
            <a:endParaRPr lang="en-US" dirty="0">
              <a:solidFill>
                <a:schemeClr val="tx1"/>
              </a:solidFill>
              <a:latin typeface="+mn-lt"/>
            </a:endParaRPr>
          </a:p>
        </p:txBody>
      </p:sp>
      <p:graphicFrame>
        <p:nvGraphicFramePr>
          <p:cNvPr id="6" name="Table23">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22">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1">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0">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9">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8">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7">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16">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23956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31A5-8BF3-334C-B276-F656ECA31016}"/>
              </a:ext>
            </a:extLst>
          </p:cNvPr>
          <p:cNvSpPr>
            <a:spLocks noGrp="1"/>
          </p:cNvSpPr>
          <p:nvPr>
            <p:ph type="title"/>
          </p:nvPr>
        </p:nvSpPr>
        <p:spPr/>
        <p:txBody>
          <a:bodyPr/>
          <a:lstStyle/>
          <a:p>
            <a:r>
              <a:rPr lang="en-US" dirty="0"/>
              <a:t>Methodology</a:t>
            </a:r>
          </a:p>
        </p:txBody>
      </p:sp>
      <p:grpSp>
        <p:nvGrpSpPr>
          <p:cNvPr id="3" name="Group 2">
            <a:extLst>
              <a:ext uri="{FF2B5EF4-FFF2-40B4-BE49-F238E27FC236}">
                <a16:creationId xmlns:a16="http://schemas.microsoft.com/office/drawing/2014/main" id="{7D016C3D-D7CC-6CB1-F5E8-0A96390BAAF1}"/>
              </a:ext>
            </a:extLst>
          </p:cNvPr>
          <p:cNvGrpSpPr>
            <a:grpSpLocks noChangeAspect="1"/>
          </p:cNvGrpSpPr>
          <p:nvPr/>
        </p:nvGrpSpPr>
        <p:grpSpPr>
          <a:xfrm>
            <a:off x="285116" y="981914"/>
            <a:ext cx="1791225" cy="1800000"/>
            <a:chOff x="232087" y="1782772"/>
            <a:chExt cx="2448417" cy="2460404"/>
          </a:xfrm>
        </p:grpSpPr>
        <p:sp>
          <p:nvSpPr>
            <p:cNvPr id="24" name="Rounded Rectangle 4">
              <a:extLst>
                <a:ext uri="{FF2B5EF4-FFF2-40B4-BE49-F238E27FC236}">
                  <a16:creationId xmlns:a16="http://schemas.microsoft.com/office/drawing/2014/main" id="{375DBAA6-6F5F-12E8-5415-FB51B247B788}"/>
                </a:ext>
              </a:extLst>
            </p:cNvPr>
            <p:cNvSpPr/>
            <p:nvPr/>
          </p:nvSpPr>
          <p:spPr>
            <a:xfrm>
              <a:off x="232087" y="1799512"/>
              <a:ext cx="1800124" cy="2426924"/>
            </a:xfrm>
            <a:prstGeom prst="roundRect">
              <a:avLst/>
            </a:prstGeom>
            <a:noFill/>
            <a:ln w="28575">
              <a:solidFill>
                <a:srgbClr val="062E8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hevron 5">
              <a:extLst>
                <a:ext uri="{FF2B5EF4-FFF2-40B4-BE49-F238E27FC236}">
                  <a16:creationId xmlns:a16="http://schemas.microsoft.com/office/drawing/2014/main" id="{7849369C-465F-0EDF-7004-E5E7EB07AC51}"/>
                </a:ext>
              </a:extLst>
            </p:cNvPr>
            <p:cNvSpPr/>
            <p:nvPr/>
          </p:nvSpPr>
          <p:spPr>
            <a:xfrm>
              <a:off x="1612389" y="1782772"/>
              <a:ext cx="1068115" cy="2460404"/>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Rounded Rectangle 6">
              <a:extLst>
                <a:ext uri="{FF2B5EF4-FFF2-40B4-BE49-F238E27FC236}">
                  <a16:creationId xmlns:a16="http://schemas.microsoft.com/office/drawing/2014/main" id="{0BE1BCFB-07C4-B59A-39E3-B60AA56AA7DC}"/>
                </a:ext>
              </a:extLst>
            </p:cNvPr>
            <p:cNvSpPr/>
            <p:nvPr/>
          </p:nvSpPr>
          <p:spPr>
            <a:xfrm>
              <a:off x="468762" y="193779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7">
              <a:extLst>
                <a:ext uri="{FF2B5EF4-FFF2-40B4-BE49-F238E27FC236}">
                  <a16:creationId xmlns:a16="http://schemas.microsoft.com/office/drawing/2014/main" id="{3CEE3B65-DB58-7286-F72D-D2FB273153BA}"/>
                </a:ext>
              </a:extLst>
            </p:cNvPr>
            <p:cNvSpPr/>
            <p:nvPr/>
          </p:nvSpPr>
          <p:spPr>
            <a:xfrm>
              <a:off x="538545" y="199757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Safety Research</a:t>
              </a:r>
            </a:p>
          </p:txBody>
        </p:sp>
      </p:grpSp>
      <p:grpSp>
        <p:nvGrpSpPr>
          <p:cNvPr id="28" name="Group 27">
            <a:extLst>
              <a:ext uri="{FF2B5EF4-FFF2-40B4-BE49-F238E27FC236}">
                <a16:creationId xmlns:a16="http://schemas.microsoft.com/office/drawing/2014/main" id="{97B5D585-70FE-14EF-B221-44F0AFF6E142}"/>
              </a:ext>
            </a:extLst>
          </p:cNvPr>
          <p:cNvGrpSpPr>
            <a:grpSpLocks noChangeAspect="1"/>
          </p:cNvGrpSpPr>
          <p:nvPr/>
        </p:nvGrpSpPr>
        <p:grpSpPr>
          <a:xfrm>
            <a:off x="285108" y="3420590"/>
            <a:ext cx="1791231" cy="1800000"/>
            <a:chOff x="4786777" y="1766032"/>
            <a:chExt cx="2448417" cy="2460404"/>
          </a:xfrm>
        </p:grpSpPr>
        <p:sp>
          <p:nvSpPr>
            <p:cNvPr id="29" name="Rounded Rectangle 9">
              <a:extLst>
                <a:ext uri="{FF2B5EF4-FFF2-40B4-BE49-F238E27FC236}">
                  <a16:creationId xmlns:a16="http://schemas.microsoft.com/office/drawing/2014/main" id="{D237FA2C-5E8B-11D4-8EAE-D9C0D0B27662}"/>
                </a:ext>
              </a:extLst>
            </p:cNvPr>
            <p:cNvSpPr/>
            <p:nvPr/>
          </p:nvSpPr>
          <p:spPr>
            <a:xfrm>
              <a:off x="4786777" y="1782772"/>
              <a:ext cx="1800124" cy="2426924"/>
            </a:xfrm>
            <a:prstGeom prst="round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hevron 10">
              <a:extLst>
                <a:ext uri="{FF2B5EF4-FFF2-40B4-BE49-F238E27FC236}">
                  <a16:creationId xmlns:a16="http://schemas.microsoft.com/office/drawing/2014/main" id="{26CF5653-239B-1DB5-A33E-51DB492A61C7}"/>
                </a:ext>
              </a:extLst>
            </p:cNvPr>
            <p:cNvSpPr/>
            <p:nvPr/>
          </p:nvSpPr>
          <p:spPr>
            <a:xfrm>
              <a:off x="6167079" y="1766032"/>
              <a:ext cx="1068115" cy="2460404"/>
            </a:xfrm>
            <a:prstGeom prst="chevron">
              <a:avLst>
                <a:gd name="adj" fmla="val 5381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Rounded Rectangle 11">
              <a:extLst>
                <a:ext uri="{FF2B5EF4-FFF2-40B4-BE49-F238E27FC236}">
                  <a16:creationId xmlns:a16="http://schemas.microsoft.com/office/drawing/2014/main" id="{ADEE88E0-37D9-911B-7F81-30D4D89A2FC0}"/>
                </a:ext>
              </a:extLst>
            </p:cNvPr>
            <p:cNvSpPr/>
            <p:nvPr/>
          </p:nvSpPr>
          <p:spPr>
            <a:xfrm>
              <a:off x="5023452" y="192105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12">
              <a:extLst>
                <a:ext uri="{FF2B5EF4-FFF2-40B4-BE49-F238E27FC236}">
                  <a16:creationId xmlns:a16="http://schemas.microsoft.com/office/drawing/2014/main" id="{0298485E-9A34-E9E2-5EDF-793CD8835D20}"/>
                </a:ext>
              </a:extLst>
            </p:cNvPr>
            <p:cNvSpPr/>
            <p:nvPr/>
          </p:nvSpPr>
          <p:spPr>
            <a:xfrm>
              <a:off x="5093235" y="198083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Market Research</a:t>
              </a:r>
            </a:p>
          </p:txBody>
        </p:sp>
      </p:grpSp>
      <p:sp>
        <p:nvSpPr>
          <p:cNvPr id="35" name="Rounded Rectangle 31">
            <a:extLst>
              <a:ext uri="{FF2B5EF4-FFF2-40B4-BE49-F238E27FC236}">
                <a16:creationId xmlns:a16="http://schemas.microsoft.com/office/drawing/2014/main" id="{41FD0111-7887-5A15-F4AA-9A34FA819949}"/>
              </a:ext>
            </a:extLst>
          </p:cNvPr>
          <p:cNvSpPr/>
          <p:nvPr/>
        </p:nvSpPr>
        <p:spPr>
          <a:xfrm>
            <a:off x="2264345" y="811361"/>
            <a:ext cx="6779071" cy="2106308"/>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2">
            <a:extLst>
              <a:ext uri="{FF2B5EF4-FFF2-40B4-BE49-F238E27FC236}">
                <a16:creationId xmlns:a16="http://schemas.microsoft.com/office/drawing/2014/main" id="{6BA4C139-6948-406A-64C2-A587E3805BC6}"/>
              </a:ext>
            </a:extLst>
          </p:cNvPr>
          <p:cNvSpPr/>
          <p:nvPr/>
        </p:nvSpPr>
        <p:spPr>
          <a:xfrm>
            <a:off x="2329829" y="862461"/>
            <a:ext cx="6648103" cy="200410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7" name="Table 52">
            <a:extLst>
              <a:ext uri="{FF2B5EF4-FFF2-40B4-BE49-F238E27FC236}">
                <a16:creationId xmlns:a16="http://schemas.microsoft.com/office/drawing/2014/main" id="{20DE6D71-A661-533D-0242-D0E4A78F51EB}"/>
              </a:ext>
            </a:extLst>
          </p:cNvPr>
          <p:cNvGraphicFramePr>
            <a:graphicFrameLocks noGrp="1"/>
          </p:cNvGraphicFramePr>
          <p:nvPr>
            <p:extLst>
              <p:ext uri="{D42A27DB-BD31-4B8C-83A1-F6EECF244321}">
                <p14:modId xmlns:p14="http://schemas.microsoft.com/office/powerpoint/2010/main" val="493409494"/>
              </p:ext>
            </p:extLst>
          </p:nvPr>
        </p:nvGraphicFramePr>
        <p:xfrm>
          <a:off x="2354948" y="872841"/>
          <a:ext cx="6622984" cy="1993729"/>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585058">
                <a:tc>
                  <a:txBody>
                    <a:bodyPr/>
                    <a:lstStyle/>
                    <a:p>
                      <a:pPr marL="0" marR="0" lvl="0" indent="0" algn="l" defTabSz="914400" rtl="0" eaLnBrk="1" fontAlgn="base" latinLnBrk="0" hangingPunct="1">
                        <a:lnSpc>
                          <a:spcPct val="100000"/>
                        </a:lnSpc>
                        <a:spcBef>
                          <a:spcPct val="5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Expert Panel Internal Review</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USAN/INN Prescreening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a:ln>
                            <a:noFill/>
                          </a:ln>
                          <a:solidFill>
                            <a:schemeClr val="tx1"/>
                          </a:solidFill>
                          <a:effectLst/>
                          <a:latin typeface="+mn-lt"/>
                          <a:ea typeface="MS PGothic" pitchFamily="34" charset="-128"/>
                          <a:cs typeface="+mn-cs"/>
                        </a:rPr>
                        <a:t>POCA Analysis*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Drug/Medical References Search</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rgbClr val="FF0000"/>
                          </a:solidFill>
                          <a:effectLst/>
                          <a:latin typeface="+mn-lt"/>
                          <a:ea typeface="MS PGothic" pitchFamily="34" charset="-128"/>
                          <a:cs typeface="+mn-cs"/>
                        </a:rPr>
                        <a:t>J-SCAN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51326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Prescription Simulation Study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Unaided prescription interpretation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Written, Verbal and Computerized Prescriptions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r h="8954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Health Care Professional Survey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Sound-alike and Look-alike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Medical Term/Lab Test Similarity</a:t>
                      </a: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rPr>
                        <a:t>Overall Impressions</a:t>
                      </a:r>
                      <a:endParaRPr lang="en-US" sz="1100" dirty="0">
                        <a:solidFill>
                          <a:schemeClr val="tx1"/>
                        </a:solidFill>
                        <a:latin typeface="+mn-lt"/>
                        <a:cs typeface="Arial" panose="020B0604020202020204" pitchFamily="34" charset="0"/>
                      </a:endParaRP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cs typeface="Arial" panose="020B0604020202020204" pitchFamily="34" charset="0"/>
                        </a:rPr>
                        <a:t>Exaggerative/Inappropriate ID</a:t>
                      </a:r>
                    </a:p>
                  </a:txBody>
                  <a:tcPr marT="45726" marB="45726"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07378611"/>
                  </a:ext>
                </a:extLst>
              </a:tr>
            </a:tbl>
          </a:graphicData>
        </a:graphic>
      </p:graphicFrame>
      <p:sp>
        <p:nvSpPr>
          <p:cNvPr id="38" name="Rounded Rectangle 31">
            <a:extLst>
              <a:ext uri="{FF2B5EF4-FFF2-40B4-BE49-F238E27FC236}">
                <a16:creationId xmlns:a16="http://schemas.microsoft.com/office/drawing/2014/main" id="{D10DEE33-9410-57F5-4896-8F86A5CBF525}"/>
              </a:ext>
            </a:extLst>
          </p:cNvPr>
          <p:cNvSpPr/>
          <p:nvPr/>
        </p:nvSpPr>
        <p:spPr>
          <a:xfrm>
            <a:off x="2264345" y="3367404"/>
            <a:ext cx="6779071" cy="1906373"/>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2">
            <a:extLst>
              <a:ext uri="{FF2B5EF4-FFF2-40B4-BE49-F238E27FC236}">
                <a16:creationId xmlns:a16="http://schemas.microsoft.com/office/drawing/2014/main" id="{9B916987-7FF0-95B1-5084-55296DA927E9}"/>
              </a:ext>
            </a:extLst>
          </p:cNvPr>
          <p:cNvSpPr/>
          <p:nvPr/>
        </p:nvSpPr>
        <p:spPr>
          <a:xfrm>
            <a:off x="2329829" y="3438590"/>
            <a:ext cx="6648103" cy="1764000"/>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0" name="Table 52">
            <a:extLst>
              <a:ext uri="{FF2B5EF4-FFF2-40B4-BE49-F238E27FC236}">
                <a16:creationId xmlns:a16="http://schemas.microsoft.com/office/drawing/2014/main" id="{C74AEF38-F625-1CE1-2FBB-86ACEF056AA6}"/>
              </a:ext>
            </a:extLst>
          </p:cNvPr>
          <p:cNvGraphicFramePr>
            <a:graphicFrameLocks noGrp="1"/>
          </p:cNvGraphicFramePr>
          <p:nvPr>
            <p:extLst>
              <p:ext uri="{D42A27DB-BD31-4B8C-83A1-F6EECF244321}">
                <p14:modId xmlns:p14="http://schemas.microsoft.com/office/powerpoint/2010/main" val="3432551047"/>
              </p:ext>
            </p:extLst>
          </p:nvPr>
        </p:nvGraphicFramePr>
        <p:xfrm>
          <a:off x="2354948" y="3438590"/>
          <a:ext cx="6622984" cy="1764000"/>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93965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a:t>
                      </a:r>
                      <a:r>
                        <a:rPr kumimoji="0" lang="en-US" sz="1200" b="0" i="0" u="none" strike="noStrike" cap="none" normalizeH="0" baseline="0" dirty="0">
                          <a:ln>
                            <a:noFill/>
                          </a:ln>
                          <a:solidFill>
                            <a:schemeClr val="tx1"/>
                          </a:solidFill>
                          <a:effectLst/>
                          <a:latin typeface="+mn-lt"/>
                          <a:ea typeface="MS PGothic" pitchFamily="34" charset="-128"/>
                        </a:rPr>
                        <a:t> BrandTest Marketing</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Fit to Concept</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b="0" dirty="0">
                          <a:solidFill>
                            <a:schemeClr val="tx1"/>
                          </a:solidFill>
                          <a:latin typeface="+mn-lt"/>
                        </a:rPr>
                        <a:t>Attribute</a:t>
                      </a:r>
                      <a:r>
                        <a:rPr lang="en-US" sz="1100" b="0" baseline="0" dirty="0">
                          <a:solidFill>
                            <a:schemeClr val="tx1"/>
                          </a:solidFill>
                          <a:latin typeface="+mn-lt"/>
                        </a:rPr>
                        <a:t> Evaluation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Memorability</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Personal Preferences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Ease of Pronunciation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82434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Brand Linguistics</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Potential linguistic concerns by a global panel of respondents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bl>
          </a:graphicData>
        </a:graphic>
      </p:graphicFrame>
      <p:sp>
        <p:nvSpPr>
          <p:cNvPr id="43" name="Rectangle 1230">
            <a:extLst>
              <a:ext uri="{FF2B5EF4-FFF2-40B4-BE49-F238E27FC236}">
                <a16:creationId xmlns:a16="http://schemas.microsoft.com/office/drawing/2014/main" id="{CDB0C7AB-FF60-EF18-9235-E3A52D4EB750}"/>
              </a:ext>
            </a:extLst>
          </p:cNvPr>
          <p:cNvSpPr>
            <a:spLocks noChangeArrowheads="1"/>
          </p:cNvSpPr>
          <p:nvPr/>
        </p:nvSpPr>
        <p:spPr bwMode="auto">
          <a:xfrm>
            <a:off x="329183" y="5921357"/>
            <a:ext cx="1147267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53975" indent="-53975" eaLnBrk="1" hangingPunct="1">
              <a:spcBef>
                <a:spcPct val="0"/>
              </a:spcBef>
              <a:buClrTx/>
              <a:buNone/>
            </a:pPr>
            <a:r>
              <a:rPr lang="en-US" altLang="en-US" sz="1000" i="1" dirty="0">
                <a:solidFill>
                  <a:schemeClr val="tx1"/>
                </a:solidFill>
                <a:latin typeface="+mn-lt"/>
              </a:rPr>
              <a:t>*Note: For projects containing EMA as a target audience, the POCA screening includes the Article 57 database. This database, introduced in July 2018, contains approximately 90,000 name entries of products with an active Marketing Authorization in any EU country. </a:t>
            </a:r>
          </a:p>
        </p:txBody>
      </p:sp>
      <p:sp>
        <p:nvSpPr>
          <p:cNvPr id="46" name="Rounded Rectangle 13">
            <a:extLst>
              <a:ext uri="{FF2B5EF4-FFF2-40B4-BE49-F238E27FC236}">
                <a16:creationId xmlns:a16="http://schemas.microsoft.com/office/drawing/2014/main" id="{815D4DC9-25DC-7857-47CD-DE0695DE045D}"/>
              </a:ext>
            </a:extLst>
          </p:cNvPr>
          <p:cNvSpPr/>
          <p:nvPr/>
        </p:nvSpPr>
        <p:spPr>
          <a:xfrm>
            <a:off x="9409253" y="811362"/>
            <a:ext cx="2410236" cy="4462416"/>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ounded Rectangle 14">
            <a:extLst>
              <a:ext uri="{FF2B5EF4-FFF2-40B4-BE49-F238E27FC236}">
                <a16:creationId xmlns:a16="http://schemas.microsoft.com/office/drawing/2014/main" id="{5FA86F85-1B7B-C255-628A-26DA5F05B5DC}"/>
              </a:ext>
            </a:extLst>
          </p:cNvPr>
          <p:cNvSpPr/>
          <p:nvPr/>
        </p:nvSpPr>
        <p:spPr>
          <a:xfrm>
            <a:off x="9477386" y="872842"/>
            <a:ext cx="2273970" cy="4350781"/>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 </a:t>
            </a:r>
            <a:r>
              <a:rPr kumimoji="0" lang="en-US" sz="1200" b="0" i="0" u="none" strike="noStrike" cap="none" normalizeH="0" baseline="0" dirty="0">
                <a:ln>
                  <a:noFill/>
                </a:ln>
                <a:solidFill>
                  <a:schemeClr val="tx1"/>
                </a:solidFill>
                <a:effectLst/>
                <a:latin typeface="+mn-lt"/>
                <a:ea typeface="MS PGothic" pitchFamily="34" charset="-128"/>
              </a:rPr>
              <a:t>Name Safety </a:t>
            </a:r>
            <a:r>
              <a:rPr kumimoji="0" lang="en-US" sz="1200" b="1" i="0" u="none" strike="noStrike" cap="none" normalizeH="0" baseline="0" dirty="0">
                <a:ln>
                  <a:noFill/>
                </a:ln>
                <a:solidFill>
                  <a:schemeClr val="tx1"/>
                </a:solidFill>
                <a:effectLst/>
                <a:latin typeface="+mn-lt"/>
                <a:ea typeface="MS PGothic" pitchFamily="34" charset="-128"/>
              </a:rPr>
              <a:t>/</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Marketing</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mn-lt"/>
                <a:ea typeface="MS PGothic" pitchFamily="34" charset="-128"/>
              </a:rPr>
              <a:t>Recommendations</a:t>
            </a:r>
          </a:p>
          <a:p>
            <a:pPr marL="0" marR="0" lvl="0" indent="0" algn="ctr" defTabSz="914400" rtl="0" eaLnBrk="1" fontAlgn="base" latinLnBrk="0" hangingPunct="1">
              <a:lnSpc>
                <a:spcPct val="100000"/>
              </a:lnSpc>
              <a:spcBef>
                <a:spcPct val="20000"/>
              </a:spcBef>
              <a:spcAft>
                <a:spcPct val="0"/>
              </a:spcAft>
              <a:buClrTx/>
              <a:buSzTx/>
              <a:buFontTx/>
              <a:buNone/>
              <a:tabLst/>
            </a:pPr>
            <a:endParaRPr lang="en-US" sz="1200" dirty="0">
              <a:solidFill>
                <a:schemeClr val="tx1"/>
              </a:solidFill>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Test name recommendations are based on regulatory health authorities guidance, DSI expertise, and data collection, by risk:</a:t>
            </a:r>
          </a:p>
          <a:p>
            <a:pPr marR="0" lvl="0" defTabSz="914400" rtl="0" eaLnBrk="1" fontAlgn="base" latinLnBrk="0" hangingPunct="1">
              <a:lnSpc>
                <a:spcPct val="100000"/>
              </a:lnSpc>
              <a:spcBef>
                <a:spcPts val="200"/>
              </a:spcBef>
              <a:spcAft>
                <a:spcPct val="0"/>
              </a:spcAft>
              <a:buClr>
                <a:srgbClr val="1E3D7D"/>
              </a:buClr>
              <a:buSzTx/>
              <a:tabLst/>
            </a:pPr>
            <a:endParaRPr kumimoji="0" lang="en-US" sz="1100" b="0" i="0" u="none" strike="noStrike" cap="none" normalizeH="0" baseline="0" dirty="0">
              <a:ln>
                <a:noFill/>
              </a:ln>
              <a:solidFill>
                <a:schemeClr val="tx1"/>
              </a:solidFill>
              <a:effectLst/>
              <a:latin typeface="+mn-lt"/>
              <a:ea typeface="MS PGothic" pitchFamily="34" charset="-128"/>
            </a:endParaRP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kumimoji="0" lang="en-US" sz="1300" b="1" i="0" u="none" strike="noStrike" cap="none" normalizeH="0" baseline="0" dirty="0">
                <a:ln>
                  <a:noFill/>
                </a:ln>
                <a:solidFill>
                  <a:srgbClr val="009900"/>
                </a:solidFill>
                <a:effectLst/>
                <a:latin typeface="+mn-lt"/>
                <a:ea typeface="MS PGothic" pitchFamily="34" charset="-128"/>
              </a:rPr>
              <a:t>Primary (Low) </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1" dirty="0">
                <a:solidFill>
                  <a:srgbClr val="7F7F7F"/>
                </a:solidFill>
                <a:latin typeface="+mn-lt"/>
              </a:rPr>
              <a:t>Secondary (Moderate)</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0" dirty="0">
                <a:solidFill>
                  <a:srgbClr val="FF0000"/>
                </a:solidFill>
                <a:latin typeface="+mn-lt"/>
              </a:rPr>
              <a:t>Tertiary (High)</a:t>
            </a:r>
          </a:p>
          <a:p>
            <a:pPr marL="0" marR="0" lvl="0" indent="0" algn="ctr"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None/>
              <a:tabLst/>
            </a:pPr>
            <a:endParaRPr kumimoji="0" lang="en-US" sz="1200" b="0" i="0" u="none" strike="noStrike" cap="none" normalizeH="0" baseline="0" dirty="0">
              <a:ln>
                <a:noFill/>
              </a:ln>
              <a:solidFill>
                <a:srgbClr val="FF0000"/>
              </a:solidFill>
              <a:effectLst/>
              <a:latin typeface="+mn-lt"/>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BI ranks test names based on marketing performance</a:t>
            </a:r>
            <a:endParaRPr lang="en-CH" sz="1100" dirty="0">
              <a:latin typeface="Mathilde" panose="03050500000000020004" pitchFamily="66" charset="0"/>
            </a:endParaRPr>
          </a:p>
        </p:txBody>
      </p:sp>
      <p:sp>
        <p:nvSpPr>
          <p:cNvPr id="42" name="Chevron 7">
            <a:extLst>
              <a:ext uri="{FF2B5EF4-FFF2-40B4-BE49-F238E27FC236}">
                <a16:creationId xmlns:a16="http://schemas.microsoft.com/office/drawing/2014/main" id="{23461AB6-ED9A-4FF4-D2F4-38BD9D04F9FB}"/>
              </a:ext>
            </a:extLst>
          </p:cNvPr>
          <p:cNvSpPr/>
          <p:nvPr/>
        </p:nvSpPr>
        <p:spPr>
          <a:xfrm>
            <a:off x="9073637" y="2368950"/>
            <a:ext cx="365838" cy="1800000"/>
          </a:xfrm>
          <a:prstGeom prst="chevron">
            <a:avLst>
              <a:gd name="adj" fmla="val 53812"/>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1779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50"/>
                                        <p:tgtEl>
                                          <p:spTgt spid="3"/>
                                        </p:tgtEl>
                                      </p:cBhvr>
                                    </p:animEffect>
                                  </p:childTnLst>
                                </p:cTn>
                              </p:par>
                              <p:par>
                                <p:cTn id="8" presetID="22" presetClass="entr" presetSubtype="8" fill="hold" nodeType="withEffect">
                                  <p:stCondLst>
                                    <p:cond delay="1500"/>
                                  </p:stCondLst>
                                  <p:childTnLst>
                                    <p:set>
                                      <p:cBhvr>
                                        <p:cTn id="9" dur="1" fill="hold">
                                          <p:stCondLst>
                                            <p:cond delay="0"/>
                                          </p:stCondLst>
                                        </p:cTn>
                                        <p:tgtEl>
                                          <p:spTgt spid="28"/>
                                        </p:tgtEl>
                                        <p:attrNameLst>
                                          <p:attrName>style.visibility</p:attrName>
                                        </p:attrNameLst>
                                      </p:cBhvr>
                                      <p:to>
                                        <p:strVal val="visible"/>
                                      </p:to>
                                    </p:set>
                                    <p:animEffect transition="in" filter="wipe(left)">
                                      <p:cBhvr>
                                        <p:cTn id="10" dur="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 (Cont.)</a:t>
            </a:r>
            <a:endParaRPr lang="en-US" dirty="0">
              <a:solidFill>
                <a:schemeClr val="tx1"/>
              </a:solidFill>
              <a:latin typeface="+mn-lt"/>
            </a:endParaRPr>
          </a:p>
        </p:txBody>
      </p:sp>
      <p:graphicFrame>
        <p:nvGraphicFramePr>
          <p:cNvPr id="6" name="Table31">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0">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9">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8">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27">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6">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25">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24">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12805824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a:latin typeface="+mj-lt"/>
              </a:rPr>
              <a:t>Appendix - Sound alike/Look alike Similarity Results (Cont.)</a:t>
            </a:r>
            <a:endParaRPr lang="en-US" dirty="0">
              <a:solidFill>
                <a:schemeClr val="tx1"/>
              </a:solidFill>
              <a:latin typeface="+mn-lt"/>
            </a:endParaRPr>
          </a:p>
        </p:txBody>
      </p:sp>
      <p:graphicFrame>
        <p:nvGraphicFramePr>
          <p:cNvPr id="6" name="Table39">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8">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37">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36">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5">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34">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33">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32">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659833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Medical Term/Laboratory Test Similarity Results</a:t>
            </a:r>
          </a:p>
        </p:txBody>
      </p:sp>
      <p:graphicFrame>
        <p:nvGraphicFramePr>
          <p:cNvPr id="6" name="Table7">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6">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5">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4">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0">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92542043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Medical Term/Laboratory Test Similarity Results (Cont.)</a:t>
            </a:r>
          </a:p>
        </p:txBody>
      </p:sp>
      <p:graphicFrame>
        <p:nvGraphicFramePr>
          <p:cNvPr id="6" name="Table15">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14">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13">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12">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1">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0">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9">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8">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643903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Medical Term/Laboratory Test Similarity Results (Cont.)</a:t>
            </a:r>
            <a:endParaRPr lang="en-US" dirty="0">
              <a:solidFill>
                <a:schemeClr val="tx1"/>
              </a:solidFill>
              <a:latin typeface="+mn-lt"/>
            </a:endParaRPr>
          </a:p>
        </p:txBody>
      </p:sp>
      <p:graphicFrame>
        <p:nvGraphicFramePr>
          <p:cNvPr id="6" name="Table23">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22">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1">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0">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9">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8">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7">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16">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64489557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Medical Term/Laboratory Test Similarity Results (Cont.)</a:t>
            </a:r>
            <a:endParaRPr lang="en-US" dirty="0">
              <a:solidFill>
                <a:schemeClr val="tx1"/>
              </a:solidFill>
              <a:latin typeface="+mn-lt"/>
            </a:endParaRPr>
          </a:p>
        </p:txBody>
      </p:sp>
      <p:graphicFrame>
        <p:nvGraphicFramePr>
          <p:cNvPr id="6" name="Table31">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0">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9">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8">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27">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6">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25">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24">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27269033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a:latin typeface="+mj-lt"/>
              </a:rPr>
              <a:t>Appendix - Medical Term/Laboratory Test Similarity Results (Cont.)</a:t>
            </a:r>
            <a:endParaRPr lang="en-US" dirty="0">
              <a:solidFill>
                <a:schemeClr val="tx1"/>
              </a:solidFill>
              <a:latin typeface="+mn-lt"/>
            </a:endParaRPr>
          </a:p>
        </p:txBody>
      </p:sp>
      <p:graphicFrame>
        <p:nvGraphicFramePr>
          <p:cNvPr id="6" name="Table39">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8">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37">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36">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5">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34">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33">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32">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78867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Medical terms, laboratory tests or abbreviations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9306007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Non-Medical Product Similarity Results (Canada Only)</a:t>
            </a:r>
          </a:p>
        </p:txBody>
      </p:sp>
      <p:graphicFrame>
        <p:nvGraphicFramePr>
          <p:cNvPr id="6" name="Table7">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6">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5">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4">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0">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66837556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Non-Medical Product Similarity Results (Canada Only) (Cont.)</a:t>
            </a:r>
            <a:endParaRPr lang="en-US" dirty="0">
              <a:solidFill>
                <a:schemeClr val="tx1"/>
              </a:solidFill>
              <a:latin typeface="+mn-lt"/>
            </a:endParaRPr>
          </a:p>
        </p:txBody>
      </p:sp>
      <p:graphicFrame>
        <p:nvGraphicFramePr>
          <p:cNvPr id="6" name="Table15">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14">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13">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12">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1">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0">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9">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8">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91462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Non-Medical Product Similarity Results (Canada Only) (Cont.)</a:t>
            </a:r>
            <a:endParaRPr lang="en-US" dirty="0">
              <a:solidFill>
                <a:schemeClr val="tx1"/>
              </a:solidFill>
              <a:latin typeface="+mn-lt"/>
            </a:endParaRPr>
          </a:p>
        </p:txBody>
      </p:sp>
      <p:graphicFrame>
        <p:nvGraphicFramePr>
          <p:cNvPr id="6" name="Table23">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22">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1">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0">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9">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8">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7">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16">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05603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31A5-8BF3-334C-B276-F656ECA31016}"/>
              </a:ext>
            </a:extLst>
          </p:cNvPr>
          <p:cNvSpPr>
            <a:spLocks noGrp="1"/>
          </p:cNvSpPr>
          <p:nvPr>
            <p:ph type="title"/>
          </p:nvPr>
        </p:nvSpPr>
        <p:spPr/>
        <p:txBody>
          <a:bodyPr/>
          <a:lstStyle/>
          <a:p>
            <a:r>
              <a:rPr lang="en-US" dirty="0"/>
              <a:t>Methodology</a:t>
            </a:r>
          </a:p>
        </p:txBody>
      </p:sp>
      <p:grpSp>
        <p:nvGrpSpPr>
          <p:cNvPr id="25" name="Group 24">
            <a:extLst>
              <a:ext uri="{FF2B5EF4-FFF2-40B4-BE49-F238E27FC236}">
                <a16:creationId xmlns:a16="http://schemas.microsoft.com/office/drawing/2014/main" id="{54534D69-E5D9-7119-3652-3C083F036F47}"/>
              </a:ext>
            </a:extLst>
          </p:cNvPr>
          <p:cNvGrpSpPr>
            <a:grpSpLocks noChangeAspect="1"/>
          </p:cNvGrpSpPr>
          <p:nvPr/>
        </p:nvGrpSpPr>
        <p:grpSpPr>
          <a:xfrm>
            <a:off x="285116" y="1454170"/>
            <a:ext cx="1791225" cy="1800000"/>
            <a:chOff x="232087" y="1782772"/>
            <a:chExt cx="2448417" cy="2460404"/>
          </a:xfrm>
        </p:grpSpPr>
        <p:sp>
          <p:nvSpPr>
            <p:cNvPr id="26" name="Rounded Rectangle 4">
              <a:extLst>
                <a:ext uri="{FF2B5EF4-FFF2-40B4-BE49-F238E27FC236}">
                  <a16:creationId xmlns:a16="http://schemas.microsoft.com/office/drawing/2014/main" id="{B9C1BDD7-68D7-432B-BB8E-A7EE8517E212}"/>
                </a:ext>
              </a:extLst>
            </p:cNvPr>
            <p:cNvSpPr/>
            <p:nvPr/>
          </p:nvSpPr>
          <p:spPr>
            <a:xfrm>
              <a:off x="232087" y="1799512"/>
              <a:ext cx="1800124" cy="2426924"/>
            </a:xfrm>
            <a:prstGeom prst="roundRect">
              <a:avLst/>
            </a:prstGeom>
            <a:noFill/>
            <a:ln w="28575">
              <a:solidFill>
                <a:srgbClr val="062E8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hevron 5">
              <a:extLst>
                <a:ext uri="{FF2B5EF4-FFF2-40B4-BE49-F238E27FC236}">
                  <a16:creationId xmlns:a16="http://schemas.microsoft.com/office/drawing/2014/main" id="{980ECFD4-3650-FC3E-2CDB-C4DC3B50D399}"/>
                </a:ext>
              </a:extLst>
            </p:cNvPr>
            <p:cNvSpPr/>
            <p:nvPr/>
          </p:nvSpPr>
          <p:spPr>
            <a:xfrm>
              <a:off x="1612389" y="1782772"/>
              <a:ext cx="1068115" cy="2460404"/>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Rounded Rectangle 6">
              <a:extLst>
                <a:ext uri="{FF2B5EF4-FFF2-40B4-BE49-F238E27FC236}">
                  <a16:creationId xmlns:a16="http://schemas.microsoft.com/office/drawing/2014/main" id="{AABFC52E-932F-31DF-6AE2-65EA3E879B75}"/>
                </a:ext>
              </a:extLst>
            </p:cNvPr>
            <p:cNvSpPr/>
            <p:nvPr/>
          </p:nvSpPr>
          <p:spPr>
            <a:xfrm>
              <a:off x="468762" y="193779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7">
              <a:extLst>
                <a:ext uri="{FF2B5EF4-FFF2-40B4-BE49-F238E27FC236}">
                  <a16:creationId xmlns:a16="http://schemas.microsoft.com/office/drawing/2014/main" id="{5DDD7917-838E-53A9-0EC7-3BFCD591DB77}"/>
                </a:ext>
              </a:extLst>
            </p:cNvPr>
            <p:cNvSpPr/>
            <p:nvPr/>
          </p:nvSpPr>
          <p:spPr>
            <a:xfrm>
              <a:off x="538545" y="199757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Safety Research</a:t>
              </a:r>
            </a:p>
          </p:txBody>
        </p:sp>
      </p:grpSp>
      <p:grpSp>
        <p:nvGrpSpPr>
          <p:cNvPr id="30" name="Group 29">
            <a:extLst>
              <a:ext uri="{FF2B5EF4-FFF2-40B4-BE49-F238E27FC236}">
                <a16:creationId xmlns:a16="http://schemas.microsoft.com/office/drawing/2014/main" id="{3D5E8987-2D1B-9689-CB9A-1BC4D103F8BB}"/>
              </a:ext>
            </a:extLst>
          </p:cNvPr>
          <p:cNvGrpSpPr>
            <a:grpSpLocks noChangeAspect="1"/>
          </p:cNvGrpSpPr>
          <p:nvPr/>
        </p:nvGrpSpPr>
        <p:grpSpPr>
          <a:xfrm>
            <a:off x="285108" y="3873354"/>
            <a:ext cx="1791231" cy="1800000"/>
            <a:chOff x="4786777" y="1766032"/>
            <a:chExt cx="2448417" cy="2460404"/>
          </a:xfrm>
        </p:grpSpPr>
        <p:sp>
          <p:nvSpPr>
            <p:cNvPr id="31" name="Rounded Rectangle 9">
              <a:extLst>
                <a:ext uri="{FF2B5EF4-FFF2-40B4-BE49-F238E27FC236}">
                  <a16:creationId xmlns:a16="http://schemas.microsoft.com/office/drawing/2014/main" id="{AF5B45A1-C68A-17BE-003F-B9F8FBA59CE5}"/>
                </a:ext>
              </a:extLst>
            </p:cNvPr>
            <p:cNvSpPr/>
            <p:nvPr/>
          </p:nvSpPr>
          <p:spPr>
            <a:xfrm>
              <a:off x="4786777" y="1782772"/>
              <a:ext cx="1800124" cy="2426924"/>
            </a:xfrm>
            <a:prstGeom prst="round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hevron 10">
              <a:extLst>
                <a:ext uri="{FF2B5EF4-FFF2-40B4-BE49-F238E27FC236}">
                  <a16:creationId xmlns:a16="http://schemas.microsoft.com/office/drawing/2014/main" id="{2D05B42A-23E6-4CAF-9BF7-8CBFAA67CE83}"/>
                </a:ext>
              </a:extLst>
            </p:cNvPr>
            <p:cNvSpPr/>
            <p:nvPr/>
          </p:nvSpPr>
          <p:spPr>
            <a:xfrm>
              <a:off x="6167079" y="1766032"/>
              <a:ext cx="1068115" cy="2460404"/>
            </a:xfrm>
            <a:prstGeom prst="chevron">
              <a:avLst>
                <a:gd name="adj" fmla="val 5381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Rounded Rectangle 11">
              <a:extLst>
                <a:ext uri="{FF2B5EF4-FFF2-40B4-BE49-F238E27FC236}">
                  <a16:creationId xmlns:a16="http://schemas.microsoft.com/office/drawing/2014/main" id="{9D408389-79A0-85E9-3518-980CCA434ABC}"/>
                </a:ext>
              </a:extLst>
            </p:cNvPr>
            <p:cNvSpPr/>
            <p:nvPr/>
          </p:nvSpPr>
          <p:spPr>
            <a:xfrm>
              <a:off x="5023452" y="192105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12">
              <a:extLst>
                <a:ext uri="{FF2B5EF4-FFF2-40B4-BE49-F238E27FC236}">
                  <a16:creationId xmlns:a16="http://schemas.microsoft.com/office/drawing/2014/main" id="{F359278B-2EE2-9B8D-0E55-6B08EED8FC6A}"/>
                </a:ext>
              </a:extLst>
            </p:cNvPr>
            <p:cNvSpPr/>
            <p:nvPr/>
          </p:nvSpPr>
          <p:spPr>
            <a:xfrm>
              <a:off x="5093235" y="198083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Market Research</a:t>
              </a:r>
            </a:p>
          </p:txBody>
        </p:sp>
      </p:grpSp>
      <p:sp>
        <p:nvSpPr>
          <p:cNvPr id="35" name="Rounded Rectangle 13">
            <a:extLst>
              <a:ext uri="{FF2B5EF4-FFF2-40B4-BE49-F238E27FC236}">
                <a16:creationId xmlns:a16="http://schemas.microsoft.com/office/drawing/2014/main" id="{31856966-3FDE-0279-B9F2-E8E57D8928EC}"/>
              </a:ext>
            </a:extLst>
          </p:cNvPr>
          <p:cNvSpPr/>
          <p:nvPr/>
        </p:nvSpPr>
        <p:spPr>
          <a:xfrm>
            <a:off x="9409253" y="811361"/>
            <a:ext cx="2410236" cy="4577389"/>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14">
            <a:extLst>
              <a:ext uri="{FF2B5EF4-FFF2-40B4-BE49-F238E27FC236}">
                <a16:creationId xmlns:a16="http://schemas.microsoft.com/office/drawing/2014/main" id="{837893A3-A404-72B4-E6F2-D6049234320A}"/>
              </a:ext>
            </a:extLst>
          </p:cNvPr>
          <p:cNvSpPr/>
          <p:nvPr/>
        </p:nvSpPr>
        <p:spPr>
          <a:xfrm>
            <a:off x="9477386" y="872842"/>
            <a:ext cx="2273970" cy="4462878"/>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 </a:t>
            </a:r>
            <a:r>
              <a:rPr kumimoji="0" lang="en-US" sz="1200" b="0" i="0" u="none" strike="noStrike" cap="none" normalizeH="0" baseline="0" dirty="0">
                <a:ln>
                  <a:noFill/>
                </a:ln>
                <a:solidFill>
                  <a:schemeClr val="tx1"/>
                </a:solidFill>
                <a:effectLst/>
                <a:latin typeface="+mn-lt"/>
                <a:ea typeface="MS PGothic" pitchFamily="34" charset="-128"/>
              </a:rPr>
              <a:t>Name Safety </a:t>
            </a:r>
            <a:r>
              <a:rPr kumimoji="0" lang="en-US" sz="1200" b="1" i="0" u="none" strike="noStrike" cap="none" normalizeH="0" baseline="0" dirty="0">
                <a:ln>
                  <a:noFill/>
                </a:ln>
                <a:solidFill>
                  <a:schemeClr val="tx1"/>
                </a:solidFill>
                <a:effectLst/>
                <a:latin typeface="+mn-lt"/>
                <a:ea typeface="MS PGothic" pitchFamily="34" charset="-128"/>
              </a:rPr>
              <a:t>/</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Marketing</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mn-lt"/>
                <a:ea typeface="MS PGothic" pitchFamily="34" charset="-128"/>
              </a:rPr>
              <a:t>Recommendations</a:t>
            </a:r>
          </a:p>
          <a:p>
            <a:pPr marL="0" marR="0" lvl="0" indent="0" algn="ctr" defTabSz="914400" rtl="0" eaLnBrk="1" fontAlgn="base" latinLnBrk="0" hangingPunct="1">
              <a:lnSpc>
                <a:spcPct val="100000"/>
              </a:lnSpc>
              <a:spcBef>
                <a:spcPct val="20000"/>
              </a:spcBef>
              <a:spcAft>
                <a:spcPct val="0"/>
              </a:spcAft>
              <a:buClrTx/>
              <a:buSzTx/>
              <a:buFontTx/>
              <a:buNone/>
              <a:tabLst/>
            </a:pPr>
            <a:endParaRPr lang="en-US" sz="1200" dirty="0">
              <a:solidFill>
                <a:schemeClr val="tx1"/>
              </a:solidFill>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Test name recommendations are based on regulatory health authorities guidance, DSI expertise, and data collection, by risk:</a:t>
            </a:r>
          </a:p>
          <a:p>
            <a:pPr marR="0" lvl="0" defTabSz="914400" rtl="0" eaLnBrk="1" fontAlgn="base" latinLnBrk="0" hangingPunct="1">
              <a:lnSpc>
                <a:spcPct val="100000"/>
              </a:lnSpc>
              <a:spcBef>
                <a:spcPts val="200"/>
              </a:spcBef>
              <a:spcAft>
                <a:spcPct val="0"/>
              </a:spcAft>
              <a:buClr>
                <a:srgbClr val="1E3D7D"/>
              </a:buClr>
              <a:buSzTx/>
              <a:tabLst/>
            </a:pPr>
            <a:endParaRPr kumimoji="0" lang="en-US" sz="1100" b="0" i="0" u="none" strike="noStrike" cap="none" normalizeH="0" baseline="0" dirty="0">
              <a:ln>
                <a:noFill/>
              </a:ln>
              <a:solidFill>
                <a:schemeClr val="tx1"/>
              </a:solidFill>
              <a:effectLst/>
              <a:latin typeface="+mn-lt"/>
              <a:ea typeface="MS PGothic" pitchFamily="34" charset="-128"/>
            </a:endParaRP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kumimoji="0" lang="en-US" sz="1300" b="1" i="0" u="none" strike="noStrike" cap="none" normalizeH="0" baseline="0" dirty="0">
                <a:ln>
                  <a:noFill/>
                </a:ln>
                <a:solidFill>
                  <a:srgbClr val="009900"/>
                </a:solidFill>
                <a:effectLst/>
                <a:latin typeface="+mn-lt"/>
                <a:ea typeface="MS PGothic" pitchFamily="34" charset="-128"/>
              </a:rPr>
              <a:t>Primary (Low) </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1" dirty="0">
                <a:solidFill>
                  <a:srgbClr val="7F7F7F"/>
                </a:solidFill>
                <a:latin typeface="+mn-lt"/>
              </a:rPr>
              <a:t>Secondary (Moderate)</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0" dirty="0">
                <a:solidFill>
                  <a:srgbClr val="FF0000"/>
                </a:solidFill>
                <a:latin typeface="+mn-lt"/>
              </a:rPr>
              <a:t>Tertiary (High)</a:t>
            </a:r>
          </a:p>
          <a:p>
            <a:pPr marL="0" marR="0" lvl="0" indent="0" algn="ctr"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None/>
              <a:tabLst/>
            </a:pPr>
            <a:endParaRPr kumimoji="0" lang="en-US" sz="1200" b="0" i="0" u="none" strike="noStrike" cap="none" normalizeH="0" baseline="0" dirty="0">
              <a:ln>
                <a:noFill/>
              </a:ln>
              <a:solidFill>
                <a:srgbClr val="FF0000"/>
              </a:solidFill>
              <a:effectLst/>
              <a:latin typeface="+mn-lt"/>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BI ranks test names based on marketing performance</a:t>
            </a:r>
            <a:endParaRPr lang="en-CH" sz="1100" dirty="0">
              <a:latin typeface="Mathilde" panose="03050500000000020004" pitchFamily="66" charset="0"/>
            </a:endParaRPr>
          </a:p>
        </p:txBody>
      </p:sp>
      <p:grpSp>
        <p:nvGrpSpPr>
          <p:cNvPr id="37" name="Group 36">
            <a:extLst>
              <a:ext uri="{FF2B5EF4-FFF2-40B4-BE49-F238E27FC236}">
                <a16:creationId xmlns:a16="http://schemas.microsoft.com/office/drawing/2014/main" id="{DA511C94-B0FC-21C7-1E1F-F8B5F1E2B781}"/>
              </a:ext>
            </a:extLst>
          </p:cNvPr>
          <p:cNvGrpSpPr/>
          <p:nvPr/>
        </p:nvGrpSpPr>
        <p:grpSpPr>
          <a:xfrm>
            <a:off x="2264345" y="811360"/>
            <a:ext cx="6779071" cy="3074241"/>
            <a:chOff x="2264345" y="811360"/>
            <a:chExt cx="6779071" cy="2876071"/>
          </a:xfrm>
        </p:grpSpPr>
        <p:sp>
          <p:nvSpPr>
            <p:cNvPr id="38" name="Rounded Rectangle 31">
              <a:extLst>
                <a:ext uri="{FF2B5EF4-FFF2-40B4-BE49-F238E27FC236}">
                  <a16:creationId xmlns:a16="http://schemas.microsoft.com/office/drawing/2014/main" id="{26404E90-6CCC-A9E0-7F42-95283777E629}"/>
                </a:ext>
              </a:extLst>
            </p:cNvPr>
            <p:cNvSpPr/>
            <p:nvPr/>
          </p:nvSpPr>
          <p:spPr>
            <a:xfrm>
              <a:off x="2264345" y="811360"/>
              <a:ext cx="6779071" cy="2876071"/>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2">
              <a:extLst>
                <a:ext uri="{FF2B5EF4-FFF2-40B4-BE49-F238E27FC236}">
                  <a16:creationId xmlns:a16="http://schemas.microsoft.com/office/drawing/2014/main" id="{D1839A4C-37C4-616A-8F29-253358FBB4FA}"/>
                </a:ext>
              </a:extLst>
            </p:cNvPr>
            <p:cNvSpPr/>
            <p:nvPr/>
          </p:nvSpPr>
          <p:spPr>
            <a:xfrm>
              <a:off x="2329829" y="881134"/>
              <a:ext cx="6648103" cy="2736523"/>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0" name="Table 52">
            <a:extLst>
              <a:ext uri="{FF2B5EF4-FFF2-40B4-BE49-F238E27FC236}">
                <a16:creationId xmlns:a16="http://schemas.microsoft.com/office/drawing/2014/main" id="{B7DC0DC6-5111-7621-6C22-741D11C3D621}"/>
              </a:ext>
            </a:extLst>
          </p:cNvPr>
          <p:cNvGraphicFramePr>
            <a:graphicFrameLocks noGrp="1"/>
          </p:cNvGraphicFramePr>
          <p:nvPr>
            <p:extLst>
              <p:ext uri="{D42A27DB-BD31-4B8C-83A1-F6EECF244321}">
                <p14:modId xmlns:p14="http://schemas.microsoft.com/office/powerpoint/2010/main" val="2476388265"/>
              </p:ext>
            </p:extLst>
          </p:nvPr>
        </p:nvGraphicFramePr>
        <p:xfrm>
          <a:off x="2354948" y="881134"/>
          <a:ext cx="6622984" cy="2926509"/>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563618">
                <a:tc>
                  <a:txBody>
                    <a:bodyPr/>
                    <a:lstStyle/>
                    <a:p>
                      <a:pPr marL="0" marR="0" lvl="0" indent="0" algn="l" defTabSz="914400" rtl="0" eaLnBrk="1" fontAlgn="base" latinLnBrk="0" hangingPunct="1">
                        <a:lnSpc>
                          <a:spcPct val="100000"/>
                        </a:lnSpc>
                        <a:spcBef>
                          <a:spcPct val="5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Expert Panel Internal Review</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USAN/INN Prescreening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a:ln>
                            <a:noFill/>
                          </a:ln>
                          <a:solidFill>
                            <a:schemeClr val="tx1"/>
                          </a:solidFill>
                          <a:effectLst/>
                          <a:latin typeface="+mn-lt"/>
                          <a:ea typeface="MS PGothic" pitchFamily="34" charset="-128"/>
                          <a:cs typeface="+mn-cs"/>
                        </a:rPr>
                        <a:t>POCA Analysis*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Drug/Medical References Search</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rgbClr val="FF0000"/>
                          </a:solidFill>
                          <a:effectLst/>
                          <a:latin typeface="+mn-lt"/>
                          <a:ea typeface="MS PGothic" pitchFamily="34" charset="-128"/>
                          <a:cs typeface="+mn-cs"/>
                        </a:rPr>
                        <a:t>J-SCAN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9445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Prescription Simulation Study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Unaided prescription interpretation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Written, Verbal and Computerized Prescriptions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r h="72619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Health Care Professional Survey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Sound-alike and Look-alike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Medical Term/Lab Test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Non-Medical Product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Will the name be understood when pronounced?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Will the name be legible when written?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Is the name safe?</a:t>
                      </a: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rPr>
                        <a:t>Overall Impressions</a:t>
                      </a:r>
                      <a:endParaRPr lang="en-US" sz="1100" dirty="0">
                        <a:solidFill>
                          <a:schemeClr val="tx1"/>
                        </a:solidFill>
                        <a:latin typeface="+mn-lt"/>
                        <a:cs typeface="Arial" panose="020B0604020202020204" pitchFamily="34" charset="0"/>
                      </a:endParaRP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cs typeface="Arial" panose="020B0604020202020204" pitchFamily="34" charset="0"/>
                        </a:rPr>
                        <a:t>Exaggerative/Inappropriate ID</a:t>
                      </a:r>
                    </a:p>
                    <a:p>
                      <a:pPr marL="171450" indent="-171450" eaLnBrk="1" hangingPunct="1">
                        <a:spcBef>
                          <a:spcPct val="20000"/>
                        </a:spcBef>
                        <a:buClr>
                          <a:srgbClr val="1E3D7D"/>
                        </a:buClr>
                        <a:buFont typeface="Wingdings" panose="05000000000000000000" pitchFamily="2" charset="2"/>
                        <a:buChar char="§"/>
                      </a:pPr>
                      <a:r>
                        <a:rPr lang="en-US" sz="1100" dirty="0">
                          <a:solidFill>
                            <a:schemeClr val="tx1"/>
                          </a:solidFill>
                          <a:latin typeface="+mn-lt"/>
                          <a:cs typeface="Arial" panose="020B0604020202020204" pitchFamily="34" charset="0"/>
                        </a:rPr>
                        <a:t>FMEA Panel</a:t>
                      </a:r>
                    </a:p>
                  </a:txBody>
                  <a:tcPr marT="45726" marB="45726"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07378611"/>
                  </a:ext>
                </a:extLst>
              </a:tr>
            </a:tbl>
          </a:graphicData>
        </a:graphic>
      </p:graphicFrame>
      <p:grpSp>
        <p:nvGrpSpPr>
          <p:cNvPr id="41" name="Group 40">
            <a:extLst>
              <a:ext uri="{FF2B5EF4-FFF2-40B4-BE49-F238E27FC236}">
                <a16:creationId xmlns:a16="http://schemas.microsoft.com/office/drawing/2014/main" id="{A9615A65-385C-B900-2B99-BAD0B9AAB26D}"/>
              </a:ext>
            </a:extLst>
          </p:cNvPr>
          <p:cNvGrpSpPr/>
          <p:nvPr/>
        </p:nvGrpSpPr>
        <p:grpSpPr>
          <a:xfrm>
            <a:off x="2264345" y="4139767"/>
            <a:ext cx="6779071" cy="1248982"/>
            <a:chOff x="2264345" y="3820168"/>
            <a:chExt cx="6779071" cy="1906373"/>
          </a:xfrm>
        </p:grpSpPr>
        <p:sp>
          <p:nvSpPr>
            <p:cNvPr id="42" name="Rounded Rectangle 31">
              <a:extLst>
                <a:ext uri="{FF2B5EF4-FFF2-40B4-BE49-F238E27FC236}">
                  <a16:creationId xmlns:a16="http://schemas.microsoft.com/office/drawing/2014/main" id="{F0EFCDB3-81BF-9FAC-69E2-5F809C29174B}"/>
                </a:ext>
              </a:extLst>
            </p:cNvPr>
            <p:cNvSpPr/>
            <p:nvPr/>
          </p:nvSpPr>
          <p:spPr>
            <a:xfrm>
              <a:off x="2264345" y="3820168"/>
              <a:ext cx="6779071" cy="1906373"/>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32">
              <a:extLst>
                <a:ext uri="{FF2B5EF4-FFF2-40B4-BE49-F238E27FC236}">
                  <a16:creationId xmlns:a16="http://schemas.microsoft.com/office/drawing/2014/main" id="{4C9FA07C-4C29-0A44-ACB7-A5CD1D4EB57D}"/>
                </a:ext>
              </a:extLst>
            </p:cNvPr>
            <p:cNvSpPr/>
            <p:nvPr/>
          </p:nvSpPr>
          <p:spPr>
            <a:xfrm>
              <a:off x="2329829" y="3891354"/>
              <a:ext cx="6648103" cy="1764000"/>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4" name="Table 52">
            <a:extLst>
              <a:ext uri="{FF2B5EF4-FFF2-40B4-BE49-F238E27FC236}">
                <a16:creationId xmlns:a16="http://schemas.microsoft.com/office/drawing/2014/main" id="{D88F4246-7EFF-C325-BEC6-11E79F314D9E}"/>
              </a:ext>
            </a:extLst>
          </p:cNvPr>
          <p:cNvGraphicFramePr>
            <a:graphicFrameLocks noGrp="1"/>
          </p:cNvGraphicFramePr>
          <p:nvPr>
            <p:extLst>
              <p:ext uri="{D42A27DB-BD31-4B8C-83A1-F6EECF244321}">
                <p14:modId xmlns:p14="http://schemas.microsoft.com/office/powerpoint/2010/main" val="3871765766"/>
              </p:ext>
            </p:extLst>
          </p:nvPr>
        </p:nvGraphicFramePr>
        <p:xfrm>
          <a:off x="2354948" y="4210952"/>
          <a:ext cx="6622984" cy="1115235"/>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47541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a:t>
                      </a:r>
                      <a:r>
                        <a:rPr kumimoji="0" lang="en-US" sz="1200" b="0" i="0" u="none" strike="noStrike" cap="none" normalizeH="0" baseline="0" dirty="0">
                          <a:ln>
                            <a:noFill/>
                          </a:ln>
                          <a:solidFill>
                            <a:schemeClr val="tx1"/>
                          </a:solidFill>
                          <a:effectLst/>
                          <a:latin typeface="+mn-lt"/>
                          <a:ea typeface="MS PGothic" pitchFamily="34" charset="-128"/>
                        </a:rPr>
                        <a:t> BrandTest Marketing</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Fit to Concept</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b="0" dirty="0">
                          <a:solidFill>
                            <a:schemeClr val="tx1"/>
                          </a:solidFill>
                          <a:latin typeface="+mn-lt"/>
                        </a:rPr>
                        <a:t>Attribute</a:t>
                      </a:r>
                      <a:r>
                        <a:rPr lang="en-US" sz="1100" b="0" baseline="0" dirty="0">
                          <a:solidFill>
                            <a:schemeClr val="tx1"/>
                          </a:solidFill>
                          <a:latin typeface="+mn-lt"/>
                        </a:rPr>
                        <a:t> Evaluation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Memorability</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Personal Preferences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Ease of Pronunciation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53807">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Brand Linguistics</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Potential linguistic concerns by a global panel of respondents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bl>
          </a:graphicData>
        </a:graphic>
      </p:graphicFrame>
      <p:sp>
        <p:nvSpPr>
          <p:cNvPr id="46" name="Chevron 7">
            <a:extLst>
              <a:ext uri="{FF2B5EF4-FFF2-40B4-BE49-F238E27FC236}">
                <a16:creationId xmlns:a16="http://schemas.microsoft.com/office/drawing/2014/main" id="{EC049670-91F0-9821-8F73-B50823BB48EA}"/>
              </a:ext>
            </a:extLst>
          </p:cNvPr>
          <p:cNvSpPr/>
          <p:nvPr/>
        </p:nvSpPr>
        <p:spPr>
          <a:xfrm>
            <a:off x="9073637" y="2368950"/>
            <a:ext cx="365838" cy="1800000"/>
          </a:xfrm>
          <a:prstGeom prst="chevron">
            <a:avLst>
              <a:gd name="adj" fmla="val 53812"/>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Rectangle 1230">
            <a:extLst>
              <a:ext uri="{FF2B5EF4-FFF2-40B4-BE49-F238E27FC236}">
                <a16:creationId xmlns:a16="http://schemas.microsoft.com/office/drawing/2014/main" id="{973B3809-FA1C-E977-F81B-F217AA232A34}"/>
              </a:ext>
            </a:extLst>
          </p:cNvPr>
          <p:cNvSpPr>
            <a:spLocks noChangeArrowheads="1"/>
          </p:cNvSpPr>
          <p:nvPr/>
        </p:nvSpPr>
        <p:spPr bwMode="auto">
          <a:xfrm>
            <a:off x="329183" y="5921357"/>
            <a:ext cx="1147267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53975" indent="-53975" eaLnBrk="1" hangingPunct="1">
              <a:spcBef>
                <a:spcPct val="0"/>
              </a:spcBef>
              <a:buClrTx/>
              <a:buNone/>
            </a:pPr>
            <a:r>
              <a:rPr lang="en-US" altLang="en-US" sz="1000" i="1" dirty="0">
                <a:solidFill>
                  <a:schemeClr val="tx1"/>
                </a:solidFill>
                <a:latin typeface="+mn-lt"/>
              </a:rPr>
              <a:t>*Note: For projects containing EMA as a target audience, the POCA screening includes the Article 57 database. This database, introduced in July 2018, contains approximately 90,000 name entries of products with an active Marketing Authorization in any EU country. </a:t>
            </a:r>
          </a:p>
        </p:txBody>
      </p:sp>
    </p:spTree>
    <p:extLst>
      <p:ext uri="{BB962C8B-B14F-4D97-AF65-F5344CB8AC3E}">
        <p14:creationId xmlns:p14="http://schemas.microsoft.com/office/powerpoint/2010/main" val="58819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250"/>
                                        <p:tgtEl>
                                          <p:spTgt spid="25"/>
                                        </p:tgtEl>
                                      </p:cBhvr>
                                    </p:animEffect>
                                  </p:childTnLst>
                                </p:cTn>
                              </p:par>
                              <p:par>
                                <p:cTn id="8" presetID="22" presetClass="entr" presetSubtype="8" fill="hold" nodeType="withEffect">
                                  <p:stCondLst>
                                    <p:cond delay="1500"/>
                                  </p:stCondLst>
                                  <p:childTnLst>
                                    <p:set>
                                      <p:cBhvr>
                                        <p:cTn id="9" dur="1" fill="hold">
                                          <p:stCondLst>
                                            <p:cond delay="0"/>
                                          </p:stCondLst>
                                        </p:cTn>
                                        <p:tgtEl>
                                          <p:spTgt spid="30"/>
                                        </p:tgtEl>
                                        <p:attrNameLst>
                                          <p:attrName>style.visibility</p:attrName>
                                        </p:attrNameLst>
                                      </p:cBhvr>
                                      <p:to>
                                        <p:strVal val="visible"/>
                                      </p:to>
                                    </p:set>
                                    <p:animEffect transition="in" filter="wipe(left)">
                                      <p:cBhvr>
                                        <p:cTn id="10"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Non-Medical Product Similarity Results (Canada Only) (Cont.)</a:t>
            </a:r>
            <a:endParaRPr lang="en-US" dirty="0">
              <a:solidFill>
                <a:schemeClr val="tx1"/>
              </a:solidFill>
              <a:latin typeface="+mn-lt"/>
            </a:endParaRPr>
          </a:p>
        </p:txBody>
      </p:sp>
      <p:graphicFrame>
        <p:nvGraphicFramePr>
          <p:cNvPr id="6" name="Table31">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0">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9">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8">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27">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6">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25">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24">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74701352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a:latin typeface="+mj-lt"/>
              </a:rPr>
              <a:t>Appendix - Non-Medical Product Similarity Results (Canada Only) (Cont.)</a:t>
            </a:r>
            <a:endParaRPr lang="en-US" dirty="0">
              <a:solidFill>
                <a:schemeClr val="tx1"/>
              </a:solidFill>
              <a:latin typeface="+mn-lt"/>
            </a:endParaRPr>
          </a:p>
        </p:txBody>
      </p:sp>
      <p:graphicFrame>
        <p:nvGraphicFramePr>
          <p:cNvPr id="6" name="Table39">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8">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37">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36">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5">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34">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33">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32">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Non-Medical products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chemeClr val="tx1"/>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42519822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ABEL02">
            <a:extLst>
              <a:ext uri="{FF2B5EF4-FFF2-40B4-BE49-F238E27FC236}">
                <a16:creationId xmlns:a16="http://schemas.microsoft.com/office/drawing/2014/main" id="{C675405B-17AE-3604-83A8-F692A1146F76}"/>
              </a:ext>
            </a:extLst>
          </p:cNvPr>
          <p:cNvSpPr txBox="1">
            <a:spLocks noChangeArrowheads="1"/>
          </p:cNvSpPr>
          <p:nvPr/>
        </p:nvSpPr>
        <p:spPr bwMode="auto">
          <a:xfrm>
            <a:off x="10762074" y="5905281"/>
            <a:ext cx="1666146" cy="53615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rtl="0">
              <a:defRPr sz="1000"/>
            </a:pPr>
            <a:r>
              <a:rPr lang="en-US" sz="1200" i="0" strike="noStrike" dirty="0">
                <a:cs typeface="Arial"/>
              </a:rPr>
              <a:t>Low Risk</a:t>
            </a:r>
          </a:p>
          <a:p>
            <a:pPr algn="ctr" rtl="0">
              <a:defRPr sz="1000"/>
            </a:pPr>
            <a:r>
              <a:rPr lang="en-US" sz="1200" dirty="0">
                <a:cs typeface="Arial"/>
              </a:rPr>
              <a:t>(Very Safe)</a:t>
            </a:r>
            <a:endParaRPr lang="en-US" sz="1200" i="0" strike="noStrike" dirty="0">
              <a:cs typeface="Arial"/>
            </a:endParaRPr>
          </a:p>
        </p:txBody>
      </p:sp>
      <p:sp>
        <p:nvSpPr>
          <p:cNvPr id="2" name="LABEL01">
            <a:extLst>
              <a:ext uri="{FF2B5EF4-FFF2-40B4-BE49-F238E27FC236}">
                <a16:creationId xmlns:a16="http://schemas.microsoft.com/office/drawing/2014/main" id="{3D4427CB-8726-8C31-7794-DC16FDE24564}"/>
              </a:ext>
            </a:extLst>
          </p:cNvPr>
          <p:cNvSpPr txBox="1"/>
          <p:nvPr/>
        </p:nvSpPr>
        <p:spPr>
          <a:xfrm>
            <a:off x="8579973"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3" name="LABEL00">
            <a:extLst>
              <a:ext uri="{FF2B5EF4-FFF2-40B4-BE49-F238E27FC236}">
                <a16:creationId xmlns:a16="http://schemas.microsoft.com/office/drawing/2014/main" id="{8C9F3A04-EF81-9302-9EC8-157D456B20AE}"/>
              </a:ext>
            </a:extLst>
          </p:cNvPr>
          <p:cNvSpPr/>
          <p:nvPr/>
        </p:nvSpPr>
        <p:spPr>
          <a:xfrm>
            <a:off x="5588555" y="5896815"/>
            <a:ext cx="886781" cy="461665"/>
          </a:xfrm>
          <a:prstGeom prst="rect">
            <a:avLst/>
          </a:prstGeom>
        </p:spPr>
        <p:txBody>
          <a:bodyPr wrap="none">
            <a:spAutoFit/>
          </a:bodyPr>
          <a:lstStyle/>
          <a:p>
            <a:pPr algn="ctr">
              <a:defRPr sz="1000"/>
            </a:pPr>
            <a:r>
              <a:rPr lang="en-US" sz="1200" dirty="0">
                <a:cs typeface="Arial"/>
              </a:rPr>
              <a:t>High Risk</a:t>
            </a:r>
          </a:p>
          <a:p>
            <a:pPr algn="ctr">
              <a:defRPr sz="1000"/>
            </a:pPr>
            <a:r>
              <a:rPr lang="en-US" sz="1200" dirty="0">
                <a:cs typeface="Arial"/>
              </a:rPr>
              <a:t>(Not Safe)</a:t>
            </a:r>
          </a:p>
        </p:txBody>
      </p:sp>
      <p:sp>
        <p:nvSpPr>
          <p:cNvPr id="11" name="Title 1">
            <a:extLst>
              <a:ext uri="{FF2B5EF4-FFF2-40B4-BE49-F238E27FC236}">
                <a16:creationId xmlns:a16="http://schemas.microsoft.com/office/drawing/2014/main" id="{9DD90CD7-67A1-48FF-DC09-58A53D26368E}"/>
              </a:ext>
            </a:extLst>
          </p:cNvPr>
          <p:cNvSpPr>
            <a:spLocks noGrp="1"/>
          </p:cNvSpPr>
          <p:nvPr>
            <p:ph type="title"/>
          </p:nvPr>
        </p:nvSpPr>
        <p:spPr>
          <a:xfrm>
            <a:off x="184288" y="0"/>
            <a:ext cx="11725137" cy="441916"/>
          </a:xfrm>
        </p:spPr>
        <p:txBody>
          <a:bodyPr/>
          <a:lstStyle/>
          <a:p>
            <a:r>
              <a:rPr lang="en-US" dirty="0">
                <a:latin typeface="+mj-lt"/>
              </a:rPr>
              <a:t>Appendix - Will the name be understood when pronounced? (Canada and EU Only)</a:t>
            </a:r>
          </a:p>
        </p:txBody>
      </p:sp>
      <p:graphicFrame>
        <p:nvGraphicFramePr>
          <p:cNvPr id="14" name="Chart 13">
            <a:extLst>
              <a:ext uri="{FF2B5EF4-FFF2-40B4-BE49-F238E27FC236}">
                <a16:creationId xmlns:a16="http://schemas.microsoft.com/office/drawing/2014/main" id="{256E72CD-4C0E-2E76-8C34-DB066888E53E}"/>
              </a:ext>
            </a:extLst>
          </p:cNvPr>
          <p:cNvGraphicFramePr/>
          <p:nvPr>
            <p:extLst>
              <p:ext uri="{D42A27DB-BD31-4B8C-83A1-F6EECF244321}">
                <p14:modId xmlns:p14="http://schemas.microsoft.com/office/powerpoint/2010/main" val="3985945369"/>
              </p:ext>
            </p:extLst>
          </p:nvPr>
        </p:nvGraphicFramePr>
        <p:xfrm>
          <a:off x="5892800" y="665372"/>
          <a:ext cx="6299200"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16" name="Text Placeholder 31">
            <a:extLst>
              <a:ext uri="{FF2B5EF4-FFF2-40B4-BE49-F238E27FC236}">
                <a16:creationId xmlns:a16="http://schemas.microsoft.com/office/drawing/2014/main" id="{AD9B4870-72C7-258A-B0B7-5F48E88A1D58}"/>
              </a:ext>
            </a:extLst>
          </p:cNvPr>
          <p:cNvSpPr>
            <a:spLocks noGrp="1"/>
          </p:cNvSpPr>
          <p:nvPr>
            <p:ph type="body" sz="quarter" idx="10"/>
          </p:nvPr>
        </p:nvSpPr>
        <p:spPr>
          <a:xfrm>
            <a:off x="184288" y="606287"/>
            <a:ext cx="4025105" cy="2829372"/>
          </a:xfrm>
        </p:spPr>
        <p:txBody>
          <a:bodyPr/>
          <a:lstStyle/>
          <a:p>
            <a:r>
              <a:rPr lang="en-US" dirty="0"/>
              <a:t>Using a 1-10 semantic differential scale, where 1 is "High Risk (Not Safe)" and 10 is "Low Risk (Very Safe)", respondents were asked to evaluate the names based on how much of a risk the pronunciation of the test name will be, to be correctly understood via telephone or voicemail. </a:t>
            </a:r>
          </a:p>
        </p:txBody>
      </p:sp>
      <p:sp>
        <p:nvSpPr>
          <p:cNvPr id="68" name="TESTNAME29">
            <a:extLst>
              <a:ext uri="{FF2B5EF4-FFF2-40B4-BE49-F238E27FC236}">
                <a16:creationId xmlns:a16="http://schemas.microsoft.com/office/drawing/2014/main" id="{876F113C-786A-D1EA-E1F7-79DBE3045DFC}"/>
              </a:ext>
            </a:extLst>
          </p:cNvPr>
          <p:cNvSpPr>
            <a:spLocks noChangeArrowheads="1"/>
          </p:cNvSpPr>
          <p:nvPr/>
        </p:nvSpPr>
        <p:spPr bwMode="auto">
          <a:xfrm>
            <a:off x="519273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69" name="TESTNAME28">
            <a:extLst>
              <a:ext uri="{FF2B5EF4-FFF2-40B4-BE49-F238E27FC236}">
                <a16:creationId xmlns:a16="http://schemas.microsoft.com/office/drawing/2014/main" id="{A2C0FEB4-88B3-3589-C942-94556714CEA5}"/>
              </a:ext>
            </a:extLst>
          </p:cNvPr>
          <p:cNvSpPr>
            <a:spLocks noChangeArrowheads="1"/>
          </p:cNvSpPr>
          <p:nvPr/>
        </p:nvSpPr>
        <p:spPr bwMode="auto">
          <a:xfrm>
            <a:off x="519273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70" name="TESTNAME27">
            <a:extLst>
              <a:ext uri="{FF2B5EF4-FFF2-40B4-BE49-F238E27FC236}">
                <a16:creationId xmlns:a16="http://schemas.microsoft.com/office/drawing/2014/main" id="{BCED7DF3-B40A-521E-7A88-B0BF529D8534}"/>
              </a:ext>
            </a:extLst>
          </p:cNvPr>
          <p:cNvSpPr>
            <a:spLocks noChangeArrowheads="1"/>
          </p:cNvSpPr>
          <p:nvPr/>
        </p:nvSpPr>
        <p:spPr bwMode="auto">
          <a:xfrm>
            <a:off x="519273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71" name="TESTNAME26">
            <a:extLst>
              <a:ext uri="{FF2B5EF4-FFF2-40B4-BE49-F238E27FC236}">
                <a16:creationId xmlns:a16="http://schemas.microsoft.com/office/drawing/2014/main" id="{82801F23-C346-FD9C-8968-36F5A9A07854}"/>
              </a:ext>
            </a:extLst>
          </p:cNvPr>
          <p:cNvSpPr>
            <a:spLocks noChangeArrowheads="1"/>
          </p:cNvSpPr>
          <p:nvPr/>
        </p:nvSpPr>
        <p:spPr bwMode="auto">
          <a:xfrm>
            <a:off x="519273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2" name="TESTNAME25">
            <a:extLst>
              <a:ext uri="{FF2B5EF4-FFF2-40B4-BE49-F238E27FC236}">
                <a16:creationId xmlns:a16="http://schemas.microsoft.com/office/drawing/2014/main" id="{943A4ACA-968F-CD1E-5332-28BC1884CCE7}"/>
              </a:ext>
            </a:extLst>
          </p:cNvPr>
          <p:cNvSpPr>
            <a:spLocks noChangeArrowheads="1"/>
          </p:cNvSpPr>
          <p:nvPr/>
        </p:nvSpPr>
        <p:spPr bwMode="auto">
          <a:xfrm>
            <a:off x="519273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73" name="TESTNAME24">
            <a:extLst>
              <a:ext uri="{FF2B5EF4-FFF2-40B4-BE49-F238E27FC236}">
                <a16:creationId xmlns:a16="http://schemas.microsoft.com/office/drawing/2014/main" id="{28D5B4F4-8E68-3F2B-07DF-F7B6AF7E6CD5}"/>
              </a:ext>
            </a:extLst>
          </p:cNvPr>
          <p:cNvSpPr>
            <a:spLocks noChangeArrowheads="1"/>
          </p:cNvSpPr>
          <p:nvPr/>
        </p:nvSpPr>
        <p:spPr bwMode="auto">
          <a:xfrm>
            <a:off x="519273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74" name="TESTNAME23">
            <a:extLst>
              <a:ext uri="{FF2B5EF4-FFF2-40B4-BE49-F238E27FC236}">
                <a16:creationId xmlns:a16="http://schemas.microsoft.com/office/drawing/2014/main" id="{340D8EA7-1DE2-B9BE-99DB-18469C1F0113}"/>
              </a:ext>
            </a:extLst>
          </p:cNvPr>
          <p:cNvSpPr>
            <a:spLocks noChangeArrowheads="1"/>
          </p:cNvSpPr>
          <p:nvPr/>
        </p:nvSpPr>
        <p:spPr bwMode="auto">
          <a:xfrm>
            <a:off x="519273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75" name="TESTNAME22">
            <a:extLst>
              <a:ext uri="{FF2B5EF4-FFF2-40B4-BE49-F238E27FC236}">
                <a16:creationId xmlns:a16="http://schemas.microsoft.com/office/drawing/2014/main" id="{9342DE64-D792-7750-1F05-44F694A155A4}"/>
              </a:ext>
            </a:extLst>
          </p:cNvPr>
          <p:cNvSpPr>
            <a:spLocks noChangeArrowheads="1"/>
          </p:cNvSpPr>
          <p:nvPr/>
        </p:nvSpPr>
        <p:spPr bwMode="auto">
          <a:xfrm>
            <a:off x="519273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76" name="TESTNAME21">
            <a:extLst>
              <a:ext uri="{FF2B5EF4-FFF2-40B4-BE49-F238E27FC236}">
                <a16:creationId xmlns:a16="http://schemas.microsoft.com/office/drawing/2014/main" id="{2D85846D-3C91-3418-5FEB-BD95C9CDEF63}"/>
              </a:ext>
            </a:extLst>
          </p:cNvPr>
          <p:cNvSpPr>
            <a:spLocks noChangeArrowheads="1"/>
          </p:cNvSpPr>
          <p:nvPr/>
        </p:nvSpPr>
        <p:spPr bwMode="auto">
          <a:xfrm>
            <a:off x="519273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77" name="TESTNAME20">
            <a:extLst>
              <a:ext uri="{FF2B5EF4-FFF2-40B4-BE49-F238E27FC236}">
                <a16:creationId xmlns:a16="http://schemas.microsoft.com/office/drawing/2014/main" id="{637A667D-FE36-55AE-82FD-676E65F4B1DB}"/>
              </a:ext>
            </a:extLst>
          </p:cNvPr>
          <p:cNvSpPr>
            <a:spLocks noChangeArrowheads="1"/>
          </p:cNvSpPr>
          <p:nvPr/>
        </p:nvSpPr>
        <p:spPr bwMode="auto">
          <a:xfrm>
            <a:off x="519273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78" name="TESTNAME19">
            <a:extLst>
              <a:ext uri="{FF2B5EF4-FFF2-40B4-BE49-F238E27FC236}">
                <a16:creationId xmlns:a16="http://schemas.microsoft.com/office/drawing/2014/main" id="{3DF2CEEA-00C8-4156-0570-3DE144488174}"/>
              </a:ext>
            </a:extLst>
          </p:cNvPr>
          <p:cNvSpPr>
            <a:spLocks noChangeArrowheads="1"/>
          </p:cNvSpPr>
          <p:nvPr/>
        </p:nvSpPr>
        <p:spPr bwMode="auto">
          <a:xfrm>
            <a:off x="519273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79" name="TESTNAME18">
            <a:extLst>
              <a:ext uri="{FF2B5EF4-FFF2-40B4-BE49-F238E27FC236}">
                <a16:creationId xmlns:a16="http://schemas.microsoft.com/office/drawing/2014/main" id="{1BEDBAFB-AB99-69DC-089E-2CE641DD117B}"/>
              </a:ext>
            </a:extLst>
          </p:cNvPr>
          <p:cNvSpPr>
            <a:spLocks noChangeArrowheads="1"/>
          </p:cNvSpPr>
          <p:nvPr/>
        </p:nvSpPr>
        <p:spPr bwMode="auto">
          <a:xfrm>
            <a:off x="519273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80" name="TESTNAME17">
            <a:extLst>
              <a:ext uri="{FF2B5EF4-FFF2-40B4-BE49-F238E27FC236}">
                <a16:creationId xmlns:a16="http://schemas.microsoft.com/office/drawing/2014/main" id="{326B39A8-40CC-1C73-390A-55E9A9D36DB8}"/>
              </a:ext>
            </a:extLst>
          </p:cNvPr>
          <p:cNvSpPr>
            <a:spLocks noChangeArrowheads="1"/>
          </p:cNvSpPr>
          <p:nvPr/>
        </p:nvSpPr>
        <p:spPr bwMode="auto">
          <a:xfrm>
            <a:off x="519273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81" name="TESTNAME16">
            <a:extLst>
              <a:ext uri="{FF2B5EF4-FFF2-40B4-BE49-F238E27FC236}">
                <a16:creationId xmlns:a16="http://schemas.microsoft.com/office/drawing/2014/main" id="{EEC18E29-B0F0-96B2-0203-4191C738719A}"/>
              </a:ext>
            </a:extLst>
          </p:cNvPr>
          <p:cNvSpPr>
            <a:spLocks noChangeArrowheads="1"/>
          </p:cNvSpPr>
          <p:nvPr/>
        </p:nvSpPr>
        <p:spPr bwMode="auto">
          <a:xfrm>
            <a:off x="519273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82" name="TESTNAME15">
            <a:extLst>
              <a:ext uri="{FF2B5EF4-FFF2-40B4-BE49-F238E27FC236}">
                <a16:creationId xmlns:a16="http://schemas.microsoft.com/office/drawing/2014/main" id="{71A0B603-2C61-8218-B38A-7EC20E585825}"/>
              </a:ext>
            </a:extLst>
          </p:cNvPr>
          <p:cNvSpPr>
            <a:spLocks noChangeArrowheads="1"/>
          </p:cNvSpPr>
          <p:nvPr/>
        </p:nvSpPr>
        <p:spPr bwMode="auto">
          <a:xfrm>
            <a:off x="519273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83" name="TESTNAME14">
            <a:extLst>
              <a:ext uri="{FF2B5EF4-FFF2-40B4-BE49-F238E27FC236}">
                <a16:creationId xmlns:a16="http://schemas.microsoft.com/office/drawing/2014/main" id="{6E2DDB26-776E-B615-2DE8-388566E90671}"/>
              </a:ext>
            </a:extLst>
          </p:cNvPr>
          <p:cNvSpPr>
            <a:spLocks noChangeArrowheads="1"/>
          </p:cNvSpPr>
          <p:nvPr/>
        </p:nvSpPr>
        <p:spPr bwMode="auto">
          <a:xfrm>
            <a:off x="519273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84" name="TESTNAME13">
            <a:extLst>
              <a:ext uri="{FF2B5EF4-FFF2-40B4-BE49-F238E27FC236}">
                <a16:creationId xmlns:a16="http://schemas.microsoft.com/office/drawing/2014/main" id="{F652A12F-667E-8180-FA05-F07F991BABCF}"/>
              </a:ext>
            </a:extLst>
          </p:cNvPr>
          <p:cNvSpPr>
            <a:spLocks noChangeArrowheads="1"/>
          </p:cNvSpPr>
          <p:nvPr/>
        </p:nvSpPr>
        <p:spPr bwMode="auto">
          <a:xfrm>
            <a:off x="519273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85" name="TESTNAME12">
            <a:extLst>
              <a:ext uri="{FF2B5EF4-FFF2-40B4-BE49-F238E27FC236}">
                <a16:creationId xmlns:a16="http://schemas.microsoft.com/office/drawing/2014/main" id="{61FA60C4-083F-4AB5-3B83-D842AF1490E6}"/>
              </a:ext>
            </a:extLst>
          </p:cNvPr>
          <p:cNvSpPr>
            <a:spLocks noChangeArrowheads="1"/>
          </p:cNvSpPr>
          <p:nvPr/>
        </p:nvSpPr>
        <p:spPr bwMode="auto">
          <a:xfrm>
            <a:off x="519273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86" name="TESTNAME11">
            <a:extLst>
              <a:ext uri="{FF2B5EF4-FFF2-40B4-BE49-F238E27FC236}">
                <a16:creationId xmlns:a16="http://schemas.microsoft.com/office/drawing/2014/main" id="{1CF5ADF9-670A-1ABA-308E-FBFDC9E1B3E5}"/>
              </a:ext>
            </a:extLst>
          </p:cNvPr>
          <p:cNvSpPr>
            <a:spLocks noChangeArrowheads="1"/>
          </p:cNvSpPr>
          <p:nvPr/>
        </p:nvSpPr>
        <p:spPr bwMode="auto">
          <a:xfrm>
            <a:off x="519273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87" name="TESTNAME10">
            <a:extLst>
              <a:ext uri="{FF2B5EF4-FFF2-40B4-BE49-F238E27FC236}">
                <a16:creationId xmlns:a16="http://schemas.microsoft.com/office/drawing/2014/main" id="{DF9F7B56-A74F-11D2-7CB3-A903E508D17C}"/>
              </a:ext>
            </a:extLst>
          </p:cNvPr>
          <p:cNvSpPr>
            <a:spLocks noChangeArrowheads="1"/>
          </p:cNvSpPr>
          <p:nvPr/>
        </p:nvSpPr>
        <p:spPr bwMode="auto">
          <a:xfrm>
            <a:off x="519273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88" name="TESTNAME09">
            <a:extLst>
              <a:ext uri="{FF2B5EF4-FFF2-40B4-BE49-F238E27FC236}">
                <a16:creationId xmlns:a16="http://schemas.microsoft.com/office/drawing/2014/main" id="{4B0B285D-7B6C-5249-A29F-DC510FAF929D}"/>
              </a:ext>
            </a:extLst>
          </p:cNvPr>
          <p:cNvSpPr>
            <a:spLocks noChangeArrowheads="1"/>
          </p:cNvSpPr>
          <p:nvPr/>
        </p:nvSpPr>
        <p:spPr bwMode="auto">
          <a:xfrm>
            <a:off x="519273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89" name="TESTNAME08">
            <a:extLst>
              <a:ext uri="{FF2B5EF4-FFF2-40B4-BE49-F238E27FC236}">
                <a16:creationId xmlns:a16="http://schemas.microsoft.com/office/drawing/2014/main" id="{BE3E7F94-3D42-C4B2-2CC5-89DFD52EF68B}"/>
              </a:ext>
            </a:extLst>
          </p:cNvPr>
          <p:cNvSpPr>
            <a:spLocks noChangeArrowheads="1"/>
          </p:cNvSpPr>
          <p:nvPr/>
        </p:nvSpPr>
        <p:spPr bwMode="auto">
          <a:xfrm>
            <a:off x="519273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90" name="TESTNAME07">
            <a:extLst>
              <a:ext uri="{FF2B5EF4-FFF2-40B4-BE49-F238E27FC236}">
                <a16:creationId xmlns:a16="http://schemas.microsoft.com/office/drawing/2014/main" id="{DE1245DE-9252-EEF7-8A7A-4C6F58C30E18}"/>
              </a:ext>
            </a:extLst>
          </p:cNvPr>
          <p:cNvSpPr>
            <a:spLocks noChangeArrowheads="1"/>
          </p:cNvSpPr>
          <p:nvPr/>
        </p:nvSpPr>
        <p:spPr bwMode="auto">
          <a:xfrm>
            <a:off x="519273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91" name="TESTNAME06">
            <a:extLst>
              <a:ext uri="{FF2B5EF4-FFF2-40B4-BE49-F238E27FC236}">
                <a16:creationId xmlns:a16="http://schemas.microsoft.com/office/drawing/2014/main" id="{FB8B4D52-BFD1-D92F-3345-5837390C45E9}"/>
              </a:ext>
            </a:extLst>
          </p:cNvPr>
          <p:cNvSpPr>
            <a:spLocks noChangeArrowheads="1"/>
          </p:cNvSpPr>
          <p:nvPr/>
        </p:nvSpPr>
        <p:spPr bwMode="auto">
          <a:xfrm>
            <a:off x="519273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92" name="TESTNAME05">
            <a:extLst>
              <a:ext uri="{FF2B5EF4-FFF2-40B4-BE49-F238E27FC236}">
                <a16:creationId xmlns:a16="http://schemas.microsoft.com/office/drawing/2014/main" id="{56F758DA-3F11-D8EE-6AD3-672CF0A8329E}"/>
              </a:ext>
            </a:extLst>
          </p:cNvPr>
          <p:cNvSpPr>
            <a:spLocks noChangeArrowheads="1"/>
          </p:cNvSpPr>
          <p:nvPr/>
        </p:nvSpPr>
        <p:spPr bwMode="auto">
          <a:xfrm>
            <a:off x="519273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93" name="TESTNAME04">
            <a:extLst>
              <a:ext uri="{FF2B5EF4-FFF2-40B4-BE49-F238E27FC236}">
                <a16:creationId xmlns:a16="http://schemas.microsoft.com/office/drawing/2014/main" id="{CA8B8047-E34E-3EE3-1A6A-18E911D8F02A}"/>
              </a:ext>
            </a:extLst>
          </p:cNvPr>
          <p:cNvSpPr>
            <a:spLocks noChangeArrowheads="1"/>
          </p:cNvSpPr>
          <p:nvPr/>
        </p:nvSpPr>
        <p:spPr bwMode="auto">
          <a:xfrm>
            <a:off x="519273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94" name="TESTNAME03">
            <a:extLst>
              <a:ext uri="{FF2B5EF4-FFF2-40B4-BE49-F238E27FC236}">
                <a16:creationId xmlns:a16="http://schemas.microsoft.com/office/drawing/2014/main" id="{2F28B59F-D61B-81EC-6547-838458D27431}"/>
              </a:ext>
            </a:extLst>
          </p:cNvPr>
          <p:cNvSpPr>
            <a:spLocks noChangeArrowheads="1"/>
          </p:cNvSpPr>
          <p:nvPr/>
        </p:nvSpPr>
        <p:spPr bwMode="auto">
          <a:xfrm>
            <a:off x="519273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95" name="TESTNAME02">
            <a:extLst>
              <a:ext uri="{FF2B5EF4-FFF2-40B4-BE49-F238E27FC236}">
                <a16:creationId xmlns:a16="http://schemas.microsoft.com/office/drawing/2014/main" id="{A3EA46C3-E183-6A5A-DE11-D2496CA10967}"/>
              </a:ext>
            </a:extLst>
          </p:cNvPr>
          <p:cNvSpPr>
            <a:spLocks noChangeArrowheads="1"/>
          </p:cNvSpPr>
          <p:nvPr/>
        </p:nvSpPr>
        <p:spPr bwMode="auto">
          <a:xfrm>
            <a:off x="519273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96" name="TESTNAME01">
            <a:extLst>
              <a:ext uri="{FF2B5EF4-FFF2-40B4-BE49-F238E27FC236}">
                <a16:creationId xmlns:a16="http://schemas.microsoft.com/office/drawing/2014/main" id="{77FAF191-2D52-92F7-5CC1-D5E1661D4AF8}"/>
              </a:ext>
            </a:extLst>
          </p:cNvPr>
          <p:cNvSpPr>
            <a:spLocks noChangeArrowheads="1"/>
          </p:cNvSpPr>
          <p:nvPr/>
        </p:nvSpPr>
        <p:spPr bwMode="auto">
          <a:xfrm>
            <a:off x="519273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97" name="TESTNAME00">
            <a:extLst>
              <a:ext uri="{FF2B5EF4-FFF2-40B4-BE49-F238E27FC236}">
                <a16:creationId xmlns:a16="http://schemas.microsoft.com/office/drawing/2014/main" id="{67DDAE29-F45D-398A-727C-74AE973B175C}"/>
              </a:ext>
            </a:extLst>
          </p:cNvPr>
          <p:cNvSpPr>
            <a:spLocks noChangeArrowheads="1"/>
          </p:cNvSpPr>
          <p:nvPr/>
        </p:nvSpPr>
        <p:spPr bwMode="auto">
          <a:xfrm>
            <a:off x="518783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60867757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LABEL02">
            <a:extLst>
              <a:ext uri="{FF2B5EF4-FFF2-40B4-BE49-F238E27FC236}">
                <a16:creationId xmlns:a16="http://schemas.microsoft.com/office/drawing/2014/main" id="{6A45DDC5-136C-5EBD-CA6E-CC874F24E94A}"/>
              </a:ext>
            </a:extLst>
          </p:cNvPr>
          <p:cNvSpPr txBox="1">
            <a:spLocks noChangeArrowheads="1"/>
          </p:cNvSpPr>
          <p:nvPr/>
        </p:nvSpPr>
        <p:spPr bwMode="auto">
          <a:xfrm>
            <a:off x="10762074" y="5905281"/>
            <a:ext cx="1666146" cy="536159"/>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Low Risk</a:t>
            </a:r>
          </a:p>
          <a:p>
            <a:pPr algn="ctr"/>
            <a:r>
              <a:rPr lang="en-US" sz="1200" i="0" strike="noStrike" dirty="0">
                <a:cs typeface="Arial"/>
              </a:rPr>
              <a:t>(Very Safe)</a:t>
            </a:r>
            <a:endParaRPr lang="en-US" sz="1200" dirty="0"/>
          </a:p>
        </p:txBody>
      </p:sp>
      <p:sp>
        <p:nvSpPr>
          <p:cNvPr id="19" name="LABEL01">
            <a:extLst>
              <a:ext uri="{FF2B5EF4-FFF2-40B4-BE49-F238E27FC236}">
                <a16:creationId xmlns:a16="http://schemas.microsoft.com/office/drawing/2014/main" id="{2F7A0ACF-3DCE-994E-A3B2-96B36D50EA6A}"/>
              </a:ext>
            </a:extLst>
          </p:cNvPr>
          <p:cNvSpPr txBox="1"/>
          <p:nvPr/>
        </p:nvSpPr>
        <p:spPr>
          <a:xfrm>
            <a:off x="8579974"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16" name="LABEL00">
            <a:extLst>
              <a:ext uri="{FF2B5EF4-FFF2-40B4-BE49-F238E27FC236}">
                <a16:creationId xmlns:a16="http://schemas.microsoft.com/office/drawing/2014/main" id="{4F52F480-09A7-290A-6B6F-05777B12D48F}"/>
              </a:ext>
            </a:extLst>
          </p:cNvPr>
          <p:cNvSpPr/>
          <p:nvPr/>
        </p:nvSpPr>
        <p:spPr>
          <a:xfrm>
            <a:off x="5580677" y="5896815"/>
            <a:ext cx="886781" cy="461665"/>
          </a:xfrm>
          <a:prstGeom prst="rect">
            <a:avLst/>
          </a:prstGeom>
        </p:spPr>
        <p:txBody>
          <a:bodyPr wrap="none">
            <a:spAutoFit/>
          </a:bodyPr>
          <a:lstStyle/>
          <a:p>
            <a:pPr algn="ctr">
              <a:defRPr sz="1000"/>
            </a:pPr>
            <a:r>
              <a:rPr lang="en-US" sz="1200" dirty="0">
                <a:cs typeface="Arial"/>
              </a:rPr>
              <a:t>High Risk</a:t>
            </a:r>
          </a:p>
          <a:p>
            <a:pPr algn="ctr">
              <a:defRPr sz="1000"/>
            </a:pPr>
            <a:r>
              <a:rPr lang="en-US" sz="1200" dirty="0">
                <a:cs typeface="Arial"/>
              </a:rPr>
              <a:t>(Not Safe)</a:t>
            </a:r>
          </a:p>
        </p:txBody>
      </p:sp>
      <p:sp>
        <p:nvSpPr>
          <p:cNvPr id="15" name="Title 1">
            <a:extLst>
              <a:ext uri="{FF2B5EF4-FFF2-40B4-BE49-F238E27FC236}">
                <a16:creationId xmlns:a16="http://schemas.microsoft.com/office/drawing/2014/main" id="{CF7FDE5B-6DCE-43F2-665C-C961B2FEBDC1}"/>
              </a:ext>
            </a:extLst>
          </p:cNvPr>
          <p:cNvSpPr>
            <a:spLocks noGrp="1"/>
          </p:cNvSpPr>
          <p:nvPr>
            <p:ph type="title"/>
          </p:nvPr>
        </p:nvSpPr>
        <p:spPr>
          <a:xfrm>
            <a:off x="184288" y="0"/>
            <a:ext cx="11725137" cy="441916"/>
          </a:xfrm>
        </p:spPr>
        <p:txBody>
          <a:bodyPr/>
          <a:lstStyle/>
          <a:p>
            <a:r>
              <a:rPr lang="en-US" dirty="0">
                <a:latin typeface="+mj-lt"/>
              </a:rPr>
              <a:t>Appendix - Will the name be legible when written? (Canada and EU Only)</a:t>
            </a:r>
          </a:p>
        </p:txBody>
      </p:sp>
      <p:sp>
        <p:nvSpPr>
          <p:cNvPr id="20" name="Text Placeholder 31">
            <a:extLst>
              <a:ext uri="{FF2B5EF4-FFF2-40B4-BE49-F238E27FC236}">
                <a16:creationId xmlns:a16="http://schemas.microsoft.com/office/drawing/2014/main" id="{30B716C0-223A-A090-E5D4-C04D5F012B74}"/>
              </a:ext>
            </a:extLst>
          </p:cNvPr>
          <p:cNvSpPr>
            <a:spLocks noGrp="1"/>
          </p:cNvSpPr>
          <p:nvPr>
            <p:ph type="body" sz="quarter" idx="10"/>
          </p:nvPr>
        </p:nvSpPr>
        <p:spPr>
          <a:xfrm>
            <a:off x="184288" y="606286"/>
            <a:ext cx="4048753" cy="2822713"/>
          </a:xfrm>
        </p:spPr>
        <p:txBody>
          <a:bodyPr/>
          <a:lstStyle/>
          <a:p>
            <a:r>
              <a:rPr lang="en-US" dirty="0"/>
              <a:t>Using a 1-10 semantic differential scale, where 1 is "High Risk (Not Safe)" and 10 is "Low Risk (Very Safe)", respondents were asked to evaluate the name based on how much of a risk the test name poses that it will be legible when faxed or written.</a:t>
            </a:r>
          </a:p>
        </p:txBody>
      </p:sp>
      <p:graphicFrame>
        <p:nvGraphicFramePr>
          <p:cNvPr id="2" name="Chart 1">
            <a:extLst>
              <a:ext uri="{FF2B5EF4-FFF2-40B4-BE49-F238E27FC236}">
                <a16:creationId xmlns:a16="http://schemas.microsoft.com/office/drawing/2014/main" id="{7DF00E12-FBC8-A6E4-ACFC-51A376245EDB}"/>
              </a:ext>
            </a:extLst>
          </p:cNvPr>
          <p:cNvGraphicFramePr/>
          <p:nvPr>
            <p:extLst>
              <p:ext uri="{D42A27DB-BD31-4B8C-83A1-F6EECF244321}">
                <p14:modId xmlns:p14="http://schemas.microsoft.com/office/powerpoint/2010/main" val="1683679808"/>
              </p:ext>
            </p:extLst>
          </p:nvPr>
        </p:nvGraphicFramePr>
        <p:xfrm>
          <a:off x="5892800" y="665372"/>
          <a:ext cx="6299200"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CE481CD3-19FB-DE83-200D-5FEE2336AF0C}"/>
              </a:ext>
            </a:extLst>
          </p:cNvPr>
          <p:cNvSpPr>
            <a:spLocks noChangeArrowheads="1"/>
          </p:cNvSpPr>
          <p:nvPr/>
        </p:nvSpPr>
        <p:spPr bwMode="auto">
          <a:xfrm>
            <a:off x="519273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F5DB6245-8449-156D-C44E-A00B5F364919}"/>
              </a:ext>
            </a:extLst>
          </p:cNvPr>
          <p:cNvSpPr>
            <a:spLocks noChangeArrowheads="1"/>
          </p:cNvSpPr>
          <p:nvPr/>
        </p:nvSpPr>
        <p:spPr bwMode="auto">
          <a:xfrm>
            <a:off x="519273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2143DDB3-BE66-7D20-1AC1-C94DDA441648}"/>
              </a:ext>
            </a:extLst>
          </p:cNvPr>
          <p:cNvSpPr>
            <a:spLocks noChangeArrowheads="1"/>
          </p:cNvSpPr>
          <p:nvPr/>
        </p:nvSpPr>
        <p:spPr bwMode="auto">
          <a:xfrm>
            <a:off x="519273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EB4517C9-DAB0-E62B-8783-7303D8B9299B}"/>
              </a:ext>
            </a:extLst>
          </p:cNvPr>
          <p:cNvSpPr>
            <a:spLocks noChangeArrowheads="1"/>
          </p:cNvSpPr>
          <p:nvPr/>
        </p:nvSpPr>
        <p:spPr bwMode="auto">
          <a:xfrm>
            <a:off x="519273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FA572D39-7BF4-916C-0FC4-93EFB7837357}"/>
              </a:ext>
            </a:extLst>
          </p:cNvPr>
          <p:cNvSpPr>
            <a:spLocks noChangeArrowheads="1"/>
          </p:cNvSpPr>
          <p:nvPr/>
        </p:nvSpPr>
        <p:spPr bwMode="auto">
          <a:xfrm>
            <a:off x="519273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2FA358B5-4FA9-48D6-E31A-4CC087218B40}"/>
              </a:ext>
            </a:extLst>
          </p:cNvPr>
          <p:cNvSpPr>
            <a:spLocks noChangeArrowheads="1"/>
          </p:cNvSpPr>
          <p:nvPr/>
        </p:nvSpPr>
        <p:spPr bwMode="auto">
          <a:xfrm>
            <a:off x="519273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B03AA3DF-7D39-6713-41F0-FDEFA3D7FE1D}"/>
              </a:ext>
            </a:extLst>
          </p:cNvPr>
          <p:cNvSpPr>
            <a:spLocks noChangeArrowheads="1"/>
          </p:cNvSpPr>
          <p:nvPr/>
        </p:nvSpPr>
        <p:spPr bwMode="auto">
          <a:xfrm>
            <a:off x="519273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14A188DF-59CD-9C74-F269-2CF398550A98}"/>
              </a:ext>
            </a:extLst>
          </p:cNvPr>
          <p:cNvSpPr>
            <a:spLocks noChangeArrowheads="1"/>
          </p:cNvSpPr>
          <p:nvPr/>
        </p:nvSpPr>
        <p:spPr bwMode="auto">
          <a:xfrm>
            <a:off x="519273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1" name="TESTNAME21">
            <a:extLst>
              <a:ext uri="{FF2B5EF4-FFF2-40B4-BE49-F238E27FC236}">
                <a16:creationId xmlns:a16="http://schemas.microsoft.com/office/drawing/2014/main" id="{F1A64274-0CA9-2244-6B09-AC2F720B42E1}"/>
              </a:ext>
            </a:extLst>
          </p:cNvPr>
          <p:cNvSpPr>
            <a:spLocks noChangeArrowheads="1"/>
          </p:cNvSpPr>
          <p:nvPr/>
        </p:nvSpPr>
        <p:spPr bwMode="auto">
          <a:xfrm>
            <a:off x="519273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2" name="TESTNAME20">
            <a:extLst>
              <a:ext uri="{FF2B5EF4-FFF2-40B4-BE49-F238E27FC236}">
                <a16:creationId xmlns:a16="http://schemas.microsoft.com/office/drawing/2014/main" id="{FC36C0C9-AB03-1635-5D07-18BBAA855153}"/>
              </a:ext>
            </a:extLst>
          </p:cNvPr>
          <p:cNvSpPr>
            <a:spLocks noChangeArrowheads="1"/>
          </p:cNvSpPr>
          <p:nvPr/>
        </p:nvSpPr>
        <p:spPr bwMode="auto">
          <a:xfrm>
            <a:off x="519273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3" name="TESTNAME19">
            <a:extLst>
              <a:ext uri="{FF2B5EF4-FFF2-40B4-BE49-F238E27FC236}">
                <a16:creationId xmlns:a16="http://schemas.microsoft.com/office/drawing/2014/main" id="{94929B9D-02BD-2E1E-2715-5A7D4F147F50}"/>
              </a:ext>
            </a:extLst>
          </p:cNvPr>
          <p:cNvSpPr>
            <a:spLocks noChangeArrowheads="1"/>
          </p:cNvSpPr>
          <p:nvPr/>
        </p:nvSpPr>
        <p:spPr bwMode="auto">
          <a:xfrm>
            <a:off x="519273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4" name="TESTNAME18">
            <a:extLst>
              <a:ext uri="{FF2B5EF4-FFF2-40B4-BE49-F238E27FC236}">
                <a16:creationId xmlns:a16="http://schemas.microsoft.com/office/drawing/2014/main" id="{111C9168-2E80-28C2-6A0B-0C658AA877C3}"/>
              </a:ext>
            </a:extLst>
          </p:cNvPr>
          <p:cNvSpPr>
            <a:spLocks noChangeArrowheads="1"/>
          </p:cNvSpPr>
          <p:nvPr/>
        </p:nvSpPr>
        <p:spPr bwMode="auto">
          <a:xfrm>
            <a:off x="519273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1" name="TESTNAME17">
            <a:extLst>
              <a:ext uri="{FF2B5EF4-FFF2-40B4-BE49-F238E27FC236}">
                <a16:creationId xmlns:a16="http://schemas.microsoft.com/office/drawing/2014/main" id="{255A50A9-08E5-1C72-9504-8F21B1DEA853}"/>
              </a:ext>
            </a:extLst>
          </p:cNvPr>
          <p:cNvSpPr>
            <a:spLocks noChangeArrowheads="1"/>
          </p:cNvSpPr>
          <p:nvPr/>
        </p:nvSpPr>
        <p:spPr bwMode="auto">
          <a:xfrm>
            <a:off x="519273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2" name="TESTNAME16">
            <a:extLst>
              <a:ext uri="{FF2B5EF4-FFF2-40B4-BE49-F238E27FC236}">
                <a16:creationId xmlns:a16="http://schemas.microsoft.com/office/drawing/2014/main" id="{0682E028-442D-3301-2EC7-893CEEF6E165}"/>
              </a:ext>
            </a:extLst>
          </p:cNvPr>
          <p:cNvSpPr>
            <a:spLocks noChangeArrowheads="1"/>
          </p:cNvSpPr>
          <p:nvPr/>
        </p:nvSpPr>
        <p:spPr bwMode="auto">
          <a:xfrm>
            <a:off x="519273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3" name="TESTNAME15">
            <a:extLst>
              <a:ext uri="{FF2B5EF4-FFF2-40B4-BE49-F238E27FC236}">
                <a16:creationId xmlns:a16="http://schemas.microsoft.com/office/drawing/2014/main" id="{E7E5C5A4-E0A0-9F8A-1847-44FB062E87BB}"/>
              </a:ext>
            </a:extLst>
          </p:cNvPr>
          <p:cNvSpPr>
            <a:spLocks noChangeArrowheads="1"/>
          </p:cNvSpPr>
          <p:nvPr/>
        </p:nvSpPr>
        <p:spPr bwMode="auto">
          <a:xfrm>
            <a:off x="519273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4" name="TESTNAME14">
            <a:extLst>
              <a:ext uri="{FF2B5EF4-FFF2-40B4-BE49-F238E27FC236}">
                <a16:creationId xmlns:a16="http://schemas.microsoft.com/office/drawing/2014/main" id="{CCEC9B02-606C-0409-E32D-34E86BDDE401}"/>
              </a:ext>
            </a:extLst>
          </p:cNvPr>
          <p:cNvSpPr>
            <a:spLocks noChangeArrowheads="1"/>
          </p:cNvSpPr>
          <p:nvPr/>
        </p:nvSpPr>
        <p:spPr bwMode="auto">
          <a:xfrm>
            <a:off x="519273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5" name="TESTNAME13">
            <a:extLst>
              <a:ext uri="{FF2B5EF4-FFF2-40B4-BE49-F238E27FC236}">
                <a16:creationId xmlns:a16="http://schemas.microsoft.com/office/drawing/2014/main" id="{EBCEE83C-23E0-82D1-96CF-D63221FB16DA}"/>
              </a:ext>
            </a:extLst>
          </p:cNvPr>
          <p:cNvSpPr>
            <a:spLocks noChangeArrowheads="1"/>
          </p:cNvSpPr>
          <p:nvPr/>
        </p:nvSpPr>
        <p:spPr bwMode="auto">
          <a:xfrm>
            <a:off x="519273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6" name="TESTNAME12">
            <a:extLst>
              <a:ext uri="{FF2B5EF4-FFF2-40B4-BE49-F238E27FC236}">
                <a16:creationId xmlns:a16="http://schemas.microsoft.com/office/drawing/2014/main" id="{43519DC9-0796-BE05-E173-83425D908C1F}"/>
              </a:ext>
            </a:extLst>
          </p:cNvPr>
          <p:cNvSpPr>
            <a:spLocks noChangeArrowheads="1"/>
          </p:cNvSpPr>
          <p:nvPr/>
        </p:nvSpPr>
        <p:spPr bwMode="auto">
          <a:xfrm>
            <a:off x="519273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7" name="TESTNAME11">
            <a:extLst>
              <a:ext uri="{FF2B5EF4-FFF2-40B4-BE49-F238E27FC236}">
                <a16:creationId xmlns:a16="http://schemas.microsoft.com/office/drawing/2014/main" id="{6D6AE014-BDA1-893B-F143-02469DEFF00D}"/>
              </a:ext>
            </a:extLst>
          </p:cNvPr>
          <p:cNvSpPr>
            <a:spLocks noChangeArrowheads="1"/>
          </p:cNvSpPr>
          <p:nvPr/>
        </p:nvSpPr>
        <p:spPr bwMode="auto">
          <a:xfrm>
            <a:off x="519273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8" name="TESTNAME10">
            <a:extLst>
              <a:ext uri="{FF2B5EF4-FFF2-40B4-BE49-F238E27FC236}">
                <a16:creationId xmlns:a16="http://schemas.microsoft.com/office/drawing/2014/main" id="{36AA8D7C-C6CF-B97D-F7C3-5E380D6893EF}"/>
              </a:ext>
            </a:extLst>
          </p:cNvPr>
          <p:cNvSpPr>
            <a:spLocks noChangeArrowheads="1"/>
          </p:cNvSpPr>
          <p:nvPr/>
        </p:nvSpPr>
        <p:spPr bwMode="auto">
          <a:xfrm>
            <a:off x="519273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29" name="TESTNAME09">
            <a:extLst>
              <a:ext uri="{FF2B5EF4-FFF2-40B4-BE49-F238E27FC236}">
                <a16:creationId xmlns:a16="http://schemas.microsoft.com/office/drawing/2014/main" id="{D3320A62-3B13-7426-7A3F-F18CF9CBED43}"/>
              </a:ext>
            </a:extLst>
          </p:cNvPr>
          <p:cNvSpPr>
            <a:spLocks noChangeArrowheads="1"/>
          </p:cNvSpPr>
          <p:nvPr/>
        </p:nvSpPr>
        <p:spPr bwMode="auto">
          <a:xfrm>
            <a:off x="519273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0" name="TESTNAME08">
            <a:extLst>
              <a:ext uri="{FF2B5EF4-FFF2-40B4-BE49-F238E27FC236}">
                <a16:creationId xmlns:a16="http://schemas.microsoft.com/office/drawing/2014/main" id="{31C49BFD-1712-95F2-CCF5-D6D8AAAC09FB}"/>
              </a:ext>
            </a:extLst>
          </p:cNvPr>
          <p:cNvSpPr>
            <a:spLocks noChangeArrowheads="1"/>
          </p:cNvSpPr>
          <p:nvPr/>
        </p:nvSpPr>
        <p:spPr bwMode="auto">
          <a:xfrm>
            <a:off x="519273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1" name="TESTNAME07">
            <a:extLst>
              <a:ext uri="{FF2B5EF4-FFF2-40B4-BE49-F238E27FC236}">
                <a16:creationId xmlns:a16="http://schemas.microsoft.com/office/drawing/2014/main" id="{FF8D6492-39F2-A6EC-5BEC-33E9D7AFA7F1}"/>
              </a:ext>
            </a:extLst>
          </p:cNvPr>
          <p:cNvSpPr>
            <a:spLocks noChangeArrowheads="1"/>
          </p:cNvSpPr>
          <p:nvPr/>
        </p:nvSpPr>
        <p:spPr bwMode="auto">
          <a:xfrm>
            <a:off x="519273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2" name="TESTNAME06">
            <a:extLst>
              <a:ext uri="{FF2B5EF4-FFF2-40B4-BE49-F238E27FC236}">
                <a16:creationId xmlns:a16="http://schemas.microsoft.com/office/drawing/2014/main" id="{94F2DBE6-74A2-2809-7B0D-0A2200C35425}"/>
              </a:ext>
            </a:extLst>
          </p:cNvPr>
          <p:cNvSpPr>
            <a:spLocks noChangeArrowheads="1"/>
          </p:cNvSpPr>
          <p:nvPr/>
        </p:nvSpPr>
        <p:spPr bwMode="auto">
          <a:xfrm>
            <a:off x="519273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3" name="TESTNAME05">
            <a:extLst>
              <a:ext uri="{FF2B5EF4-FFF2-40B4-BE49-F238E27FC236}">
                <a16:creationId xmlns:a16="http://schemas.microsoft.com/office/drawing/2014/main" id="{217686B0-C640-7FA9-FC95-BEDCB25B3EDB}"/>
              </a:ext>
            </a:extLst>
          </p:cNvPr>
          <p:cNvSpPr>
            <a:spLocks noChangeArrowheads="1"/>
          </p:cNvSpPr>
          <p:nvPr/>
        </p:nvSpPr>
        <p:spPr bwMode="auto">
          <a:xfrm>
            <a:off x="519273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4" name="TESTNAME04">
            <a:extLst>
              <a:ext uri="{FF2B5EF4-FFF2-40B4-BE49-F238E27FC236}">
                <a16:creationId xmlns:a16="http://schemas.microsoft.com/office/drawing/2014/main" id="{D13D0AAA-7938-5440-B069-D59EB83020D6}"/>
              </a:ext>
            </a:extLst>
          </p:cNvPr>
          <p:cNvSpPr>
            <a:spLocks noChangeArrowheads="1"/>
          </p:cNvSpPr>
          <p:nvPr/>
        </p:nvSpPr>
        <p:spPr bwMode="auto">
          <a:xfrm>
            <a:off x="519273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5" name="TESTNAME03">
            <a:extLst>
              <a:ext uri="{FF2B5EF4-FFF2-40B4-BE49-F238E27FC236}">
                <a16:creationId xmlns:a16="http://schemas.microsoft.com/office/drawing/2014/main" id="{B62220E8-256B-4336-EC61-4E688DB0D3F1}"/>
              </a:ext>
            </a:extLst>
          </p:cNvPr>
          <p:cNvSpPr>
            <a:spLocks noChangeArrowheads="1"/>
          </p:cNvSpPr>
          <p:nvPr/>
        </p:nvSpPr>
        <p:spPr bwMode="auto">
          <a:xfrm>
            <a:off x="519273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6" name="TESTNAME02">
            <a:extLst>
              <a:ext uri="{FF2B5EF4-FFF2-40B4-BE49-F238E27FC236}">
                <a16:creationId xmlns:a16="http://schemas.microsoft.com/office/drawing/2014/main" id="{2D63630B-C8A8-40A1-5AF6-025546DF5A0E}"/>
              </a:ext>
            </a:extLst>
          </p:cNvPr>
          <p:cNvSpPr>
            <a:spLocks noChangeArrowheads="1"/>
          </p:cNvSpPr>
          <p:nvPr/>
        </p:nvSpPr>
        <p:spPr bwMode="auto">
          <a:xfrm>
            <a:off x="519273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7" name="TESTNAME01">
            <a:extLst>
              <a:ext uri="{FF2B5EF4-FFF2-40B4-BE49-F238E27FC236}">
                <a16:creationId xmlns:a16="http://schemas.microsoft.com/office/drawing/2014/main" id="{E9D93B1D-68D4-35D8-E447-0912AF473B23}"/>
              </a:ext>
            </a:extLst>
          </p:cNvPr>
          <p:cNvSpPr>
            <a:spLocks noChangeArrowheads="1"/>
          </p:cNvSpPr>
          <p:nvPr/>
        </p:nvSpPr>
        <p:spPr bwMode="auto">
          <a:xfrm>
            <a:off x="519273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8" name="TESTNAME00">
            <a:extLst>
              <a:ext uri="{FF2B5EF4-FFF2-40B4-BE49-F238E27FC236}">
                <a16:creationId xmlns:a16="http://schemas.microsoft.com/office/drawing/2014/main" id="{65EC1AE9-6815-9BC7-605F-6D0AD2D779F8}"/>
              </a:ext>
            </a:extLst>
          </p:cNvPr>
          <p:cNvSpPr>
            <a:spLocks noChangeArrowheads="1"/>
          </p:cNvSpPr>
          <p:nvPr/>
        </p:nvSpPr>
        <p:spPr bwMode="auto">
          <a:xfrm>
            <a:off x="518783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54909227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ABEL02">
            <a:extLst>
              <a:ext uri="{FF2B5EF4-FFF2-40B4-BE49-F238E27FC236}">
                <a16:creationId xmlns:a16="http://schemas.microsoft.com/office/drawing/2014/main" id="{42EF146B-CDAF-39E0-F639-7AA7428DE450}"/>
              </a:ext>
            </a:extLst>
          </p:cNvPr>
          <p:cNvSpPr txBox="1">
            <a:spLocks noChangeArrowheads="1"/>
          </p:cNvSpPr>
          <p:nvPr/>
        </p:nvSpPr>
        <p:spPr bwMode="auto">
          <a:xfrm>
            <a:off x="10711274" y="5905281"/>
            <a:ext cx="1666146" cy="461665"/>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rtl="0">
              <a:defRPr sz="1000"/>
            </a:pPr>
            <a:r>
              <a:rPr lang="en-US" sz="1200" i="0" strike="noStrike" dirty="0">
                <a:cs typeface="Arial"/>
              </a:rPr>
              <a:t>Very Confident</a:t>
            </a:r>
          </a:p>
          <a:p>
            <a:pPr algn="ctr" rtl="0">
              <a:defRPr sz="1000"/>
            </a:pPr>
            <a:r>
              <a:rPr lang="en-US" sz="1200" dirty="0">
                <a:cs typeface="Arial"/>
              </a:rPr>
              <a:t>(Very Safe)</a:t>
            </a:r>
            <a:endParaRPr lang="en-US" sz="1200" i="0" strike="noStrike" dirty="0">
              <a:cs typeface="Arial"/>
            </a:endParaRPr>
          </a:p>
        </p:txBody>
      </p:sp>
      <p:sp>
        <p:nvSpPr>
          <p:cNvPr id="15" name="LABEL01">
            <a:extLst>
              <a:ext uri="{FF2B5EF4-FFF2-40B4-BE49-F238E27FC236}">
                <a16:creationId xmlns:a16="http://schemas.microsoft.com/office/drawing/2014/main" id="{ED08EF36-2B02-9B40-8E69-6BFAB1CF44EF}"/>
              </a:ext>
            </a:extLst>
          </p:cNvPr>
          <p:cNvSpPr txBox="1"/>
          <p:nvPr/>
        </p:nvSpPr>
        <p:spPr>
          <a:xfrm>
            <a:off x="8579978"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sp>
        <p:nvSpPr>
          <p:cNvPr id="12" name="LABEL00">
            <a:extLst>
              <a:ext uri="{FF2B5EF4-FFF2-40B4-BE49-F238E27FC236}">
                <a16:creationId xmlns:a16="http://schemas.microsoft.com/office/drawing/2014/main" id="{0389502E-2B7A-C258-D23E-4BD5AEDE509A}"/>
              </a:ext>
            </a:extLst>
          </p:cNvPr>
          <p:cNvSpPr/>
          <p:nvPr/>
        </p:nvSpPr>
        <p:spPr>
          <a:xfrm>
            <a:off x="5421980" y="5896815"/>
            <a:ext cx="1192955" cy="461665"/>
          </a:xfrm>
          <a:prstGeom prst="rect">
            <a:avLst/>
          </a:prstGeom>
        </p:spPr>
        <p:txBody>
          <a:bodyPr wrap="none">
            <a:spAutoFit/>
          </a:bodyPr>
          <a:lstStyle/>
          <a:p>
            <a:pPr algn="ctr">
              <a:defRPr sz="1000"/>
            </a:pPr>
            <a:r>
              <a:rPr lang="en-US" sz="1200" dirty="0">
                <a:cs typeface="Arial"/>
              </a:rPr>
              <a:t>Not Confident</a:t>
            </a:r>
          </a:p>
          <a:p>
            <a:pPr algn="ctr">
              <a:defRPr sz="1000"/>
            </a:pPr>
            <a:r>
              <a:rPr lang="en-US" sz="1200" dirty="0">
                <a:cs typeface="Arial"/>
              </a:rPr>
              <a:t>(Not Safe)</a:t>
            </a:r>
          </a:p>
        </p:txBody>
      </p:sp>
      <p:sp>
        <p:nvSpPr>
          <p:cNvPr id="11" name="Title 1">
            <a:extLst>
              <a:ext uri="{FF2B5EF4-FFF2-40B4-BE49-F238E27FC236}">
                <a16:creationId xmlns:a16="http://schemas.microsoft.com/office/drawing/2014/main" id="{C15A4EC8-7B6D-94FB-1D83-D0A7E81B26BC}"/>
              </a:ext>
            </a:extLst>
          </p:cNvPr>
          <p:cNvSpPr>
            <a:spLocks noGrp="1"/>
          </p:cNvSpPr>
          <p:nvPr>
            <p:ph type="title"/>
          </p:nvPr>
        </p:nvSpPr>
        <p:spPr>
          <a:xfrm>
            <a:off x="184288" y="0"/>
            <a:ext cx="11725137" cy="441916"/>
          </a:xfrm>
        </p:spPr>
        <p:txBody>
          <a:bodyPr/>
          <a:lstStyle/>
          <a:p>
            <a:r>
              <a:rPr lang="en-US" dirty="0">
                <a:latin typeface="+mj-lt"/>
              </a:rPr>
              <a:t>Appendix - Is the name safe? (Canada Only)</a:t>
            </a:r>
          </a:p>
        </p:txBody>
      </p:sp>
      <p:sp>
        <p:nvSpPr>
          <p:cNvPr id="16" name="Text Placeholder 31">
            <a:extLst>
              <a:ext uri="{FF2B5EF4-FFF2-40B4-BE49-F238E27FC236}">
                <a16:creationId xmlns:a16="http://schemas.microsoft.com/office/drawing/2014/main" id="{4B12AA70-A4BC-5A44-E3F9-510AED9759C7}"/>
              </a:ext>
            </a:extLst>
          </p:cNvPr>
          <p:cNvSpPr>
            <a:spLocks noGrp="1"/>
          </p:cNvSpPr>
          <p:nvPr>
            <p:ph type="body" sz="quarter" idx="10"/>
          </p:nvPr>
        </p:nvSpPr>
        <p:spPr>
          <a:xfrm>
            <a:off x="184288" y="606286"/>
            <a:ext cx="4040871" cy="2822713"/>
          </a:xfrm>
        </p:spPr>
        <p:txBody>
          <a:bodyPr/>
          <a:lstStyle/>
          <a:p>
            <a:r>
              <a:rPr lang="en-US" dirty="0"/>
              <a:t>Using a 1-10 semantic differential scale, where 1 is "Not Confident (Not Safe)" and 10 is "Very Confident (Very Safe)“, respondents were asked to evaluate the name based on how well the test name is safe and will not cause medication errors or confusion.</a:t>
            </a:r>
          </a:p>
        </p:txBody>
      </p:sp>
      <p:graphicFrame>
        <p:nvGraphicFramePr>
          <p:cNvPr id="2" name="Chart 1">
            <a:extLst>
              <a:ext uri="{FF2B5EF4-FFF2-40B4-BE49-F238E27FC236}">
                <a16:creationId xmlns:a16="http://schemas.microsoft.com/office/drawing/2014/main" id="{05455168-2710-AD37-585D-C2C46A884148}"/>
              </a:ext>
            </a:extLst>
          </p:cNvPr>
          <p:cNvGraphicFramePr/>
          <p:nvPr>
            <p:extLst>
              <p:ext uri="{D42A27DB-BD31-4B8C-83A1-F6EECF244321}">
                <p14:modId xmlns:p14="http://schemas.microsoft.com/office/powerpoint/2010/main" val="1683679808"/>
              </p:ext>
            </p:extLst>
          </p:nvPr>
        </p:nvGraphicFramePr>
        <p:xfrm>
          <a:off x="5892800" y="665372"/>
          <a:ext cx="6299200"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39FA68B0-5D01-FC12-9F90-0593F15195C8}"/>
              </a:ext>
            </a:extLst>
          </p:cNvPr>
          <p:cNvSpPr>
            <a:spLocks noChangeArrowheads="1"/>
          </p:cNvSpPr>
          <p:nvPr/>
        </p:nvSpPr>
        <p:spPr bwMode="auto">
          <a:xfrm>
            <a:off x="519273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A5758544-97A3-68C0-DF1C-ED5289DDF897}"/>
              </a:ext>
            </a:extLst>
          </p:cNvPr>
          <p:cNvSpPr>
            <a:spLocks noChangeArrowheads="1"/>
          </p:cNvSpPr>
          <p:nvPr/>
        </p:nvSpPr>
        <p:spPr bwMode="auto">
          <a:xfrm>
            <a:off x="519273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0399F168-9C7B-757C-8F82-9C37D45E875D}"/>
              </a:ext>
            </a:extLst>
          </p:cNvPr>
          <p:cNvSpPr>
            <a:spLocks noChangeArrowheads="1"/>
          </p:cNvSpPr>
          <p:nvPr/>
        </p:nvSpPr>
        <p:spPr bwMode="auto">
          <a:xfrm>
            <a:off x="519273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61F8FE64-7363-654C-10D4-1C2DE6E32354}"/>
              </a:ext>
            </a:extLst>
          </p:cNvPr>
          <p:cNvSpPr>
            <a:spLocks noChangeArrowheads="1"/>
          </p:cNvSpPr>
          <p:nvPr/>
        </p:nvSpPr>
        <p:spPr bwMode="auto">
          <a:xfrm>
            <a:off x="519273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B5CAC64E-5ABD-BBCE-0D7B-4590E5F59EC0}"/>
              </a:ext>
            </a:extLst>
          </p:cNvPr>
          <p:cNvSpPr>
            <a:spLocks noChangeArrowheads="1"/>
          </p:cNvSpPr>
          <p:nvPr/>
        </p:nvSpPr>
        <p:spPr bwMode="auto">
          <a:xfrm>
            <a:off x="519273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3C1066EC-41B4-5BF9-BE0A-5B77455A5D6E}"/>
              </a:ext>
            </a:extLst>
          </p:cNvPr>
          <p:cNvSpPr>
            <a:spLocks noChangeArrowheads="1"/>
          </p:cNvSpPr>
          <p:nvPr/>
        </p:nvSpPr>
        <p:spPr bwMode="auto">
          <a:xfrm>
            <a:off x="519273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62D4AA33-E349-47D2-806F-8085F97E74DC}"/>
              </a:ext>
            </a:extLst>
          </p:cNvPr>
          <p:cNvSpPr>
            <a:spLocks noChangeArrowheads="1"/>
          </p:cNvSpPr>
          <p:nvPr/>
        </p:nvSpPr>
        <p:spPr bwMode="auto">
          <a:xfrm>
            <a:off x="519273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8815D2D5-C200-D4B7-9FB5-15798376EEEB}"/>
              </a:ext>
            </a:extLst>
          </p:cNvPr>
          <p:cNvSpPr>
            <a:spLocks noChangeArrowheads="1"/>
          </p:cNvSpPr>
          <p:nvPr/>
        </p:nvSpPr>
        <p:spPr bwMode="auto">
          <a:xfrm>
            <a:off x="519273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7" name="TESTNAME21">
            <a:extLst>
              <a:ext uri="{FF2B5EF4-FFF2-40B4-BE49-F238E27FC236}">
                <a16:creationId xmlns:a16="http://schemas.microsoft.com/office/drawing/2014/main" id="{05560ECF-1D39-495E-9320-41D00C5F5B3A}"/>
              </a:ext>
            </a:extLst>
          </p:cNvPr>
          <p:cNvSpPr>
            <a:spLocks noChangeArrowheads="1"/>
          </p:cNvSpPr>
          <p:nvPr/>
        </p:nvSpPr>
        <p:spPr bwMode="auto">
          <a:xfrm>
            <a:off x="519273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8" name="TESTNAME20">
            <a:extLst>
              <a:ext uri="{FF2B5EF4-FFF2-40B4-BE49-F238E27FC236}">
                <a16:creationId xmlns:a16="http://schemas.microsoft.com/office/drawing/2014/main" id="{3E4C3181-E208-CA31-2A1D-4AB1EB8DFEFC}"/>
              </a:ext>
            </a:extLst>
          </p:cNvPr>
          <p:cNvSpPr>
            <a:spLocks noChangeArrowheads="1"/>
          </p:cNvSpPr>
          <p:nvPr/>
        </p:nvSpPr>
        <p:spPr bwMode="auto">
          <a:xfrm>
            <a:off x="519273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9" name="TESTNAME19">
            <a:extLst>
              <a:ext uri="{FF2B5EF4-FFF2-40B4-BE49-F238E27FC236}">
                <a16:creationId xmlns:a16="http://schemas.microsoft.com/office/drawing/2014/main" id="{7B51D676-267C-584F-60DF-E37257121428}"/>
              </a:ext>
            </a:extLst>
          </p:cNvPr>
          <p:cNvSpPr>
            <a:spLocks noChangeArrowheads="1"/>
          </p:cNvSpPr>
          <p:nvPr/>
        </p:nvSpPr>
        <p:spPr bwMode="auto">
          <a:xfrm>
            <a:off x="519273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0" name="TESTNAME18">
            <a:extLst>
              <a:ext uri="{FF2B5EF4-FFF2-40B4-BE49-F238E27FC236}">
                <a16:creationId xmlns:a16="http://schemas.microsoft.com/office/drawing/2014/main" id="{F80F0E5B-44B8-D81C-0844-B43168A76046}"/>
              </a:ext>
            </a:extLst>
          </p:cNvPr>
          <p:cNvSpPr>
            <a:spLocks noChangeArrowheads="1"/>
          </p:cNvSpPr>
          <p:nvPr/>
        </p:nvSpPr>
        <p:spPr bwMode="auto">
          <a:xfrm>
            <a:off x="519273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1" name="TESTNAME17">
            <a:extLst>
              <a:ext uri="{FF2B5EF4-FFF2-40B4-BE49-F238E27FC236}">
                <a16:creationId xmlns:a16="http://schemas.microsoft.com/office/drawing/2014/main" id="{D83E73E5-E6E7-7A8B-AE6F-0543381606D3}"/>
              </a:ext>
            </a:extLst>
          </p:cNvPr>
          <p:cNvSpPr>
            <a:spLocks noChangeArrowheads="1"/>
          </p:cNvSpPr>
          <p:nvPr/>
        </p:nvSpPr>
        <p:spPr bwMode="auto">
          <a:xfrm>
            <a:off x="519273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2" name="TESTNAME16">
            <a:extLst>
              <a:ext uri="{FF2B5EF4-FFF2-40B4-BE49-F238E27FC236}">
                <a16:creationId xmlns:a16="http://schemas.microsoft.com/office/drawing/2014/main" id="{91311C47-FCAB-9881-535E-EC13F0ACC646}"/>
              </a:ext>
            </a:extLst>
          </p:cNvPr>
          <p:cNvSpPr>
            <a:spLocks noChangeArrowheads="1"/>
          </p:cNvSpPr>
          <p:nvPr/>
        </p:nvSpPr>
        <p:spPr bwMode="auto">
          <a:xfrm>
            <a:off x="519273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3" name="TESTNAME15">
            <a:extLst>
              <a:ext uri="{FF2B5EF4-FFF2-40B4-BE49-F238E27FC236}">
                <a16:creationId xmlns:a16="http://schemas.microsoft.com/office/drawing/2014/main" id="{FF338595-B3B2-BAE9-1206-8BDEF5F99DAA}"/>
              </a:ext>
            </a:extLst>
          </p:cNvPr>
          <p:cNvSpPr>
            <a:spLocks noChangeArrowheads="1"/>
          </p:cNvSpPr>
          <p:nvPr/>
        </p:nvSpPr>
        <p:spPr bwMode="auto">
          <a:xfrm>
            <a:off x="519273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4" name="TESTNAME14">
            <a:extLst>
              <a:ext uri="{FF2B5EF4-FFF2-40B4-BE49-F238E27FC236}">
                <a16:creationId xmlns:a16="http://schemas.microsoft.com/office/drawing/2014/main" id="{7B634BA4-00A4-881D-1D39-444066BE0C15}"/>
              </a:ext>
            </a:extLst>
          </p:cNvPr>
          <p:cNvSpPr>
            <a:spLocks noChangeArrowheads="1"/>
          </p:cNvSpPr>
          <p:nvPr/>
        </p:nvSpPr>
        <p:spPr bwMode="auto">
          <a:xfrm>
            <a:off x="519273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5" name="TESTNAME13">
            <a:extLst>
              <a:ext uri="{FF2B5EF4-FFF2-40B4-BE49-F238E27FC236}">
                <a16:creationId xmlns:a16="http://schemas.microsoft.com/office/drawing/2014/main" id="{68E29EFB-2801-7324-8A98-76C36EEF1588}"/>
              </a:ext>
            </a:extLst>
          </p:cNvPr>
          <p:cNvSpPr>
            <a:spLocks noChangeArrowheads="1"/>
          </p:cNvSpPr>
          <p:nvPr/>
        </p:nvSpPr>
        <p:spPr bwMode="auto">
          <a:xfrm>
            <a:off x="519273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6" name="TESTNAME12">
            <a:extLst>
              <a:ext uri="{FF2B5EF4-FFF2-40B4-BE49-F238E27FC236}">
                <a16:creationId xmlns:a16="http://schemas.microsoft.com/office/drawing/2014/main" id="{D5D13027-E286-4FEF-8B8E-F5A0F22112DD}"/>
              </a:ext>
            </a:extLst>
          </p:cNvPr>
          <p:cNvSpPr>
            <a:spLocks noChangeArrowheads="1"/>
          </p:cNvSpPr>
          <p:nvPr/>
        </p:nvSpPr>
        <p:spPr bwMode="auto">
          <a:xfrm>
            <a:off x="519273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7" name="TESTNAME11">
            <a:extLst>
              <a:ext uri="{FF2B5EF4-FFF2-40B4-BE49-F238E27FC236}">
                <a16:creationId xmlns:a16="http://schemas.microsoft.com/office/drawing/2014/main" id="{F58A1038-9EA0-2333-8CB0-FB191C85A505}"/>
              </a:ext>
            </a:extLst>
          </p:cNvPr>
          <p:cNvSpPr>
            <a:spLocks noChangeArrowheads="1"/>
          </p:cNvSpPr>
          <p:nvPr/>
        </p:nvSpPr>
        <p:spPr bwMode="auto">
          <a:xfrm>
            <a:off x="519273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28" name="TESTNAME10">
            <a:extLst>
              <a:ext uri="{FF2B5EF4-FFF2-40B4-BE49-F238E27FC236}">
                <a16:creationId xmlns:a16="http://schemas.microsoft.com/office/drawing/2014/main" id="{B7AC3AEB-6FD4-2078-39AC-2B4E9B723E95}"/>
              </a:ext>
            </a:extLst>
          </p:cNvPr>
          <p:cNvSpPr>
            <a:spLocks noChangeArrowheads="1"/>
          </p:cNvSpPr>
          <p:nvPr/>
        </p:nvSpPr>
        <p:spPr bwMode="auto">
          <a:xfrm>
            <a:off x="519273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29" name="TESTNAME09">
            <a:extLst>
              <a:ext uri="{FF2B5EF4-FFF2-40B4-BE49-F238E27FC236}">
                <a16:creationId xmlns:a16="http://schemas.microsoft.com/office/drawing/2014/main" id="{D0C5F4B9-852F-49E8-3160-9AFADC5BF305}"/>
              </a:ext>
            </a:extLst>
          </p:cNvPr>
          <p:cNvSpPr>
            <a:spLocks noChangeArrowheads="1"/>
          </p:cNvSpPr>
          <p:nvPr/>
        </p:nvSpPr>
        <p:spPr bwMode="auto">
          <a:xfrm>
            <a:off x="519273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0" name="TESTNAME08">
            <a:extLst>
              <a:ext uri="{FF2B5EF4-FFF2-40B4-BE49-F238E27FC236}">
                <a16:creationId xmlns:a16="http://schemas.microsoft.com/office/drawing/2014/main" id="{84D2038F-D98A-2841-6F4F-1628C64B21DD}"/>
              </a:ext>
            </a:extLst>
          </p:cNvPr>
          <p:cNvSpPr>
            <a:spLocks noChangeArrowheads="1"/>
          </p:cNvSpPr>
          <p:nvPr/>
        </p:nvSpPr>
        <p:spPr bwMode="auto">
          <a:xfrm>
            <a:off x="519273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1" name="TESTNAME07">
            <a:extLst>
              <a:ext uri="{FF2B5EF4-FFF2-40B4-BE49-F238E27FC236}">
                <a16:creationId xmlns:a16="http://schemas.microsoft.com/office/drawing/2014/main" id="{AB3D9F76-56E4-A191-9020-50CEE0E2F113}"/>
              </a:ext>
            </a:extLst>
          </p:cNvPr>
          <p:cNvSpPr>
            <a:spLocks noChangeArrowheads="1"/>
          </p:cNvSpPr>
          <p:nvPr/>
        </p:nvSpPr>
        <p:spPr bwMode="auto">
          <a:xfrm>
            <a:off x="519273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2" name="TESTNAME06">
            <a:extLst>
              <a:ext uri="{FF2B5EF4-FFF2-40B4-BE49-F238E27FC236}">
                <a16:creationId xmlns:a16="http://schemas.microsoft.com/office/drawing/2014/main" id="{734F6244-48A8-1AD1-487A-8A752F604A18}"/>
              </a:ext>
            </a:extLst>
          </p:cNvPr>
          <p:cNvSpPr>
            <a:spLocks noChangeArrowheads="1"/>
          </p:cNvSpPr>
          <p:nvPr/>
        </p:nvSpPr>
        <p:spPr bwMode="auto">
          <a:xfrm>
            <a:off x="519273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3" name="TESTNAME05">
            <a:extLst>
              <a:ext uri="{FF2B5EF4-FFF2-40B4-BE49-F238E27FC236}">
                <a16:creationId xmlns:a16="http://schemas.microsoft.com/office/drawing/2014/main" id="{D6F552A4-3F20-F5FF-860B-AF2A95C3220D}"/>
              </a:ext>
            </a:extLst>
          </p:cNvPr>
          <p:cNvSpPr>
            <a:spLocks noChangeArrowheads="1"/>
          </p:cNvSpPr>
          <p:nvPr/>
        </p:nvSpPr>
        <p:spPr bwMode="auto">
          <a:xfrm>
            <a:off x="519273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4" name="TESTNAME04">
            <a:extLst>
              <a:ext uri="{FF2B5EF4-FFF2-40B4-BE49-F238E27FC236}">
                <a16:creationId xmlns:a16="http://schemas.microsoft.com/office/drawing/2014/main" id="{06FDC762-2867-1336-E886-EEE322597E97}"/>
              </a:ext>
            </a:extLst>
          </p:cNvPr>
          <p:cNvSpPr>
            <a:spLocks noChangeArrowheads="1"/>
          </p:cNvSpPr>
          <p:nvPr/>
        </p:nvSpPr>
        <p:spPr bwMode="auto">
          <a:xfrm>
            <a:off x="519273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5" name="TESTNAME03">
            <a:extLst>
              <a:ext uri="{FF2B5EF4-FFF2-40B4-BE49-F238E27FC236}">
                <a16:creationId xmlns:a16="http://schemas.microsoft.com/office/drawing/2014/main" id="{2E246C92-93D2-F77C-54BD-8199583DF440}"/>
              </a:ext>
            </a:extLst>
          </p:cNvPr>
          <p:cNvSpPr>
            <a:spLocks noChangeArrowheads="1"/>
          </p:cNvSpPr>
          <p:nvPr/>
        </p:nvSpPr>
        <p:spPr bwMode="auto">
          <a:xfrm>
            <a:off x="519273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6" name="TESTNAME02">
            <a:extLst>
              <a:ext uri="{FF2B5EF4-FFF2-40B4-BE49-F238E27FC236}">
                <a16:creationId xmlns:a16="http://schemas.microsoft.com/office/drawing/2014/main" id="{940EA388-A74C-A49D-B48A-FD371EF99683}"/>
              </a:ext>
            </a:extLst>
          </p:cNvPr>
          <p:cNvSpPr>
            <a:spLocks noChangeArrowheads="1"/>
          </p:cNvSpPr>
          <p:nvPr/>
        </p:nvSpPr>
        <p:spPr bwMode="auto">
          <a:xfrm>
            <a:off x="519273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7" name="TESTNAME01">
            <a:extLst>
              <a:ext uri="{FF2B5EF4-FFF2-40B4-BE49-F238E27FC236}">
                <a16:creationId xmlns:a16="http://schemas.microsoft.com/office/drawing/2014/main" id="{7B2C9D51-878F-0FBC-4452-673BDEF72462}"/>
              </a:ext>
            </a:extLst>
          </p:cNvPr>
          <p:cNvSpPr>
            <a:spLocks noChangeArrowheads="1"/>
          </p:cNvSpPr>
          <p:nvPr/>
        </p:nvSpPr>
        <p:spPr bwMode="auto">
          <a:xfrm>
            <a:off x="519273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38" name="TESTNAME00">
            <a:extLst>
              <a:ext uri="{FF2B5EF4-FFF2-40B4-BE49-F238E27FC236}">
                <a16:creationId xmlns:a16="http://schemas.microsoft.com/office/drawing/2014/main" id="{B4917667-C625-8761-3C0A-42CD1C61CB84}"/>
              </a:ext>
            </a:extLst>
          </p:cNvPr>
          <p:cNvSpPr>
            <a:spLocks noChangeArrowheads="1"/>
          </p:cNvSpPr>
          <p:nvPr/>
        </p:nvSpPr>
        <p:spPr bwMode="auto">
          <a:xfrm>
            <a:off x="518783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352351981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829781D-7266-2D26-2757-C2544787B175}"/>
              </a:ext>
            </a:extLst>
          </p:cNvPr>
          <p:cNvSpPr>
            <a:spLocks noGrp="1"/>
          </p:cNvSpPr>
          <p:nvPr>
            <p:ph type="title"/>
          </p:nvPr>
        </p:nvSpPr>
        <p:spPr>
          <a:xfrm>
            <a:off x="184288" y="0"/>
            <a:ext cx="11725137" cy="441916"/>
          </a:xfrm>
        </p:spPr>
        <p:txBody>
          <a:bodyPr/>
          <a:lstStyle/>
          <a:p>
            <a:r>
              <a:rPr lang="en-US" dirty="0">
                <a:latin typeface="+mj-lt"/>
              </a:rPr>
              <a:t>Appendix - Overall Impression* Results</a:t>
            </a:r>
          </a:p>
        </p:txBody>
      </p:sp>
      <p:grpSp>
        <p:nvGrpSpPr>
          <p:cNvPr id="9" name="Group 8">
            <a:extLst>
              <a:ext uri="{FF2B5EF4-FFF2-40B4-BE49-F238E27FC236}">
                <a16:creationId xmlns:a16="http://schemas.microsoft.com/office/drawing/2014/main" id="{807FF7BD-ECEF-9DDD-F59B-06B89E8F3E52}"/>
              </a:ext>
            </a:extLst>
          </p:cNvPr>
          <p:cNvGrpSpPr/>
          <p:nvPr/>
        </p:nvGrpSpPr>
        <p:grpSpPr>
          <a:xfrm>
            <a:off x="10527375" y="636032"/>
            <a:ext cx="1295057" cy="1569482"/>
            <a:chOff x="9965400" y="1064657"/>
            <a:chExt cx="1295057" cy="1569482"/>
          </a:xfrm>
        </p:grpSpPr>
        <p:sp>
          <p:nvSpPr>
            <p:cNvPr id="10" name="Oval 9">
              <a:extLst>
                <a:ext uri="{FF2B5EF4-FFF2-40B4-BE49-F238E27FC236}">
                  <a16:creationId xmlns:a16="http://schemas.microsoft.com/office/drawing/2014/main" id="{6BE1B394-DD1B-3800-D272-E180A3B28403}"/>
                </a:ext>
              </a:extLst>
            </p:cNvPr>
            <p:cNvSpPr/>
            <p:nvPr/>
          </p:nvSpPr>
          <p:spPr>
            <a:xfrm>
              <a:off x="9965400" y="2298859"/>
              <a:ext cx="352622" cy="335280"/>
            </a:xfrm>
            <a:prstGeom prst="ellipse">
              <a:avLst/>
            </a:prstGeom>
            <a:solidFill>
              <a:srgbClr val="FF7D7D"/>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2">
              <a:extLst>
                <a:ext uri="{FF2B5EF4-FFF2-40B4-BE49-F238E27FC236}">
                  <a16:creationId xmlns:a16="http://schemas.microsoft.com/office/drawing/2014/main" id="{3AA97C5A-0E4E-C2B4-6490-8F9730D3D7B8}"/>
                </a:ext>
              </a:extLst>
            </p:cNvPr>
            <p:cNvSpPr txBox="1">
              <a:spLocks/>
            </p:cNvSpPr>
            <p:nvPr/>
          </p:nvSpPr>
          <p:spPr>
            <a:xfrm>
              <a:off x="10519240" y="2374662"/>
              <a:ext cx="741217"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Negative</a:t>
              </a:r>
            </a:p>
          </p:txBody>
        </p:sp>
        <p:sp>
          <p:nvSpPr>
            <p:cNvPr id="12" name="Oval 11">
              <a:extLst>
                <a:ext uri="{FF2B5EF4-FFF2-40B4-BE49-F238E27FC236}">
                  <a16:creationId xmlns:a16="http://schemas.microsoft.com/office/drawing/2014/main" id="{981B17DF-8C61-1DB8-784C-27EA3AB75458}"/>
                </a:ext>
              </a:extLst>
            </p:cNvPr>
            <p:cNvSpPr/>
            <p:nvPr/>
          </p:nvSpPr>
          <p:spPr>
            <a:xfrm>
              <a:off x="9965400" y="168378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2">
              <a:extLst>
                <a:ext uri="{FF2B5EF4-FFF2-40B4-BE49-F238E27FC236}">
                  <a16:creationId xmlns:a16="http://schemas.microsoft.com/office/drawing/2014/main" id="{A6E950D8-0C1F-CC7F-6EF9-13BF48E8677D}"/>
                </a:ext>
              </a:extLst>
            </p:cNvPr>
            <p:cNvSpPr txBox="1">
              <a:spLocks/>
            </p:cNvSpPr>
            <p:nvPr/>
          </p:nvSpPr>
          <p:spPr>
            <a:xfrm>
              <a:off x="10519240" y="1775519"/>
              <a:ext cx="673644"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Neutral</a:t>
              </a:r>
            </a:p>
          </p:txBody>
        </p:sp>
        <p:sp>
          <p:nvSpPr>
            <p:cNvPr id="20" name="Oval 19">
              <a:extLst>
                <a:ext uri="{FF2B5EF4-FFF2-40B4-BE49-F238E27FC236}">
                  <a16:creationId xmlns:a16="http://schemas.microsoft.com/office/drawing/2014/main" id="{43508362-9E91-84FB-0486-2A38BE88E225}"/>
                </a:ext>
              </a:extLst>
            </p:cNvPr>
            <p:cNvSpPr/>
            <p:nvPr/>
          </p:nvSpPr>
          <p:spPr>
            <a:xfrm>
              <a:off x="9965400" y="106465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Placeholder 2">
              <a:extLst>
                <a:ext uri="{FF2B5EF4-FFF2-40B4-BE49-F238E27FC236}">
                  <a16:creationId xmlns:a16="http://schemas.microsoft.com/office/drawing/2014/main" id="{26D6EE2B-E70B-6989-7840-9640FFF64FF9}"/>
                </a:ext>
              </a:extLst>
            </p:cNvPr>
            <p:cNvSpPr txBox="1">
              <a:spLocks/>
            </p:cNvSpPr>
            <p:nvPr/>
          </p:nvSpPr>
          <p:spPr>
            <a:xfrm>
              <a:off x="10519240" y="1142223"/>
              <a:ext cx="673644"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Positive</a:t>
              </a:r>
            </a:p>
          </p:txBody>
        </p:sp>
      </p:grpSp>
      <p:graphicFrame>
        <p:nvGraphicFramePr>
          <p:cNvPr id="24" name="Chart 23">
            <a:extLst>
              <a:ext uri="{FF2B5EF4-FFF2-40B4-BE49-F238E27FC236}">
                <a16:creationId xmlns:a16="http://schemas.microsoft.com/office/drawing/2014/main" id="{3ADDE184-67DC-85F0-2263-8FF5E58EB22D}"/>
              </a:ext>
            </a:extLst>
          </p:cNvPr>
          <p:cNvGraphicFramePr/>
          <p:nvPr>
            <p:extLst>
              <p:ext uri="{D42A27DB-BD31-4B8C-83A1-F6EECF244321}">
                <p14:modId xmlns:p14="http://schemas.microsoft.com/office/powerpoint/2010/main" val="1086321787"/>
              </p:ext>
            </p:extLst>
          </p:nvPr>
        </p:nvGraphicFramePr>
        <p:xfrm>
          <a:off x="6096000" y="441917"/>
          <a:ext cx="4495799" cy="5825534"/>
        </p:xfrm>
        <a:graphic>
          <a:graphicData uri="http://schemas.openxmlformats.org/drawingml/2006/chart">
            <c:chart xmlns:c="http://schemas.openxmlformats.org/drawingml/2006/chart" xmlns:r="http://schemas.openxmlformats.org/officeDocument/2006/relationships" r:id="rId2"/>
          </a:graphicData>
        </a:graphic>
      </p:graphicFrame>
      <p:sp>
        <p:nvSpPr>
          <p:cNvPr id="25" name="TextBox 2">
            <a:extLst>
              <a:ext uri="{FF2B5EF4-FFF2-40B4-BE49-F238E27FC236}">
                <a16:creationId xmlns:a16="http://schemas.microsoft.com/office/drawing/2014/main" id="{4F2386D5-A958-7CE0-1C6D-5B386730E49D}"/>
              </a:ext>
            </a:extLst>
          </p:cNvPr>
          <p:cNvSpPr txBox="1"/>
          <p:nvPr/>
        </p:nvSpPr>
        <p:spPr>
          <a:xfrm>
            <a:off x="7564557" y="6210011"/>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
        <p:nvSpPr>
          <p:cNvPr id="26" name="Text Placeholder 31">
            <a:extLst>
              <a:ext uri="{FF2B5EF4-FFF2-40B4-BE49-F238E27FC236}">
                <a16:creationId xmlns:a16="http://schemas.microsoft.com/office/drawing/2014/main" id="{CB9C73C2-82D4-9702-BF9A-6914DEBB5396}"/>
              </a:ext>
            </a:extLst>
          </p:cNvPr>
          <p:cNvSpPr>
            <a:spLocks noGrp="1"/>
          </p:cNvSpPr>
          <p:nvPr>
            <p:ph type="body" sz="quarter" idx="10"/>
          </p:nvPr>
        </p:nvSpPr>
        <p:spPr>
          <a:xfrm>
            <a:off x="184289" y="606287"/>
            <a:ext cx="4406762" cy="1231106"/>
          </a:xfrm>
        </p:spPr>
        <p:txBody>
          <a:bodyPr/>
          <a:lstStyle/>
          <a:p>
            <a:r>
              <a:rPr lang="en-US" dirty="0"/>
              <a:t>Respondents were asked to evaluate each name based on whether they had a </a:t>
            </a:r>
            <a:r>
              <a:rPr lang="en-US" b="1" dirty="0">
                <a:solidFill>
                  <a:srgbClr val="2751A5"/>
                </a:solidFill>
              </a:rPr>
              <a:t>Positive</a:t>
            </a:r>
            <a:r>
              <a:rPr lang="en-US" dirty="0"/>
              <a:t>, </a:t>
            </a:r>
            <a:r>
              <a:rPr lang="en-US" b="1" dirty="0">
                <a:solidFill>
                  <a:srgbClr val="009DD9"/>
                </a:solidFill>
              </a:rPr>
              <a:t>Neutral</a:t>
            </a:r>
            <a:r>
              <a:rPr lang="en-US" dirty="0"/>
              <a:t> or </a:t>
            </a:r>
            <a:r>
              <a:rPr lang="en-US" b="1" dirty="0">
                <a:solidFill>
                  <a:srgbClr val="FF7D7D"/>
                </a:solidFill>
              </a:rPr>
              <a:t>Negative</a:t>
            </a:r>
            <a:r>
              <a:rPr lang="en-US" dirty="0"/>
              <a:t> overall impression of the name. Respondents were then asked to provide rationale for their response. </a:t>
            </a:r>
          </a:p>
        </p:txBody>
      </p:sp>
      <p:sp>
        <p:nvSpPr>
          <p:cNvPr id="27" name="Rectangle 1230">
            <a:extLst>
              <a:ext uri="{FF2B5EF4-FFF2-40B4-BE49-F238E27FC236}">
                <a16:creationId xmlns:a16="http://schemas.microsoft.com/office/drawing/2014/main" id="{2621F7B4-E282-0B64-8512-BBF85D62FAEC}"/>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sp>
        <p:nvSpPr>
          <p:cNvPr id="2" name="TESTNAME29">
            <a:extLst>
              <a:ext uri="{FF2B5EF4-FFF2-40B4-BE49-F238E27FC236}">
                <a16:creationId xmlns:a16="http://schemas.microsoft.com/office/drawing/2014/main" id="{C225C93F-765B-2341-F5B8-9074A41B117A}"/>
              </a:ext>
            </a:extLst>
          </p:cNvPr>
          <p:cNvSpPr>
            <a:spLocks noChangeArrowheads="1"/>
          </p:cNvSpPr>
          <p:nvPr/>
        </p:nvSpPr>
        <p:spPr bwMode="auto">
          <a:xfrm>
            <a:off x="535529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3" name="TESTNAME28">
            <a:extLst>
              <a:ext uri="{FF2B5EF4-FFF2-40B4-BE49-F238E27FC236}">
                <a16:creationId xmlns:a16="http://schemas.microsoft.com/office/drawing/2014/main" id="{76449A4E-6E15-8F6C-FDDB-4B4A8C089A04}"/>
              </a:ext>
            </a:extLst>
          </p:cNvPr>
          <p:cNvSpPr>
            <a:spLocks noChangeArrowheads="1"/>
          </p:cNvSpPr>
          <p:nvPr/>
        </p:nvSpPr>
        <p:spPr bwMode="auto">
          <a:xfrm>
            <a:off x="535529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 name="TESTNAME27">
            <a:extLst>
              <a:ext uri="{FF2B5EF4-FFF2-40B4-BE49-F238E27FC236}">
                <a16:creationId xmlns:a16="http://schemas.microsoft.com/office/drawing/2014/main" id="{46BF3674-969B-36D9-75BD-B3534F3DB185}"/>
              </a:ext>
            </a:extLst>
          </p:cNvPr>
          <p:cNvSpPr>
            <a:spLocks noChangeArrowheads="1"/>
          </p:cNvSpPr>
          <p:nvPr/>
        </p:nvSpPr>
        <p:spPr bwMode="auto">
          <a:xfrm>
            <a:off x="535529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5" name="TESTNAME26">
            <a:extLst>
              <a:ext uri="{FF2B5EF4-FFF2-40B4-BE49-F238E27FC236}">
                <a16:creationId xmlns:a16="http://schemas.microsoft.com/office/drawing/2014/main" id="{26375EBB-0EA6-A12E-BE3A-19042E2B87E9}"/>
              </a:ext>
            </a:extLst>
          </p:cNvPr>
          <p:cNvSpPr>
            <a:spLocks noChangeArrowheads="1"/>
          </p:cNvSpPr>
          <p:nvPr/>
        </p:nvSpPr>
        <p:spPr bwMode="auto">
          <a:xfrm>
            <a:off x="535529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6" name="TESTNAME25">
            <a:extLst>
              <a:ext uri="{FF2B5EF4-FFF2-40B4-BE49-F238E27FC236}">
                <a16:creationId xmlns:a16="http://schemas.microsoft.com/office/drawing/2014/main" id="{3504FFB6-E9D6-67A2-6177-14DFD5CE6925}"/>
              </a:ext>
            </a:extLst>
          </p:cNvPr>
          <p:cNvSpPr>
            <a:spLocks noChangeArrowheads="1"/>
          </p:cNvSpPr>
          <p:nvPr/>
        </p:nvSpPr>
        <p:spPr bwMode="auto">
          <a:xfrm>
            <a:off x="535529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7" name="TESTNAME24">
            <a:extLst>
              <a:ext uri="{FF2B5EF4-FFF2-40B4-BE49-F238E27FC236}">
                <a16:creationId xmlns:a16="http://schemas.microsoft.com/office/drawing/2014/main" id="{45E9A1D6-A416-EDA6-B533-1D8D1CD9764E}"/>
              </a:ext>
            </a:extLst>
          </p:cNvPr>
          <p:cNvSpPr>
            <a:spLocks noChangeArrowheads="1"/>
          </p:cNvSpPr>
          <p:nvPr/>
        </p:nvSpPr>
        <p:spPr bwMode="auto">
          <a:xfrm>
            <a:off x="535529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3" name="TESTNAME23">
            <a:extLst>
              <a:ext uri="{FF2B5EF4-FFF2-40B4-BE49-F238E27FC236}">
                <a16:creationId xmlns:a16="http://schemas.microsoft.com/office/drawing/2014/main" id="{56F6934C-C195-EDCC-B628-19E0B15B3C73}"/>
              </a:ext>
            </a:extLst>
          </p:cNvPr>
          <p:cNvSpPr>
            <a:spLocks noChangeArrowheads="1"/>
          </p:cNvSpPr>
          <p:nvPr/>
        </p:nvSpPr>
        <p:spPr bwMode="auto">
          <a:xfrm>
            <a:off x="535529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4" name="TESTNAME22">
            <a:extLst>
              <a:ext uri="{FF2B5EF4-FFF2-40B4-BE49-F238E27FC236}">
                <a16:creationId xmlns:a16="http://schemas.microsoft.com/office/drawing/2014/main" id="{6AE7BA67-0DDA-DF07-BA39-D8ACD78CE05F}"/>
              </a:ext>
            </a:extLst>
          </p:cNvPr>
          <p:cNvSpPr>
            <a:spLocks noChangeArrowheads="1"/>
          </p:cNvSpPr>
          <p:nvPr/>
        </p:nvSpPr>
        <p:spPr bwMode="auto">
          <a:xfrm>
            <a:off x="535529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5" name="TESTNAME21">
            <a:extLst>
              <a:ext uri="{FF2B5EF4-FFF2-40B4-BE49-F238E27FC236}">
                <a16:creationId xmlns:a16="http://schemas.microsoft.com/office/drawing/2014/main" id="{72074C5C-7BDB-1822-BCD6-0FBF64523D31}"/>
              </a:ext>
            </a:extLst>
          </p:cNvPr>
          <p:cNvSpPr>
            <a:spLocks noChangeArrowheads="1"/>
          </p:cNvSpPr>
          <p:nvPr/>
        </p:nvSpPr>
        <p:spPr bwMode="auto">
          <a:xfrm>
            <a:off x="535529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6" name="TESTNAME20">
            <a:extLst>
              <a:ext uri="{FF2B5EF4-FFF2-40B4-BE49-F238E27FC236}">
                <a16:creationId xmlns:a16="http://schemas.microsoft.com/office/drawing/2014/main" id="{D99A1015-C5F4-E853-0E47-9192F1E9009D}"/>
              </a:ext>
            </a:extLst>
          </p:cNvPr>
          <p:cNvSpPr>
            <a:spLocks noChangeArrowheads="1"/>
          </p:cNvSpPr>
          <p:nvPr/>
        </p:nvSpPr>
        <p:spPr bwMode="auto">
          <a:xfrm>
            <a:off x="535529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7" name="TESTNAME19">
            <a:extLst>
              <a:ext uri="{FF2B5EF4-FFF2-40B4-BE49-F238E27FC236}">
                <a16:creationId xmlns:a16="http://schemas.microsoft.com/office/drawing/2014/main" id="{7487249F-68EF-980D-B356-315DF9BED8AA}"/>
              </a:ext>
            </a:extLst>
          </p:cNvPr>
          <p:cNvSpPr>
            <a:spLocks noChangeArrowheads="1"/>
          </p:cNvSpPr>
          <p:nvPr/>
        </p:nvSpPr>
        <p:spPr bwMode="auto">
          <a:xfrm>
            <a:off x="535529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8" name="TESTNAME18">
            <a:extLst>
              <a:ext uri="{FF2B5EF4-FFF2-40B4-BE49-F238E27FC236}">
                <a16:creationId xmlns:a16="http://schemas.microsoft.com/office/drawing/2014/main" id="{F01567D0-1F43-5366-166D-6EB96B678966}"/>
              </a:ext>
            </a:extLst>
          </p:cNvPr>
          <p:cNvSpPr>
            <a:spLocks noChangeArrowheads="1"/>
          </p:cNvSpPr>
          <p:nvPr/>
        </p:nvSpPr>
        <p:spPr bwMode="auto">
          <a:xfrm>
            <a:off x="535529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1" name="TESTNAME17">
            <a:extLst>
              <a:ext uri="{FF2B5EF4-FFF2-40B4-BE49-F238E27FC236}">
                <a16:creationId xmlns:a16="http://schemas.microsoft.com/office/drawing/2014/main" id="{28971018-9304-A2D4-3049-CBDFAC741AD3}"/>
              </a:ext>
            </a:extLst>
          </p:cNvPr>
          <p:cNvSpPr>
            <a:spLocks noChangeArrowheads="1"/>
          </p:cNvSpPr>
          <p:nvPr/>
        </p:nvSpPr>
        <p:spPr bwMode="auto">
          <a:xfrm>
            <a:off x="535529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2" name="TESTNAME16">
            <a:extLst>
              <a:ext uri="{FF2B5EF4-FFF2-40B4-BE49-F238E27FC236}">
                <a16:creationId xmlns:a16="http://schemas.microsoft.com/office/drawing/2014/main" id="{59C4841A-7A2B-5B80-1379-E98156337764}"/>
              </a:ext>
            </a:extLst>
          </p:cNvPr>
          <p:cNvSpPr>
            <a:spLocks noChangeArrowheads="1"/>
          </p:cNvSpPr>
          <p:nvPr/>
        </p:nvSpPr>
        <p:spPr bwMode="auto">
          <a:xfrm>
            <a:off x="535529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8" name="TESTNAME15">
            <a:extLst>
              <a:ext uri="{FF2B5EF4-FFF2-40B4-BE49-F238E27FC236}">
                <a16:creationId xmlns:a16="http://schemas.microsoft.com/office/drawing/2014/main" id="{4DE73BFC-CC7D-D48D-6C45-FE8572F87DC6}"/>
              </a:ext>
            </a:extLst>
          </p:cNvPr>
          <p:cNvSpPr>
            <a:spLocks noChangeArrowheads="1"/>
          </p:cNvSpPr>
          <p:nvPr/>
        </p:nvSpPr>
        <p:spPr bwMode="auto">
          <a:xfrm>
            <a:off x="535529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9" name="TESTNAME14">
            <a:extLst>
              <a:ext uri="{FF2B5EF4-FFF2-40B4-BE49-F238E27FC236}">
                <a16:creationId xmlns:a16="http://schemas.microsoft.com/office/drawing/2014/main" id="{63071EE8-F532-3B04-F90D-29C05F2BACD5}"/>
              </a:ext>
            </a:extLst>
          </p:cNvPr>
          <p:cNvSpPr>
            <a:spLocks noChangeArrowheads="1"/>
          </p:cNvSpPr>
          <p:nvPr/>
        </p:nvSpPr>
        <p:spPr bwMode="auto">
          <a:xfrm>
            <a:off x="535529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30" name="TESTNAME13">
            <a:extLst>
              <a:ext uri="{FF2B5EF4-FFF2-40B4-BE49-F238E27FC236}">
                <a16:creationId xmlns:a16="http://schemas.microsoft.com/office/drawing/2014/main" id="{DFB2C102-C371-C328-8521-DB69E306A726}"/>
              </a:ext>
            </a:extLst>
          </p:cNvPr>
          <p:cNvSpPr>
            <a:spLocks noChangeArrowheads="1"/>
          </p:cNvSpPr>
          <p:nvPr/>
        </p:nvSpPr>
        <p:spPr bwMode="auto">
          <a:xfrm>
            <a:off x="535529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1" name="TESTNAME12">
            <a:extLst>
              <a:ext uri="{FF2B5EF4-FFF2-40B4-BE49-F238E27FC236}">
                <a16:creationId xmlns:a16="http://schemas.microsoft.com/office/drawing/2014/main" id="{5A80AEF7-8893-A4DD-9D08-375952CC6DB7}"/>
              </a:ext>
            </a:extLst>
          </p:cNvPr>
          <p:cNvSpPr>
            <a:spLocks noChangeArrowheads="1"/>
          </p:cNvSpPr>
          <p:nvPr/>
        </p:nvSpPr>
        <p:spPr bwMode="auto">
          <a:xfrm>
            <a:off x="535529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2" name="TESTNAME11">
            <a:extLst>
              <a:ext uri="{FF2B5EF4-FFF2-40B4-BE49-F238E27FC236}">
                <a16:creationId xmlns:a16="http://schemas.microsoft.com/office/drawing/2014/main" id="{A243B7C8-7F13-8B17-B99A-8107A0C4A00F}"/>
              </a:ext>
            </a:extLst>
          </p:cNvPr>
          <p:cNvSpPr>
            <a:spLocks noChangeArrowheads="1"/>
          </p:cNvSpPr>
          <p:nvPr/>
        </p:nvSpPr>
        <p:spPr bwMode="auto">
          <a:xfrm>
            <a:off x="535529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3" name="TESTNAME10">
            <a:extLst>
              <a:ext uri="{FF2B5EF4-FFF2-40B4-BE49-F238E27FC236}">
                <a16:creationId xmlns:a16="http://schemas.microsoft.com/office/drawing/2014/main" id="{489D0DE3-92E5-700A-ADAB-BBD7FD54CAE1}"/>
              </a:ext>
            </a:extLst>
          </p:cNvPr>
          <p:cNvSpPr>
            <a:spLocks noChangeArrowheads="1"/>
          </p:cNvSpPr>
          <p:nvPr/>
        </p:nvSpPr>
        <p:spPr bwMode="auto">
          <a:xfrm>
            <a:off x="535529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4" name="TESTNAME09">
            <a:extLst>
              <a:ext uri="{FF2B5EF4-FFF2-40B4-BE49-F238E27FC236}">
                <a16:creationId xmlns:a16="http://schemas.microsoft.com/office/drawing/2014/main" id="{682B455B-6DFF-E56E-69B2-B0F68E12B851}"/>
              </a:ext>
            </a:extLst>
          </p:cNvPr>
          <p:cNvSpPr>
            <a:spLocks noChangeArrowheads="1"/>
          </p:cNvSpPr>
          <p:nvPr/>
        </p:nvSpPr>
        <p:spPr bwMode="auto">
          <a:xfrm>
            <a:off x="535529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5" name="TESTNAME08">
            <a:extLst>
              <a:ext uri="{FF2B5EF4-FFF2-40B4-BE49-F238E27FC236}">
                <a16:creationId xmlns:a16="http://schemas.microsoft.com/office/drawing/2014/main" id="{A7C06A52-D78D-90B8-F772-B80A203D8369}"/>
              </a:ext>
            </a:extLst>
          </p:cNvPr>
          <p:cNvSpPr>
            <a:spLocks noChangeArrowheads="1"/>
          </p:cNvSpPr>
          <p:nvPr/>
        </p:nvSpPr>
        <p:spPr bwMode="auto">
          <a:xfrm>
            <a:off x="535529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6" name="TESTNAME07">
            <a:extLst>
              <a:ext uri="{FF2B5EF4-FFF2-40B4-BE49-F238E27FC236}">
                <a16:creationId xmlns:a16="http://schemas.microsoft.com/office/drawing/2014/main" id="{EFFAD59E-B7A9-7154-2CF8-0CA93F1D61BB}"/>
              </a:ext>
            </a:extLst>
          </p:cNvPr>
          <p:cNvSpPr>
            <a:spLocks noChangeArrowheads="1"/>
          </p:cNvSpPr>
          <p:nvPr/>
        </p:nvSpPr>
        <p:spPr bwMode="auto">
          <a:xfrm>
            <a:off x="535529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7" name="TESTNAME06">
            <a:extLst>
              <a:ext uri="{FF2B5EF4-FFF2-40B4-BE49-F238E27FC236}">
                <a16:creationId xmlns:a16="http://schemas.microsoft.com/office/drawing/2014/main" id="{18B20AE0-5B76-6164-1477-22676F1C2B54}"/>
              </a:ext>
            </a:extLst>
          </p:cNvPr>
          <p:cNvSpPr>
            <a:spLocks noChangeArrowheads="1"/>
          </p:cNvSpPr>
          <p:nvPr/>
        </p:nvSpPr>
        <p:spPr bwMode="auto">
          <a:xfrm>
            <a:off x="535529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8" name="TESTNAME05">
            <a:extLst>
              <a:ext uri="{FF2B5EF4-FFF2-40B4-BE49-F238E27FC236}">
                <a16:creationId xmlns:a16="http://schemas.microsoft.com/office/drawing/2014/main" id="{2C3CBE86-AF27-8A9B-EFE0-0646646A5BB4}"/>
              </a:ext>
            </a:extLst>
          </p:cNvPr>
          <p:cNvSpPr>
            <a:spLocks noChangeArrowheads="1"/>
          </p:cNvSpPr>
          <p:nvPr/>
        </p:nvSpPr>
        <p:spPr bwMode="auto">
          <a:xfrm>
            <a:off x="535529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9" name="TESTNAME04">
            <a:extLst>
              <a:ext uri="{FF2B5EF4-FFF2-40B4-BE49-F238E27FC236}">
                <a16:creationId xmlns:a16="http://schemas.microsoft.com/office/drawing/2014/main" id="{08079651-1693-8F6E-1903-7C54226842C2}"/>
              </a:ext>
            </a:extLst>
          </p:cNvPr>
          <p:cNvSpPr>
            <a:spLocks noChangeArrowheads="1"/>
          </p:cNvSpPr>
          <p:nvPr/>
        </p:nvSpPr>
        <p:spPr bwMode="auto">
          <a:xfrm>
            <a:off x="535529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40" name="TESTNAME03">
            <a:extLst>
              <a:ext uri="{FF2B5EF4-FFF2-40B4-BE49-F238E27FC236}">
                <a16:creationId xmlns:a16="http://schemas.microsoft.com/office/drawing/2014/main" id="{30699228-6518-EF7B-1D36-04445EEF07F6}"/>
              </a:ext>
            </a:extLst>
          </p:cNvPr>
          <p:cNvSpPr>
            <a:spLocks noChangeArrowheads="1"/>
          </p:cNvSpPr>
          <p:nvPr/>
        </p:nvSpPr>
        <p:spPr bwMode="auto">
          <a:xfrm>
            <a:off x="535529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1" name="TESTNAME02">
            <a:extLst>
              <a:ext uri="{FF2B5EF4-FFF2-40B4-BE49-F238E27FC236}">
                <a16:creationId xmlns:a16="http://schemas.microsoft.com/office/drawing/2014/main" id="{CB767047-A75D-BD70-5263-9CC48A7705C9}"/>
              </a:ext>
            </a:extLst>
          </p:cNvPr>
          <p:cNvSpPr>
            <a:spLocks noChangeArrowheads="1"/>
          </p:cNvSpPr>
          <p:nvPr/>
        </p:nvSpPr>
        <p:spPr bwMode="auto">
          <a:xfrm>
            <a:off x="535529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2" name="TESTNAME01">
            <a:extLst>
              <a:ext uri="{FF2B5EF4-FFF2-40B4-BE49-F238E27FC236}">
                <a16:creationId xmlns:a16="http://schemas.microsoft.com/office/drawing/2014/main" id="{1090A8C5-5068-8C63-DB8A-9559DE98688E}"/>
              </a:ext>
            </a:extLst>
          </p:cNvPr>
          <p:cNvSpPr>
            <a:spLocks noChangeArrowheads="1"/>
          </p:cNvSpPr>
          <p:nvPr/>
        </p:nvSpPr>
        <p:spPr bwMode="auto">
          <a:xfrm>
            <a:off x="535529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3" name="TESTNAME00">
            <a:extLst>
              <a:ext uri="{FF2B5EF4-FFF2-40B4-BE49-F238E27FC236}">
                <a16:creationId xmlns:a16="http://schemas.microsoft.com/office/drawing/2014/main" id="{28AAF6D3-2FD5-2473-436C-399A6752F5A4}"/>
              </a:ext>
            </a:extLst>
          </p:cNvPr>
          <p:cNvSpPr>
            <a:spLocks noChangeArrowheads="1"/>
          </p:cNvSpPr>
          <p:nvPr/>
        </p:nvSpPr>
        <p:spPr bwMode="auto">
          <a:xfrm>
            <a:off x="535039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51554332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D36E68-CEEE-98CC-1CDD-C99A46C0BD36}"/>
              </a:ext>
            </a:extLst>
          </p:cNvPr>
          <p:cNvSpPr/>
          <p:nvPr/>
        </p:nvSpPr>
        <p:spPr>
          <a:xfrm>
            <a:off x="987552" y="1784662"/>
            <a:ext cx="10314432" cy="3633216"/>
          </a:xfrm>
          <a:prstGeom prst="rect">
            <a:avLst/>
          </a:prstGeom>
          <a:solidFill>
            <a:srgbClr val="EAEAE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B238321-C02D-2C82-9A1A-DE14AFE01D2A}"/>
              </a:ext>
            </a:extLst>
          </p:cNvPr>
          <p:cNvSpPr>
            <a:spLocks noGrp="1"/>
          </p:cNvSpPr>
          <p:nvPr>
            <p:ph type="title"/>
          </p:nvPr>
        </p:nvSpPr>
        <p:spPr/>
        <p:txBody>
          <a:bodyPr/>
          <a:lstStyle/>
          <a:p>
            <a:r>
              <a:rPr lang="en-US" dirty="0"/>
              <a:t>Appendix - Exaggerative/Inappropriate Name Identification - Product Profile</a:t>
            </a:r>
          </a:p>
        </p:txBody>
      </p:sp>
      <p:sp>
        <p:nvSpPr>
          <p:cNvPr id="5" name="Text Placeholder 4">
            <a:extLst>
              <a:ext uri="{FF2B5EF4-FFF2-40B4-BE49-F238E27FC236}">
                <a16:creationId xmlns:a16="http://schemas.microsoft.com/office/drawing/2014/main" id="{4E4FB3A5-6C24-1868-9C05-396CABEA19F0}"/>
              </a:ext>
            </a:extLst>
          </p:cNvPr>
          <p:cNvSpPr>
            <a:spLocks noGrp="1"/>
          </p:cNvSpPr>
          <p:nvPr>
            <p:ph type="body" sz="quarter" idx="10"/>
          </p:nvPr>
        </p:nvSpPr>
        <p:spPr>
          <a:xfrm>
            <a:off x="184288" y="606287"/>
            <a:ext cx="11725137" cy="591572"/>
          </a:xfrm>
        </p:spPr>
        <p:txBody>
          <a:bodyPr/>
          <a:lstStyle/>
          <a:p>
            <a:r>
              <a:rPr lang="en-US" dirty="0"/>
              <a:t>Respondents were asked to review the product profile below and answer a series of questions that evaluated any potential inappropriate, misleading or exaggerative issues implied by the test names.</a:t>
            </a:r>
          </a:p>
        </p:txBody>
      </p:sp>
      <p:graphicFrame>
        <p:nvGraphicFramePr>
          <p:cNvPr id="6" name="Table 5">
            <a:extLst>
              <a:ext uri="{FF2B5EF4-FFF2-40B4-BE49-F238E27FC236}">
                <a16:creationId xmlns:a16="http://schemas.microsoft.com/office/drawing/2014/main" id="{D248122A-D92D-DC92-E3EB-7BEF1E2EEEB4}"/>
              </a:ext>
            </a:extLst>
          </p:cNvPr>
          <p:cNvGraphicFramePr>
            <a:graphicFrameLocks noGrp="1"/>
          </p:cNvGraphicFramePr>
          <p:nvPr>
            <p:extLst>
              <p:ext uri="{D42A27DB-BD31-4B8C-83A1-F6EECF244321}">
                <p14:modId xmlns:p14="http://schemas.microsoft.com/office/powerpoint/2010/main" val="800883906"/>
              </p:ext>
            </p:extLst>
          </p:nvPr>
        </p:nvGraphicFramePr>
        <p:xfrm>
          <a:off x="1175658" y="1971821"/>
          <a:ext cx="9823268" cy="3143796"/>
        </p:xfrm>
        <a:graphic>
          <a:graphicData uri="http://schemas.openxmlformats.org/drawingml/2006/table">
            <a:tbl>
              <a:tblPr/>
              <a:tblGrid>
                <a:gridCol w="3474550">
                  <a:extLst>
                    <a:ext uri="{9D8B030D-6E8A-4147-A177-3AD203B41FA5}">
                      <a16:colId xmlns:a16="http://schemas.microsoft.com/office/drawing/2014/main" val="1556597288"/>
                    </a:ext>
                  </a:extLst>
                </a:gridCol>
                <a:gridCol w="6348718">
                  <a:extLst>
                    <a:ext uri="{9D8B030D-6E8A-4147-A177-3AD203B41FA5}">
                      <a16:colId xmlns:a16="http://schemas.microsoft.com/office/drawing/2014/main" val="36795970"/>
                    </a:ext>
                  </a:extLst>
                </a:gridCol>
              </a:tblGrid>
              <a:tr h="514692">
                <a:tc>
                  <a:txBody>
                    <a:bodyPr/>
                    <a:lstStyle/>
                    <a:p>
                      <a:pPr algn="l" rtl="0" fontAlgn="b"/>
                      <a:r>
                        <a:rPr lang="en-US" sz="1600" b="0" i="0" u="none" strike="noStrike" dirty="0">
                          <a:solidFill>
                            <a:schemeClr val="tx1"/>
                          </a:solidFill>
                          <a:effectLst/>
                          <a:latin typeface="Open Sans" panose="020B0606030504020204" pitchFamily="34" charset="0"/>
                        </a:rPr>
                        <a:t>Classification:</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a:noFill/>
                    </a:lnT>
                    <a:lnB w="12700" cap="flat" cmpd="sng" algn="ctr">
                      <a:solidFill>
                        <a:schemeClr val="bg1">
                          <a:lumMod val="75000"/>
                        </a:schemeClr>
                      </a:solidFill>
                      <a:prstDash val="solid"/>
                      <a:round/>
                      <a:headEnd type="none" w="med" len="med"/>
                      <a:tailEnd type="none" w="med" len="med"/>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a:noFill/>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366673327"/>
                  </a:ext>
                </a:extLst>
              </a:tr>
              <a:tr h="528603">
                <a:tc>
                  <a:txBody>
                    <a:bodyPr/>
                    <a:lstStyle/>
                    <a:p>
                      <a:pPr algn="l" rtl="0" fontAlgn="b"/>
                      <a:r>
                        <a:rPr lang="en-US" sz="1600" b="0" i="0" u="none" strike="noStrike" dirty="0">
                          <a:solidFill>
                            <a:schemeClr val="tx1"/>
                          </a:solidFill>
                          <a:effectLst/>
                          <a:latin typeface="Open Sans" panose="020B0606030504020204" pitchFamily="34" charset="0"/>
                        </a:rPr>
                        <a:t>Indication(s):</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815579942"/>
                  </a:ext>
                </a:extLst>
              </a:tr>
              <a:tr h="528603">
                <a:tc>
                  <a:txBody>
                    <a:bodyPr/>
                    <a:lstStyle/>
                    <a:p>
                      <a:pPr algn="l" rtl="0" fontAlgn="b"/>
                      <a:r>
                        <a:rPr lang="en-US" sz="1600" b="0" i="0" u="none" strike="noStrike" dirty="0">
                          <a:solidFill>
                            <a:schemeClr val="tx1"/>
                          </a:solidFill>
                          <a:effectLst/>
                          <a:latin typeface="Open Sans" panose="020B0606030504020204" pitchFamily="34" charset="0"/>
                        </a:rPr>
                        <a:t>Dosage Strength:</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510924"/>
                  </a:ext>
                </a:extLst>
              </a:tr>
              <a:tr h="528603">
                <a:tc>
                  <a:txBody>
                    <a:bodyPr/>
                    <a:lstStyle/>
                    <a:p>
                      <a:pPr algn="l" rtl="0" fontAlgn="b"/>
                      <a:r>
                        <a:rPr lang="en-US" sz="1600" b="0" i="0" u="none" strike="noStrike" dirty="0">
                          <a:solidFill>
                            <a:schemeClr val="tx1"/>
                          </a:solidFill>
                          <a:effectLst/>
                          <a:latin typeface="Open Sans" panose="020B0606030504020204" pitchFamily="34" charset="0"/>
                        </a:rPr>
                        <a:t>Dosage Formulation:</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58534877"/>
                  </a:ext>
                </a:extLst>
              </a:tr>
              <a:tr h="528603">
                <a:tc>
                  <a:txBody>
                    <a:bodyPr/>
                    <a:lstStyle/>
                    <a:p>
                      <a:pPr algn="l" rtl="0" fontAlgn="b"/>
                      <a:r>
                        <a:rPr lang="en-US" sz="1600" b="0" i="0" u="none" strike="noStrike" dirty="0">
                          <a:solidFill>
                            <a:schemeClr val="tx1"/>
                          </a:solidFill>
                          <a:effectLst/>
                          <a:latin typeface="Open Sans" panose="020B0606030504020204" pitchFamily="34" charset="0"/>
                        </a:rPr>
                        <a:t>Frequency of Administration:</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236655282"/>
                  </a:ext>
                </a:extLst>
              </a:tr>
              <a:tr h="514692">
                <a:tc>
                  <a:txBody>
                    <a:bodyPr/>
                    <a:lstStyle/>
                    <a:p>
                      <a:pPr algn="l" rtl="0" fontAlgn="b"/>
                      <a:r>
                        <a:rPr lang="en-US" sz="1600" b="0" i="0" u="none" strike="noStrike" dirty="0">
                          <a:solidFill>
                            <a:schemeClr val="tx1"/>
                          </a:solidFill>
                          <a:effectLst/>
                          <a:latin typeface="Open Sans" panose="020B0606030504020204" pitchFamily="34" charset="0"/>
                        </a:rPr>
                        <a:t>Dispensing Environment:</a:t>
                      </a:r>
                    </a:p>
                  </a:txBody>
                  <a:tcPr marL="8926" marR="8926" marT="8926" marB="0" anchor="ctr">
                    <a:lnL>
                      <a:noFill/>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a:noFill/>
                    </a:lnB>
                  </a:tcPr>
                </a:tc>
                <a:tc>
                  <a:txBody>
                    <a:bodyPr/>
                    <a:lstStyle/>
                    <a:p>
                      <a:pPr marL="0" marR="0">
                        <a:spcBef>
                          <a:spcPts val="0"/>
                        </a:spcBef>
                        <a:spcAft>
                          <a:spcPts val="0"/>
                        </a:spcAft>
                        <a:tabLst>
                          <a:tab pos="2743200" algn="ctr"/>
                          <a:tab pos="5486400" algn="r"/>
                        </a:tabLst>
                      </a:pPr>
                      <a:r>
                        <a:rPr lang="en-US" sz="1600" dirty="0">
                          <a:solidFill>
                            <a:srgbClr val="FF0000"/>
                          </a:solidFill>
                        </a:rPr>
                        <a:t>XXXX</a:t>
                      </a:r>
                      <a:endParaRPr lang="en-US" sz="1600" b="0" i="0" u="none" strike="noStrike" kern="1200" dirty="0">
                        <a:solidFill>
                          <a:schemeClr val="tx1"/>
                        </a:solidFill>
                        <a:effectLst/>
                        <a:latin typeface="Open Sans" panose="020B0606030504020204" pitchFamily="34" charset="0"/>
                        <a:ea typeface="+mn-ea"/>
                        <a:cs typeface="+mn-cs"/>
                      </a:endParaRPr>
                    </a:p>
                  </a:txBody>
                  <a:tcPr anchor="ctr">
                    <a:lnL w="12700" cap="flat" cmpd="sng" algn="ctr">
                      <a:solidFill>
                        <a:schemeClr val="bg1">
                          <a:lumMod val="75000"/>
                        </a:schemeClr>
                      </a:solidFill>
                      <a:prstDash val="solid"/>
                      <a:round/>
                      <a:headEnd type="none" w="med" len="med"/>
                      <a:tailEnd type="none" w="med" len="med"/>
                    </a:lnL>
                    <a:lnR>
                      <a:noFill/>
                    </a:lnR>
                    <a:lnT w="12700" cap="flat" cmpd="sng" algn="ctr">
                      <a:solidFill>
                        <a:schemeClr val="bg1">
                          <a:lumMod val="75000"/>
                        </a:schemeClr>
                      </a:solidFill>
                      <a:prstDash val="solid"/>
                      <a:round/>
                      <a:headEnd type="none" w="med" len="med"/>
                      <a:tailEnd type="none" w="med" len="med"/>
                    </a:lnT>
                    <a:lnB>
                      <a:noFill/>
                    </a:lnB>
                  </a:tcPr>
                </a:tc>
                <a:extLst>
                  <a:ext uri="{0D108BD9-81ED-4DB2-BD59-A6C34878D82A}">
                    <a16:rowId xmlns:a16="http://schemas.microsoft.com/office/drawing/2014/main" val="31452708"/>
                  </a:ext>
                </a:extLst>
              </a:tr>
            </a:tbl>
          </a:graphicData>
        </a:graphic>
      </p:graphicFrame>
    </p:spTree>
    <p:extLst>
      <p:ext uri="{BB962C8B-B14F-4D97-AF65-F5344CB8AC3E}">
        <p14:creationId xmlns:p14="http://schemas.microsoft.com/office/powerpoint/2010/main" val="151915164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3DED4-BD41-50D9-B9A1-963A8639104E}"/>
              </a:ext>
            </a:extLst>
          </p:cNvPr>
          <p:cNvSpPr>
            <a:spLocks noGrp="1"/>
          </p:cNvSpPr>
          <p:nvPr>
            <p:ph type="title"/>
          </p:nvPr>
        </p:nvSpPr>
        <p:spPr>
          <a:xfrm>
            <a:off x="184288" y="0"/>
            <a:ext cx="11725137" cy="441916"/>
          </a:xfrm>
        </p:spPr>
        <p:txBody>
          <a:bodyPr/>
          <a:lstStyle/>
          <a:p>
            <a:r>
              <a:rPr lang="en-US" dirty="0">
                <a:latin typeface="+mj-lt"/>
              </a:rPr>
              <a:t>Appendix - Exaggerative/Inappropriate Name Identification Results</a:t>
            </a:r>
          </a:p>
        </p:txBody>
      </p:sp>
      <p:sp>
        <p:nvSpPr>
          <p:cNvPr id="16" name="Text Placeholder 4">
            <a:extLst>
              <a:ext uri="{FF2B5EF4-FFF2-40B4-BE49-F238E27FC236}">
                <a16:creationId xmlns:a16="http://schemas.microsoft.com/office/drawing/2014/main" id="{C6DFF9AA-0733-606C-9BD4-C3FD0800E66D}"/>
              </a:ext>
            </a:extLst>
          </p:cNvPr>
          <p:cNvSpPr>
            <a:spLocks noGrp="1"/>
          </p:cNvSpPr>
          <p:nvPr>
            <p:ph type="body" sz="quarter" idx="10"/>
          </p:nvPr>
        </p:nvSpPr>
        <p:spPr>
          <a:xfrm>
            <a:off x="184288" y="606287"/>
            <a:ext cx="11725137" cy="246221"/>
          </a:xfrm>
        </p:spPr>
        <p:txBody>
          <a:bodyPr/>
          <a:lstStyle/>
          <a:p>
            <a:pPr algn="ctr"/>
            <a:r>
              <a:rPr lang="en-US" i="1" dirty="0"/>
              <a:t>&lt;&lt;</a:t>
            </a:r>
            <a:r>
              <a:rPr lang="en-US" i="1" dirty="0" err="1"/>
              <a:t>ExaggerativeTitle</a:t>
            </a:r>
            <a:r>
              <a:rPr lang="en-US" i="1" dirty="0"/>
              <a:t>&gt;&gt;</a:t>
            </a:r>
          </a:p>
        </p:txBody>
      </p:sp>
      <p:grpSp>
        <p:nvGrpSpPr>
          <p:cNvPr id="17" name="Group 16">
            <a:extLst>
              <a:ext uri="{FF2B5EF4-FFF2-40B4-BE49-F238E27FC236}">
                <a16:creationId xmlns:a16="http://schemas.microsoft.com/office/drawing/2014/main" id="{A523DDB0-ED9A-4FBE-D988-169D9DA8DE6C}"/>
              </a:ext>
            </a:extLst>
          </p:cNvPr>
          <p:cNvGrpSpPr/>
          <p:nvPr/>
        </p:nvGrpSpPr>
        <p:grpSpPr>
          <a:xfrm>
            <a:off x="9237430" y="1064657"/>
            <a:ext cx="1133390" cy="954405"/>
            <a:chOff x="9237430" y="1064657"/>
            <a:chExt cx="1133390" cy="954405"/>
          </a:xfrm>
        </p:grpSpPr>
        <p:sp>
          <p:nvSpPr>
            <p:cNvPr id="18" name="Oval 17">
              <a:extLst>
                <a:ext uri="{FF2B5EF4-FFF2-40B4-BE49-F238E27FC236}">
                  <a16:creationId xmlns:a16="http://schemas.microsoft.com/office/drawing/2014/main" id="{DAE819A2-F22D-35C5-64B1-0B2E72476A27}"/>
                </a:ext>
              </a:extLst>
            </p:cNvPr>
            <p:cNvSpPr/>
            <p:nvPr/>
          </p:nvSpPr>
          <p:spPr>
            <a:xfrm>
              <a:off x="9237430" y="168378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2">
              <a:extLst>
                <a:ext uri="{FF2B5EF4-FFF2-40B4-BE49-F238E27FC236}">
                  <a16:creationId xmlns:a16="http://schemas.microsoft.com/office/drawing/2014/main" id="{67BAEF4B-4218-465F-53D1-6512AC48B009}"/>
                </a:ext>
              </a:extLst>
            </p:cNvPr>
            <p:cNvSpPr txBox="1">
              <a:spLocks/>
            </p:cNvSpPr>
            <p:nvPr/>
          </p:nvSpPr>
          <p:spPr>
            <a:xfrm>
              <a:off x="9791269" y="1775519"/>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latin typeface="Montserrat" panose="00000500000000000000" pitchFamily="2" charset="0"/>
                </a:rPr>
                <a:t>Yes</a:t>
              </a:r>
            </a:p>
          </p:txBody>
        </p:sp>
        <p:sp>
          <p:nvSpPr>
            <p:cNvPr id="20" name="Oval 19">
              <a:extLst>
                <a:ext uri="{FF2B5EF4-FFF2-40B4-BE49-F238E27FC236}">
                  <a16:creationId xmlns:a16="http://schemas.microsoft.com/office/drawing/2014/main" id="{EB1C855A-8A05-2DA9-3E83-E72EB7E0CD1A}"/>
                </a:ext>
              </a:extLst>
            </p:cNvPr>
            <p:cNvSpPr/>
            <p:nvPr/>
          </p:nvSpPr>
          <p:spPr>
            <a:xfrm>
              <a:off x="9237430" y="106465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2">
              <a:extLst>
                <a:ext uri="{FF2B5EF4-FFF2-40B4-BE49-F238E27FC236}">
                  <a16:creationId xmlns:a16="http://schemas.microsoft.com/office/drawing/2014/main" id="{E0701203-4440-BFD1-E1A0-C09FEA140418}"/>
                </a:ext>
              </a:extLst>
            </p:cNvPr>
            <p:cNvSpPr txBox="1">
              <a:spLocks/>
            </p:cNvSpPr>
            <p:nvPr/>
          </p:nvSpPr>
          <p:spPr>
            <a:xfrm>
              <a:off x="9771211" y="1156394"/>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22" name="Chart 21">
            <a:extLst>
              <a:ext uri="{FF2B5EF4-FFF2-40B4-BE49-F238E27FC236}">
                <a16:creationId xmlns:a16="http://schemas.microsoft.com/office/drawing/2014/main" id="{8052C93C-7C6C-70E6-5243-319E3E908B6F}"/>
              </a:ext>
            </a:extLst>
          </p:cNvPr>
          <p:cNvGraphicFramePr/>
          <p:nvPr>
            <p:extLst>
              <p:ext uri="{D42A27DB-BD31-4B8C-83A1-F6EECF244321}">
                <p14:modId xmlns:p14="http://schemas.microsoft.com/office/powerpoint/2010/main" val="1857217698"/>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2" name="TESTNAME29">
            <a:extLst>
              <a:ext uri="{FF2B5EF4-FFF2-40B4-BE49-F238E27FC236}">
                <a16:creationId xmlns:a16="http://schemas.microsoft.com/office/drawing/2014/main" id="{FFAC8045-FDFC-6100-98A4-0AA93396B82B}"/>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3" name="TESTNAME28">
            <a:extLst>
              <a:ext uri="{FF2B5EF4-FFF2-40B4-BE49-F238E27FC236}">
                <a16:creationId xmlns:a16="http://schemas.microsoft.com/office/drawing/2014/main" id="{548FD1BB-2DEA-7278-20C3-D297036ED54C}"/>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 name="TESTNAME27">
            <a:extLst>
              <a:ext uri="{FF2B5EF4-FFF2-40B4-BE49-F238E27FC236}">
                <a16:creationId xmlns:a16="http://schemas.microsoft.com/office/drawing/2014/main" id="{376B2B3F-5C66-6C04-FC41-C2104F3724CB}"/>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5" name="TESTNAME26">
            <a:extLst>
              <a:ext uri="{FF2B5EF4-FFF2-40B4-BE49-F238E27FC236}">
                <a16:creationId xmlns:a16="http://schemas.microsoft.com/office/drawing/2014/main" id="{6B0DBF89-CB80-FC8B-A424-42DF777A645E}"/>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6" name="TESTNAME25">
            <a:extLst>
              <a:ext uri="{FF2B5EF4-FFF2-40B4-BE49-F238E27FC236}">
                <a16:creationId xmlns:a16="http://schemas.microsoft.com/office/drawing/2014/main" id="{EB121160-603F-2EBF-7578-7E0E41925F34}"/>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7" name="TESTNAME24">
            <a:extLst>
              <a:ext uri="{FF2B5EF4-FFF2-40B4-BE49-F238E27FC236}">
                <a16:creationId xmlns:a16="http://schemas.microsoft.com/office/drawing/2014/main" id="{48D04212-7A4D-232E-4F63-D6F6E2A8B495}"/>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8" name="TESTNAME23">
            <a:extLst>
              <a:ext uri="{FF2B5EF4-FFF2-40B4-BE49-F238E27FC236}">
                <a16:creationId xmlns:a16="http://schemas.microsoft.com/office/drawing/2014/main" id="{B2A864A9-3F0C-7E6C-D07B-1F4690643D19}"/>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9" name="TESTNAME22">
            <a:extLst>
              <a:ext uri="{FF2B5EF4-FFF2-40B4-BE49-F238E27FC236}">
                <a16:creationId xmlns:a16="http://schemas.microsoft.com/office/drawing/2014/main" id="{2F03B932-0DA4-60CA-BF4E-B5BA98247B48}"/>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0" name="TESTNAME21">
            <a:extLst>
              <a:ext uri="{FF2B5EF4-FFF2-40B4-BE49-F238E27FC236}">
                <a16:creationId xmlns:a16="http://schemas.microsoft.com/office/drawing/2014/main" id="{4E191380-48B3-197F-3C83-7EABB1208E07}"/>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1" name="TESTNAME20">
            <a:extLst>
              <a:ext uri="{FF2B5EF4-FFF2-40B4-BE49-F238E27FC236}">
                <a16:creationId xmlns:a16="http://schemas.microsoft.com/office/drawing/2014/main" id="{6B0C9CE6-DA56-3FB5-9148-FDEB4DA571D4}"/>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2" name="TESTNAME19">
            <a:extLst>
              <a:ext uri="{FF2B5EF4-FFF2-40B4-BE49-F238E27FC236}">
                <a16:creationId xmlns:a16="http://schemas.microsoft.com/office/drawing/2014/main" id="{4EF015FA-36A9-AEA9-3BA0-C31744A89725}"/>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3" name="TESTNAME18">
            <a:extLst>
              <a:ext uri="{FF2B5EF4-FFF2-40B4-BE49-F238E27FC236}">
                <a16:creationId xmlns:a16="http://schemas.microsoft.com/office/drawing/2014/main" id="{EAA56D8D-8285-0EFF-5DEF-DFBAD33F0F1E}"/>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14" name="TESTNAME17">
            <a:extLst>
              <a:ext uri="{FF2B5EF4-FFF2-40B4-BE49-F238E27FC236}">
                <a16:creationId xmlns:a16="http://schemas.microsoft.com/office/drawing/2014/main" id="{FAF69309-3085-7419-BDC7-39ABB08EEB74}"/>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4" name="TESTNAME16">
            <a:extLst>
              <a:ext uri="{FF2B5EF4-FFF2-40B4-BE49-F238E27FC236}">
                <a16:creationId xmlns:a16="http://schemas.microsoft.com/office/drawing/2014/main" id="{FC5035CD-80D7-1418-0C8B-5E039AF5CBED}"/>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5" name="TESTNAME15">
            <a:extLst>
              <a:ext uri="{FF2B5EF4-FFF2-40B4-BE49-F238E27FC236}">
                <a16:creationId xmlns:a16="http://schemas.microsoft.com/office/drawing/2014/main" id="{C1C938AE-A23C-F7DB-C4A1-FA27370EC95A}"/>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6" name="TESTNAME14">
            <a:extLst>
              <a:ext uri="{FF2B5EF4-FFF2-40B4-BE49-F238E27FC236}">
                <a16:creationId xmlns:a16="http://schemas.microsoft.com/office/drawing/2014/main" id="{F2165849-5466-CD68-AB1C-D3350B04F770}"/>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7" name="TESTNAME13">
            <a:extLst>
              <a:ext uri="{FF2B5EF4-FFF2-40B4-BE49-F238E27FC236}">
                <a16:creationId xmlns:a16="http://schemas.microsoft.com/office/drawing/2014/main" id="{1AFFAAAC-5492-063C-8DAF-3D8D6146EE22}"/>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8" name="TESTNAME12">
            <a:extLst>
              <a:ext uri="{FF2B5EF4-FFF2-40B4-BE49-F238E27FC236}">
                <a16:creationId xmlns:a16="http://schemas.microsoft.com/office/drawing/2014/main" id="{E717A143-0F28-0727-BA47-0E03E4DD0DC0}"/>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29" name="TESTNAME11">
            <a:extLst>
              <a:ext uri="{FF2B5EF4-FFF2-40B4-BE49-F238E27FC236}">
                <a16:creationId xmlns:a16="http://schemas.microsoft.com/office/drawing/2014/main" id="{D5DF847F-D2EC-C66E-6177-5B4F1A057666}"/>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0" name="TESTNAME10">
            <a:extLst>
              <a:ext uri="{FF2B5EF4-FFF2-40B4-BE49-F238E27FC236}">
                <a16:creationId xmlns:a16="http://schemas.microsoft.com/office/drawing/2014/main" id="{3840F33B-8D9D-81A4-81BD-E64379D28690}"/>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1" name="TESTNAME09">
            <a:extLst>
              <a:ext uri="{FF2B5EF4-FFF2-40B4-BE49-F238E27FC236}">
                <a16:creationId xmlns:a16="http://schemas.microsoft.com/office/drawing/2014/main" id="{517A2F8E-77DC-669D-BD8A-490F8F6C4121}"/>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2" name="TESTNAME08">
            <a:extLst>
              <a:ext uri="{FF2B5EF4-FFF2-40B4-BE49-F238E27FC236}">
                <a16:creationId xmlns:a16="http://schemas.microsoft.com/office/drawing/2014/main" id="{35B3DB9A-9F11-8D3E-22AB-4333EE499B1F}"/>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3" name="TESTNAME07">
            <a:extLst>
              <a:ext uri="{FF2B5EF4-FFF2-40B4-BE49-F238E27FC236}">
                <a16:creationId xmlns:a16="http://schemas.microsoft.com/office/drawing/2014/main" id="{78FB7023-C6C5-983C-5A27-B66099B9D3CB}"/>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4" name="TESTNAME06">
            <a:extLst>
              <a:ext uri="{FF2B5EF4-FFF2-40B4-BE49-F238E27FC236}">
                <a16:creationId xmlns:a16="http://schemas.microsoft.com/office/drawing/2014/main" id="{4DFC817C-4E85-DF1D-C791-32CA75953846}"/>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5" name="TESTNAME05">
            <a:extLst>
              <a:ext uri="{FF2B5EF4-FFF2-40B4-BE49-F238E27FC236}">
                <a16:creationId xmlns:a16="http://schemas.microsoft.com/office/drawing/2014/main" id="{B53DC6C8-27AB-68ED-90A1-BCBF83AC5B4A}"/>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6" name="TESTNAME04">
            <a:extLst>
              <a:ext uri="{FF2B5EF4-FFF2-40B4-BE49-F238E27FC236}">
                <a16:creationId xmlns:a16="http://schemas.microsoft.com/office/drawing/2014/main" id="{99EF43A3-7B9D-2549-8EDC-814701640EEC}"/>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7" name="TESTNAME03">
            <a:extLst>
              <a:ext uri="{FF2B5EF4-FFF2-40B4-BE49-F238E27FC236}">
                <a16:creationId xmlns:a16="http://schemas.microsoft.com/office/drawing/2014/main" id="{1903CC62-3188-A39D-CF63-F80934DC7137}"/>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8" name="TESTNAME02">
            <a:extLst>
              <a:ext uri="{FF2B5EF4-FFF2-40B4-BE49-F238E27FC236}">
                <a16:creationId xmlns:a16="http://schemas.microsoft.com/office/drawing/2014/main" id="{C7FE7295-3D67-506E-A2D5-855006CE6092}"/>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39" name="TESTNAME01">
            <a:extLst>
              <a:ext uri="{FF2B5EF4-FFF2-40B4-BE49-F238E27FC236}">
                <a16:creationId xmlns:a16="http://schemas.microsoft.com/office/drawing/2014/main" id="{42226CC6-4A62-BA35-3302-29BA8860D26E}"/>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0" name="TESTNAME00">
            <a:extLst>
              <a:ext uri="{FF2B5EF4-FFF2-40B4-BE49-F238E27FC236}">
                <a16:creationId xmlns:a16="http://schemas.microsoft.com/office/drawing/2014/main" id="{B259ED0B-A02D-CAAA-0B86-8C5FAF87BE4B}"/>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41" name="TextBox 2">
            <a:extLst>
              <a:ext uri="{FF2B5EF4-FFF2-40B4-BE49-F238E27FC236}">
                <a16:creationId xmlns:a16="http://schemas.microsoft.com/office/drawing/2014/main" id="{E336158C-4DCA-6ACA-F1F3-7CD5C242C7B3}"/>
              </a:ext>
            </a:extLst>
          </p:cNvPr>
          <p:cNvSpPr txBox="1"/>
          <p:nvPr/>
        </p:nvSpPr>
        <p:spPr>
          <a:xfrm>
            <a:off x="5727879" y="6210011"/>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386483923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3DED4-BD41-50D9-B9A1-963A8639104E}"/>
              </a:ext>
            </a:extLst>
          </p:cNvPr>
          <p:cNvSpPr>
            <a:spLocks noGrp="1"/>
          </p:cNvSpPr>
          <p:nvPr>
            <p:ph type="title"/>
          </p:nvPr>
        </p:nvSpPr>
        <p:spPr>
          <a:xfrm>
            <a:off x="184288" y="0"/>
            <a:ext cx="11725137" cy="441916"/>
          </a:xfrm>
        </p:spPr>
        <p:txBody>
          <a:bodyPr/>
          <a:lstStyle/>
          <a:p>
            <a:r>
              <a:rPr lang="en-US" dirty="0">
                <a:latin typeface="+mj-lt"/>
              </a:rPr>
              <a:t>Appendix - Exaggerative/Inappropriate Name Identification Results (Cont.)</a:t>
            </a:r>
          </a:p>
        </p:txBody>
      </p:sp>
      <p:sp>
        <p:nvSpPr>
          <p:cNvPr id="16" name="Text Placeholder 4">
            <a:extLst>
              <a:ext uri="{FF2B5EF4-FFF2-40B4-BE49-F238E27FC236}">
                <a16:creationId xmlns:a16="http://schemas.microsoft.com/office/drawing/2014/main" id="{C6DFF9AA-0733-606C-9BD4-C3FD0800E66D}"/>
              </a:ext>
            </a:extLst>
          </p:cNvPr>
          <p:cNvSpPr>
            <a:spLocks noGrp="1"/>
          </p:cNvSpPr>
          <p:nvPr>
            <p:ph type="body" sz="quarter" idx="10"/>
          </p:nvPr>
        </p:nvSpPr>
        <p:spPr>
          <a:xfrm>
            <a:off x="184288" y="606287"/>
            <a:ext cx="11725137" cy="246221"/>
          </a:xfrm>
        </p:spPr>
        <p:txBody>
          <a:bodyPr/>
          <a:lstStyle/>
          <a:p>
            <a:pPr algn="ctr"/>
            <a:r>
              <a:rPr lang="en-US" i="1" dirty="0"/>
              <a:t>&lt;&lt;</a:t>
            </a:r>
            <a:r>
              <a:rPr lang="en-US" i="1" dirty="0" err="1"/>
              <a:t>ExaggerativeTitle</a:t>
            </a:r>
            <a:r>
              <a:rPr lang="en-US" i="1" dirty="0"/>
              <a:t>&gt;&gt;</a:t>
            </a:r>
          </a:p>
        </p:txBody>
      </p:sp>
      <p:grpSp>
        <p:nvGrpSpPr>
          <p:cNvPr id="17" name="Group 16">
            <a:extLst>
              <a:ext uri="{FF2B5EF4-FFF2-40B4-BE49-F238E27FC236}">
                <a16:creationId xmlns:a16="http://schemas.microsoft.com/office/drawing/2014/main" id="{A523DDB0-ED9A-4FBE-D988-169D9DA8DE6C}"/>
              </a:ext>
            </a:extLst>
          </p:cNvPr>
          <p:cNvGrpSpPr/>
          <p:nvPr/>
        </p:nvGrpSpPr>
        <p:grpSpPr>
          <a:xfrm>
            <a:off x="9237430" y="1064657"/>
            <a:ext cx="1133390" cy="954405"/>
            <a:chOff x="9237430" y="1064657"/>
            <a:chExt cx="1133390" cy="954405"/>
          </a:xfrm>
        </p:grpSpPr>
        <p:sp>
          <p:nvSpPr>
            <p:cNvPr id="18" name="Oval 17">
              <a:extLst>
                <a:ext uri="{FF2B5EF4-FFF2-40B4-BE49-F238E27FC236}">
                  <a16:creationId xmlns:a16="http://schemas.microsoft.com/office/drawing/2014/main" id="{DAE819A2-F22D-35C5-64B1-0B2E72476A27}"/>
                </a:ext>
              </a:extLst>
            </p:cNvPr>
            <p:cNvSpPr/>
            <p:nvPr/>
          </p:nvSpPr>
          <p:spPr>
            <a:xfrm>
              <a:off x="9237430" y="168378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2">
              <a:extLst>
                <a:ext uri="{FF2B5EF4-FFF2-40B4-BE49-F238E27FC236}">
                  <a16:creationId xmlns:a16="http://schemas.microsoft.com/office/drawing/2014/main" id="{67BAEF4B-4218-465F-53D1-6512AC48B009}"/>
                </a:ext>
              </a:extLst>
            </p:cNvPr>
            <p:cNvSpPr txBox="1">
              <a:spLocks/>
            </p:cNvSpPr>
            <p:nvPr/>
          </p:nvSpPr>
          <p:spPr>
            <a:xfrm>
              <a:off x="9791269" y="1775519"/>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latin typeface="Montserrat" panose="00000500000000000000" pitchFamily="2" charset="0"/>
                </a:rPr>
                <a:t>Yes</a:t>
              </a:r>
            </a:p>
          </p:txBody>
        </p:sp>
        <p:sp>
          <p:nvSpPr>
            <p:cNvPr id="20" name="Oval 19">
              <a:extLst>
                <a:ext uri="{FF2B5EF4-FFF2-40B4-BE49-F238E27FC236}">
                  <a16:creationId xmlns:a16="http://schemas.microsoft.com/office/drawing/2014/main" id="{EB1C855A-8A05-2DA9-3E83-E72EB7E0CD1A}"/>
                </a:ext>
              </a:extLst>
            </p:cNvPr>
            <p:cNvSpPr/>
            <p:nvPr/>
          </p:nvSpPr>
          <p:spPr>
            <a:xfrm>
              <a:off x="9237430" y="106465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2">
              <a:extLst>
                <a:ext uri="{FF2B5EF4-FFF2-40B4-BE49-F238E27FC236}">
                  <a16:creationId xmlns:a16="http://schemas.microsoft.com/office/drawing/2014/main" id="{E0701203-4440-BFD1-E1A0-C09FEA140418}"/>
                </a:ext>
              </a:extLst>
            </p:cNvPr>
            <p:cNvSpPr txBox="1">
              <a:spLocks/>
            </p:cNvSpPr>
            <p:nvPr/>
          </p:nvSpPr>
          <p:spPr>
            <a:xfrm>
              <a:off x="9771211" y="1156394"/>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sp>
        <p:nvSpPr>
          <p:cNvPr id="23" name="TextBox 2">
            <a:extLst>
              <a:ext uri="{FF2B5EF4-FFF2-40B4-BE49-F238E27FC236}">
                <a16:creationId xmlns:a16="http://schemas.microsoft.com/office/drawing/2014/main" id="{2337E869-B9E7-11B6-66AF-CFE43AB2F2EE}"/>
              </a:ext>
            </a:extLst>
          </p:cNvPr>
          <p:cNvSpPr txBox="1"/>
          <p:nvPr/>
        </p:nvSpPr>
        <p:spPr>
          <a:xfrm>
            <a:off x="5727879" y="6210011"/>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graphicFrame>
        <p:nvGraphicFramePr>
          <p:cNvPr id="2" name="Chart 1">
            <a:extLst>
              <a:ext uri="{FF2B5EF4-FFF2-40B4-BE49-F238E27FC236}">
                <a16:creationId xmlns:a16="http://schemas.microsoft.com/office/drawing/2014/main" id="{7DADC1F4-AC6A-B358-263D-EABAE79B3FEE}"/>
              </a:ext>
            </a:extLst>
          </p:cNvPr>
          <p:cNvGraphicFramePr/>
          <p:nvPr>
            <p:extLst>
              <p:ext uri="{D42A27DB-BD31-4B8C-83A1-F6EECF244321}">
                <p14:modId xmlns:p14="http://schemas.microsoft.com/office/powerpoint/2010/main" val="2581485049"/>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F03D0D04-A32A-A7D9-AAA8-A277539A3427}"/>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3F42BD4B-9FA2-7A6E-CC2A-1B52FA4B7095}"/>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4350DDAD-C35A-95C8-C895-56A900157327}"/>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EA997791-7904-8D7B-8233-C8407603918F}"/>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30A0EFB1-B149-6AFC-8F07-FC481B9523E5}"/>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F0217BBA-1BD5-5A00-606A-6B3F53B5F830}"/>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9C37C8FB-1A74-9509-225E-8238D489CC6C}"/>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BEED8782-2956-8A14-282E-25C3B59DF47F}"/>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1" name="TESTNAME21">
            <a:extLst>
              <a:ext uri="{FF2B5EF4-FFF2-40B4-BE49-F238E27FC236}">
                <a16:creationId xmlns:a16="http://schemas.microsoft.com/office/drawing/2014/main" id="{6848F06F-9AA8-1500-6C1C-362B4CFF5D68}"/>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2" name="TESTNAME20">
            <a:extLst>
              <a:ext uri="{FF2B5EF4-FFF2-40B4-BE49-F238E27FC236}">
                <a16:creationId xmlns:a16="http://schemas.microsoft.com/office/drawing/2014/main" id="{825B7C6B-22E1-74CB-D96E-FEF0949B087F}"/>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3" name="TESTNAME19">
            <a:extLst>
              <a:ext uri="{FF2B5EF4-FFF2-40B4-BE49-F238E27FC236}">
                <a16:creationId xmlns:a16="http://schemas.microsoft.com/office/drawing/2014/main" id="{70D636E9-B540-4B9F-9478-1207CFE50EA3}"/>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4" name="TESTNAME18">
            <a:extLst>
              <a:ext uri="{FF2B5EF4-FFF2-40B4-BE49-F238E27FC236}">
                <a16:creationId xmlns:a16="http://schemas.microsoft.com/office/drawing/2014/main" id="{BA5CF75B-25E6-BE34-C94A-F23B4E6D970A}"/>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4" name="TESTNAME17">
            <a:extLst>
              <a:ext uri="{FF2B5EF4-FFF2-40B4-BE49-F238E27FC236}">
                <a16:creationId xmlns:a16="http://schemas.microsoft.com/office/drawing/2014/main" id="{A4869142-B6D4-9020-58D7-2A5845D6784F}"/>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5" name="TESTNAME16">
            <a:extLst>
              <a:ext uri="{FF2B5EF4-FFF2-40B4-BE49-F238E27FC236}">
                <a16:creationId xmlns:a16="http://schemas.microsoft.com/office/drawing/2014/main" id="{3B27A926-803E-2761-297D-E4928D5F9B8A}"/>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6" name="TESTNAME15">
            <a:extLst>
              <a:ext uri="{FF2B5EF4-FFF2-40B4-BE49-F238E27FC236}">
                <a16:creationId xmlns:a16="http://schemas.microsoft.com/office/drawing/2014/main" id="{BB07898D-A528-5DBD-3D62-9076B30631F3}"/>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7" name="TESTNAME14">
            <a:extLst>
              <a:ext uri="{FF2B5EF4-FFF2-40B4-BE49-F238E27FC236}">
                <a16:creationId xmlns:a16="http://schemas.microsoft.com/office/drawing/2014/main" id="{5C991D1D-07A4-2FEA-AA7F-3A7C433129AA}"/>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8" name="TESTNAME13">
            <a:extLst>
              <a:ext uri="{FF2B5EF4-FFF2-40B4-BE49-F238E27FC236}">
                <a16:creationId xmlns:a16="http://schemas.microsoft.com/office/drawing/2014/main" id="{273BC32E-6F65-4605-CAA9-3A7326C9B221}"/>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9" name="TESTNAME12">
            <a:extLst>
              <a:ext uri="{FF2B5EF4-FFF2-40B4-BE49-F238E27FC236}">
                <a16:creationId xmlns:a16="http://schemas.microsoft.com/office/drawing/2014/main" id="{14C8714B-8D34-BD56-5537-51958100920F}"/>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0" name="TESTNAME11">
            <a:extLst>
              <a:ext uri="{FF2B5EF4-FFF2-40B4-BE49-F238E27FC236}">
                <a16:creationId xmlns:a16="http://schemas.microsoft.com/office/drawing/2014/main" id="{481609E9-A732-668E-10EB-6ECCFE551A4E}"/>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1" name="TESTNAME10">
            <a:extLst>
              <a:ext uri="{FF2B5EF4-FFF2-40B4-BE49-F238E27FC236}">
                <a16:creationId xmlns:a16="http://schemas.microsoft.com/office/drawing/2014/main" id="{E2A59061-FD2F-804D-5928-295A5F852A60}"/>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2" name="TESTNAME09">
            <a:extLst>
              <a:ext uri="{FF2B5EF4-FFF2-40B4-BE49-F238E27FC236}">
                <a16:creationId xmlns:a16="http://schemas.microsoft.com/office/drawing/2014/main" id="{53E23171-3E11-9086-5A95-232C6B7ECDE7}"/>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3" name="TESTNAME08">
            <a:extLst>
              <a:ext uri="{FF2B5EF4-FFF2-40B4-BE49-F238E27FC236}">
                <a16:creationId xmlns:a16="http://schemas.microsoft.com/office/drawing/2014/main" id="{A06A9956-E4E1-934E-6403-A7D3CE3B1783}"/>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4" name="TESTNAME07">
            <a:extLst>
              <a:ext uri="{FF2B5EF4-FFF2-40B4-BE49-F238E27FC236}">
                <a16:creationId xmlns:a16="http://schemas.microsoft.com/office/drawing/2014/main" id="{4EB2CF5B-8018-412E-CF3F-FC507F82D21A}"/>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5" name="TESTNAME06">
            <a:extLst>
              <a:ext uri="{FF2B5EF4-FFF2-40B4-BE49-F238E27FC236}">
                <a16:creationId xmlns:a16="http://schemas.microsoft.com/office/drawing/2014/main" id="{BA843368-625D-0E4E-1C2F-D8773272EC69}"/>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6" name="TESTNAME05">
            <a:extLst>
              <a:ext uri="{FF2B5EF4-FFF2-40B4-BE49-F238E27FC236}">
                <a16:creationId xmlns:a16="http://schemas.microsoft.com/office/drawing/2014/main" id="{7E6BCF3C-954E-AB64-E025-E2C541130F4D}"/>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7" name="TESTNAME04">
            <a:extLst>
              <a:ext uri="{FF2B5EF4-FFF2-40B4-BE49-F238E27FC236}">
                <a16:creationId xmlns:a16="http://schemas.microsoft.com/office/drawing/2014/main" id="{D10D29C7-A69B-FEAE-07CA-440E8551CA21}"/>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8" name="TESTNAME03">
            <a:extLst>
              <a:ext uri="{FF2B5EF4-FFF2-40B4-BE49-F238E27FC236}">
                <a16:creationId xmlns:a16="http://schemas.microsoft.com/office/drawing/2014/main" id="{B2831C0F-72D1-458E-02B6-9DBC417816CD}"/>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9" name="TESTNAME02">
            <a:extLst>
              <a:ext uri="{FF2B5EF4-FFF2-40B4-BE49-F238E27FC236}">
                <a16:creationId xmlns:a16="http://schemas.microsoft.com/office/drawing/2014/main" id="{C9DB82EE-6675-4711-1927-10B35C50E659}"/>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0" name="TESTNAME01">
            <a:extLst>
              <a:ext uri="{FF2B5EF4-FFF2-40B4-BE49-F238E27FC236}">
                <a16:creationId xmlns:a16="http://schemas.microsoft.com/office/drawing/2014/main" id="{E327885A-91A8-3362-59FB-72667D1861DA}"/>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1" name="TESTNAME00">
            <a:extLst>
              <a:ext uri="{FF2B5EF4-FFF2-40B4-BE49-F238E27FC236}">
                <a16:creationId xmlns:a16="http://schemas.microsoft.com/office/drawing/2014/main" id="{F554A6D7-900F-9A15-8208-1629C1666BAD}"/>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4026398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3DED4-BD41-50D9-B9A1-963A8639104E}"/>
              </a:ext>
            </a:extLst>
          </p:cNvPr>
          <p:cNvSpPr>
            <a:spLocks noGrp="1"/>
          </p:cNvSpPr>
          <p:nvPr>
            <p:ph type="title"/>
          </p:nvPr>
        </p:nvSpPr>
        <p:spPr>
          <a:xfrm>
            <a:off x="184288" y="0"/>
            <a:ext cx="11725137" cy="441916"/>
          </a:xfrm>
        </p:spPr>
        <p:txBody>
          <a:bodyPr/>
          <a:lstStyle/>
          <a:p>
            <a:r>
              <a:rPr lang="en-US" dirty="0">
                <a:latin typeface="+mj-lt"/>
              </a:rPr>
              <a:t>Appendix - Exaggerative/Inappropriate Name Identification Results (Cont.)</a:t>
            </a:r>
          </a:p>
        </p:txBody>
      </p:sp>
      <p:sp>
        <p:nvSpPr>
          <p:cNvPr id="16" name="Text Placeholder 4">
            <a:extLst>
              <a:ext uri="{FF2B5EF4-FFF2-40B4-BE49-F238E27FC236}">
                <a16:creationId xmlns:a16="http://schemas.microsoft.com/office/drawing/2014/main" id="{C6DFF9AA-0733-606C-9BD4-C3FD0800E66D}"/>
              </a:ext>
            </a:extLst>
          </p:cNvPr>
          <p:cNvSpPr>
            <a:spLocks noGrp="1"/>
          </p:cNvSpPr>
          <p:nvPr>
            <p:ph type="body" sz="quarter" idx="10"/>
          </p:nvPr>
        </p:nvSpPr>
        <p:spPr>
          <a:xfrm>
            <a:off x="184288" y="606287"/>
            <a:ext cx="11725137" cy="246221"/>
          </a:xfrm>
        </p:spPr>
        <p:txBody>
          <a:bodyPr/>
          <a:lstStyle/>
          <a:p>
            <a:pPr algn="ctr"/>
            <a:r>
              <a:rPr lang="en-US" i="1" dirty="0"/>
              <a:t>&lt;&lt;</a:t>
            </a:r>
            <a:r>
              <a:rPr lang="en-US" i="1" dirty="0" err="1"/>
              <a:t>ExaggerativeTitle</a:t>
            </a:r>
            <a:r>
              <a:rPr lang="en-US" i="1" dirty="0"/>
              <a:t>&gt;&gt;</a:t>
            </a:r>
          </a:p>
        </p:txBody>
      </p:sp>
      <p:grpSp>
        <p:nvGrpSpPr>
          <p:cNvPr id="17" name="Group 16">
            <a:extLst>
              <a:ext uri="{FF2B5EF4-FFF2-40B4-BE49-F238E27FC236}">
                <a16:creationId xmlns:a16="http://schemas.microsoft.com/office/drawing/2014/main" id="{A523DDB0-ED9A-4FBE-D988-169D9DA8DE6C}"/>
              </a:ext>
            </a:extLst>
          </p:cNvPr>
          <p:cNvGrpSpPr/>
          <p:nvPr/>
        </p:nvGrpSpPr>
        <p:grpSpPr>
          <a:xfrm>
            <a:off x="9237430" y="1064657"/>
            <a:ext cx="1133390" cy="954405"/>
            <a:chOff x="9237430" y="1064657"/>
            <a:chExt cx="1133390" cy="954405"/>
          </a:xfrm>
        </p:grpSpPr>
        <p:sp>
          <p:nvSpPr>
            <p:cNvPr id="18" name="Oval 17">
              <a:extLst>
                <a:ext uri="{FF2B5EF4-FFF2-40B4-BE49-F238E27FC236}">
                  <a16:creationId xmlns:a16="http://schemas.microsoft.com/office/drawing/2014/main" id="{DAE819A2-F22D-35C5-64B1-0B2E72476A27}"/>
                </a:ext>
              </a:extLst>
            </p:cNvPr>
            <p:cNvSpPr/>
            <p:nvPr/>
          </p:nvSpPr>
          <p:spPr>
            <a:xfrm>
              <a:off x="9237430" y="168378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2">
              <a:extLst>
                <a:ext uri="{FF2B5EF4-FFF2-40B4-BE49-F238E27FC236}">
                  <a16:creationId xmlns:a16="http://schemas.microsoft.com/office/drawing/2014/main" id="{67BAEF4B-4218-465F-53D1-6512AC48B009}"/>
                </a:ext>
              </a:extLst>
            </p:cNvPr>
            <p:cNvSpPr txBox="1">
              <a:spLocks/>
            </p:cNvSpPr>
            <p:nvPr/>
          </p:nvSpPr>
          <p:spPr>
            <a:xfrm>
              <a:off x="9791269" y="1775519"/>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latin typeface="Montserrat" panose="00000500000000000000" pitchFamily="2" charset="0"/>
                </a:rPr>
                <a:t>Yes</a:t>
              </a:r>
            </a:p>
          </p:txBody>
        </p:sp>
        <p:sp>
          <p:nvSpPr>
            <p:cNvPr id="20" name="Oval 19">
              <a:extLst>
                <a:ext uri="{FF2B5EF4-FFF2-40B4-BE49-F238E27FC236}">
                  <a16:creationId xmlns:a16="http://schemas.microsoft.com/office/drawing/2014/main" id="{EB1C855A-8A05-2DA9-3E83-E72EB7E0CD1A}"/>
                </a:ext>
              </a:extLst>
            </p:cNvPr>
            <p:cNvSpPr/>
            <p:nvPr/>
          </p:nvSpPr>
          <p:spPr>
            <a:xfrm>
              <a:off x="9237430" y="106465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2">
              <a:extLst>
                <a:ext uri="{FF2B5EF4-FFF2-40B4-BE49-F238E27FC236}">
                  <a16:creationId xmlns:a16="http://schemas.microsoft.com/office/drawing/2014/main" id="{E0701203-4440-BFD1-E1A0-C09FEA140418}"/>
                </a:ext>
              </a:extLst>
            </p:cNvPr>
            <p:cNvSpPr txBox="1">
              <a:spLocks/>
            </p:cNvSpPr>
            <p:nvPr/>
          </p:nvSpPr>
          <p:spPr>
            <a:xfrm>
              <a:off x="9771211" y="1156394"/>
              <a:ext cx="579551"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2" name="Chart 1">
            <a:extLst>
              <a:ext uri="{FF2B5EF4-FFF2-40B4-BE49-F238E27FC236}">
                <a16:creationId xmlns:a16="http://schemas.microsoft.com/office/drawing/2014/main" id="{94991A54-9079-3188-D352-D63DA2F29463}"/>
              </a:ext>
            </a:extLst>
          </p:cNvPr>
          <p:cNvGraphicFramePr/>
          <p:nvPr>
            <p:extLst>
              <p:ext uri="{D42A27DB-BD31-4B8C-83A1-F6EECF244321}">
                <p14:modId xmlns:p14="http://schemas.microsoft.com/office/powerpoint/2010/main" val="2581485049"/>
              </p:ext>
            </p:extLst>
          </p:nvPr>
        </p:nvGraphicFramePr>
        <p:xfrm>
          <a:off x="3505199" y="863601"/>
          <a:ext cx="5553075" cy="5403849"/>
        </p:xfrm>
        <a:graphic>
          <a:graphicData uri="http://schemas.openxmlformats.org/drawingml/2006/chart">
            <c:chart xmlns:c="http://schemas.openxmlformats.org/drawingml/2006/chart" xmlns:r="http://schemas.openxmlformats.org/officeDocument/2006/relationships" r:id="rId2"/>
          </a:graphicData>
        </a:graphic>
      </p:graphicFrame>
      <p:sp>
        <p:nvSpPr>
          <p:cNvPr id="3" name="TESTNAME29">
            <a:extLst>
              <a:ext uri="{FF2B5EF4-FFF2-40B4-BE49-F238E27FC236}">
                <a16:creationId xmlns:a16="http://schemas.microsoft.com/office/drawing/2014/main" id="{C14A8818-0E0F-1ECB-DB65-F11FBF0C2644}"/>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93388FA8-BAEC-659B-1E49-1D83E3EEEE17}"/>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1E177C81-FD61-4AC0-D711-FD53682729EB}"/>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1AE2FD04-0355-C283-8CA9-E27F1B9D6D6D}"/>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8A005892-C5F2-E85A-AA12-EF32E4457810}"/>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A1D9A12F-0C15-C65C-EE29-788620EA031C}"/>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EA77D27A-7248-5815-E18C-1A3FEB304956}"/>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105B9732-BF8B-3A43-E0EF-B214863F3DBE}"/>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11" name="TESTNAME21">
            <a:extLst>
              <a:ext uri="{FF2B5EF4-FFF2-40B4-BE49-F238E27FC236}">
                <a16:creationId xmlns:a16="http://schemas.microsoft.com/office/drawing/2014/main" id="{37A7EA11-B949-A1EB-A510-D0CE06B137D4}"/>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12" name="TESTNAME20">
            <a:extLst>
              <a:ext uri="{FF2B5EF4-FFF2-40B4-BE49-F238E27FC236}">
                <a16:creationId xmlns:a16="http://schemas.microsoft.com/office/drawing/2014/main" id="{06087D7D-8E08-C06B-4A50-BF669C981042}"/>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13" name="TESTNAME19">
            <a:extLst>
              <a:ext uri="{FF2B5EF4-FFF2-40B4-BE49-F238E27FC236}">
                <a16:creationId xmlns:a16="http://schemas.microsoft.com/office/drawing/2014/main" id="{3878B9BD-E05C-4128-A333-78B81D065A1B}"/>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14" name="TESTNAME18">
            <a:extLst>
              <a:ext uri="{FF2B5EF4-FFF2-40B4-BE49-F238E27FC236}">
                <a16:creationId xmlns:a16="http://schemas.microsoft.com/office/drawing/2014/main" id="{412CF82B-96CF-5F75-4408-B494A90691E2}"/>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4" name="TESTNAME17">
            <a:extLst>
              <a:ext uri="{FF2B5EF4-FFF2-40B4-BE49-F238E27FC236}">
                <a16:creationId xmlns:a16="http://schemas.microsoft.com/office/drawing/2014/main" id="{23DB8D55-1CE1-CF6F-BC89-96A884F65654}"/>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5" name="TESTNAME16">
            <a:extLst>
              <a:ext uri="{FF2B5EF4-FFF2-40B4-BE49-F238E27FC236}">
                <a16:creationId xmlns:a16="http://schemas.microsoft.com/office/drawing/2014/main" id="{E02A7EAF-5B5F-CC12-97C4-44F77E5AFA07}"/>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6" name="TESTNAME15">
            <a:extLst>
              <a:ext uri="{FF2B5EF4-FFF2-40B4-BE49-F238E27FC236}">
                <a16:creationId xmlns:a16="http://schemas.microsoft.com/office/drawing/2014/main" id="{A4FEB5FB-C029-F71E-9657-5AEFB9508F49}"/>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7" name="TESTNAME14">
            <a:extLst>
              <a:ext uri="{FF2B5EF4-FFF2-40B4-BE49-F238E27FC236}">
                <a16:creationId xmlns:a16="http://schemas.microsoft.com/office/drawing/2014/main" id="{1115CF31-EB53-69BD-DC77-05433CA6E530}"/>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8" name="TESTNAME13">
            <a:extLst>
              <a:ext uri="{FF2B5EF4-FFF2-40B4-BE49-F238E27FC236}">
                <a16:creationId xmlns:a16="http://schemas.microsoft.com/office/drawing/2014/main" id="{47C651E8-5C65-89E2-49A0-6815A6DADFD8}"/>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9" name="TESTNAME12">
            <a:extLst>
              <a:ext uri="{FF2B5EF4-FFF2-40B4-BE49-F238E27FC236}">
                <a16:creationId xmlns:a16="http://schemas.microsoft.com/office/drawing/2014/main" id="{BAFCC397-CA7F-2F19-DC66-7ED0ACFB03E5}"/>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0" name="TESTNAME11">
            <a:extLst>
              <a:ext uri="{FF2B5EF4-FFF2-40B4-BE49-F238E27FC236}">
                <a16:creationId xmlns:a16="http://schemas.microsoft.com/office/drawing/2014/main" id="{BB71AA80-2730-88CE-51F6-22B313A1D06B}"/>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1" name="TESTNAME10">
            <a:extLst>
              <a:ext uri="{FF2B5EF4-FFF2-40B4-BE49-F238E27FC236}">
                <a16:creationId xmlns:a16="http://schemas.microsoft.com/office/drawing/2014/main" id="{F5FFCD6E-C293-ED27-F53D-D5253CC2970A}"/>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2" name="TESTNAME09">
            <a:extLst>
              <a:ext uri="{FF2B5EF4-FFF2-40B4-BE49-F238E27FC236}">
                <a16:creationId xmlns:a16="http://schemas.microsoft.com/office/drawing/2014/main" id="{50984024-7023-22AC-3651-06E10DDF7290}"/>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3" name="TESTNAME08">
            <a:extLst>
              <a:ext uri="{FF2B5EF4-FFF2-40B4-BE49-F238E27FC236}">
                <a16:creationId xmlns:a16="http://schemas.microsoft.com/office/drawing/2014/main" id="{C1CC3E53-517F-B052-5E4E-21D2B11B2FA8}"/>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4" name="TESTNAME07">
            <a:extLst>
              <a:ext uri="{FF2B5EF4-FFF2-40B4-BE49-F238E27FC236}">
                <a16:creationId xmlns:a16="http://schemas.microsoft.com/office/drawing/2014/main" id="{2E6DC566-CA76-5AFC-1CE9-92CAAB95C32B}"/>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5" name="TESTNAME06">
            <a:extLst>
              <a:ext uri="{FF2B5EF4-FFF2-40B4-BE49-F238E27FC236}">
                <a16:creationId xmlns:a16="http://schemas.microsoft.com/office/drawing/2014/main" id="{8F72D5E0-4058-C74C-913F-257918DC873E}"/>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6" name="TESTNAME05">
            <a:extLst>
              <a:ext uri="{FF2B5EF4-FFF2-40B4-BE49-F238E27FC236}">
                <a16:creationId xmlns:a16="http://schemas.microsoft.com/office/drawing/2014/main" id="{0CD99C01-295C-D004-26CF-F8A7A546F037}"/>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7" name="TESTNAME04">
            <a:extLst>
              <a:ext uri="{FF2B5EF4-FFF2-40B4-BE49-F238E27FC236}">
                <a16:creationId xmlns:a16="http://schemas.microsoft.com/office/drawing/2014/main" id="{1D500DF3-8FE2-D4F9-EE4A-F434A6BB9F92}"/>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8" name="TESTNAME03">
            <a:extLst>
              <a:ext uri="{FF2B5EF4-FFF2-40B4-BE49-F238E27FC236}">
                <a16:creationId xmlns:a16="http://schemas.microsoft.com/office/drawing/2014/main" id="{98FCCC8E-AED0-7C64-FB80-277CCE8EB083}"/>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9" name="TESTNAME02">
            <a:extLst>
              <a:ext uri="{FF2B5EF4-FFF2-40B4-BE49-F238E27FC236}">
                <a16:creationId xmlns:a16="http://schemas.microsoft.com/office/drawing/2014/main" id="{C5626F6C-4608-999E-5778-7E63D5C325B7}"/>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0" name="TESTNAME01">
            <a:extLst>
              <a:ext uri="{FF2B5EF4-FFF2-40B4-BE49-F238E27FC236}">
                <a16:creationId xmlns:a16="http://schemas.microsoft.com/office/drawing/2014/main" id="{AE57C8C9-66AB-8154-E5AD-3CBADAE14EB4}"/>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1" name="TESTNAME00">
            <a:extLst>
              <a:ext uri="{FF2B5EF4-FFF2-40B4-BE49-F238E27FC236}">
                <a16:creationId xmlns:a16="http://schemas.microsoft.com/office/drawing/2014/main" id="{E1C53F4E-C7D1-3218-FA66-835900F5ACDE}"/>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22" name="TextBox 2">
            <a:extLst>
              <a:ext uri="{FF2B5EF4-FFF2-40B4-BE49-F238E27FC236}">
                <a16:creationId xmlns:a16="http://schemas.microsoft.com/office/drawing/2014/main" id="{46DF13E6-ACDA-093A-CE0B-D3D6530B61A9}"/>
              </a:ext>
            </a:extLst>
          </p:cNvPr>
          <p:cNvSpPr txBox="1"/>
          <p:nvPr/>
        </p:nvSpPr>
        <p:spPr>
          <a:xfrm>
            <a:off x="5727879" y="6210011"/>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3859697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31A5-8BF3-334C-B276-F656ECA31016}"/>
              </a:ext>
            </a:extLst>
          </p:cNvPr>
          <p:cNvSpPr>
            <a:spLocks noGrp="1"/>
          </p:cNvSpPr>
          <p:nvPr>
            <p:ph type="title"/>
          </p:nvPr>
        </p:nvSpPr>
        <p:spPr/>
        <p:txBody>
          <a:bodyPr/>
          <a:lstStyle/>
          <a:p>
            <a:r>
              <a:rPr lang="en-US" dirty="0"/>
              <a:t>Methodology</a:t>
            </a:r>
          </a:p>
        </p:txBody>
      </p:sp>
      <p:grpSp>
        <p:nvGrpSpPr>
          <p:cNvPr id="4" name="Group 3">
            <a:extLst>
              <a:ext uri="{FF2B5EF4-FFF2-40B4-BE49-F238E27FC236}">
                <a16:creationId xmlns:a16="http://schemas.microsoft.com/office/drawing/2014/main" id="{A5B5D890-27B7-4EE8-6BCD-AD7002F75DE3}"/>
              </a:ext>
            </a:extLst>
          </p:cNvPr>
          <p:cNvGrpSpPr>
            <a:grpSpLocks noChangeAspect="1"/>
          </p:cNvGrpSpPr>
          <p:nvPr/>
        </p:nvGrpSpPr>
        <p:grpSpPr>
          <a:xfrm>
            <a:off x="285116" y="1406545"/>
            <a:ext cx="1791225" cy="1800000"/>
            <a:chOff x="232087" y="1782772"/>
            <a:chExt cx="2448417" cy="2460404"/>
          </a:xfrm>
        </p:grpSpPr>
        <p:sp>
          <p:nvSpPr>
            <p:cNvPr id="5" name="Rounded Rectangle 4">
              <a:extLst>
                <a:ext uri="{FF2B5EF4-FFF2-40B4-BE49-F238E27FC236}">
                  <a16:creationId xmlns:a16="http://schemas.microsoft.com/office/drawing/2014/main" id="{87566AF7-A40B-1C83-73C8-26A4FE429F7D}"/>
                </a:ext>
              </a:extLst>
            </p:cNvPr>
            <p:cNvSpPr/>
            <p:nvPr/>
          </p:nvSpPr>
          <p:spPr>
            <a:xfrm>
              <a:off x="232087" y="1799512"/>
              <a:ext cx="1800124" cy="2426924"/>
            </a:xfrm>
            <a:prstGeom prst="roundRect">
              <a:avLst/>
            </a:prstGeom>
            <a:noFill/>
            <a:ln w="28575">
              <a:solidFill>
                <a:srgbClr val="062E8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hevron 5">
              <a:extLst>
                <a:ext uri="{FF2B5EF4-FFF2-40B4-BE49-F238E27FC236}">
                  <a16:creationId xmlns:a16="http://schemas.microsoft.com/office/drawing/2014/main" id="{EF564622-1B80-33F1-B696-863E84EA7241}"/>
                </a:ext>
              </a:extLst>
            </p:cNvPr>
            <p:cNvSpPr/>
            <p:nvPr/>
          </p:nvSpPr>
          <p:spPr>
            <a:xfrm>
              <a:off x="1612389" y="1782772"/>
              <a:ext cx="1068115" cy="2460404"/>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ounded Rectangle 6">
              <a:extLst>
                <a:ext uri="{FF2B5EF4-FFF2-40B4-BE49-F238E27FC236}">
                  <a16:creationId xmlns:a16="http://schemas.microsoft.com/office/drawing/2014/main" id="{D2A75C9E-6826-C832-175E-1EEDF9A13CE6}"/>
                </a:ext>
              </a:extLst>
            </p:cNvPr>
            <p:cNvSpPr/>
            <p:nvPr/>
          </p:nvSpPr>
          <p:spPr>
            <a:xfrm>
              <a:off x="468762" y="193779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2E08CD6C-AD92-015F-7C98-D8A6D4C0A325}"/>
                </a:ext>
              </a:extLst>
            </p:cNvPr>
            <p:cNvSpPr/>
            <p:nvPr/>
          </p:nvSpPr>
          <p:spPr>
            <a:xfrm>
              <a:off x="538545" y="199757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Safety Research</a:t>
              </a:r>
            </a:p>
          </p:txBody>
        </p:sp>
      </p:grpSp>
      <p:grpSp>
        <p:nvGrpSpPr>
          <p:cNvPr id="9" name="Group 8">
            <a:extLst>
              <a:ext uri="{FF2B5EF4-FFF2-40B4-BE49-F238E27FC236}">
                <a16:creationId xmlns:a16="http://schemas.microsoft.com/office/drawing/2014/main" id="{B948BC1E-5E84-07DE-D503-6FB32D26B339}"/>
              </a:ext>
            </a:extLst>
          </p:cNvPr>
          <p:cNvGrpSpPr>
            <a:grpSpLocks noChangeAspect="1"/>
          </p:cNvGrpSpPr>
          <p:nvPr/>
        </p:nvGrpSpPr>
        <p:grpSpPr>
          <a:xfrm>
            <a:off x="285108" y="4009844"/>
            <a:ext cx="1791231" cy="1800000"/>
            <a:chOff x="4786777" y="1766032"/>
            <a:chExt cx="2448417" cy="2460404"/>
          </a:xfrm>
        </p:grpSpPr>
        <p:sp>
          <p:nvSpPr>
            <p:cNvPr id="10" name="Rounded Rectangle 9">
              <a:extLst>
                <a:ext uri="{FF2B5EF4-FFF2-40B4-BE49-F238E27FC236}">
                  <a16:creationId xmlns:a16="http://schemas.microsoft.com/office/drawing/2014/main" id="{69E0874B-DC11-998A-5DEE-3909AE0EEDA0}"/>
                </a:ext>
              </a:extLst>
            </p:cNvPr>
            <p:cNvSpPr/>
            <p:nvPr/>
          </p:nvSpPr>
          <p:spPr>
            <a:xfrm>
              <a:off x="4786777" y="1782772"/>
              <a:ext cx="1800124" cy="2426924"/>
            </a:xfrm>
            <a:prstGeom prst="round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hevron 10">
              <a:extLst>
                <a:ext uri="{FF2B5EF4-FFF2-40B4-BE49-F238E27FC236}">
                  <a16:creationId xmlns:a16="http://schemas.microsoft.com/office/drawing/2014/main" id="{2A14D66F-B7C4-42B5-FFAF-6500EEE66FDC}"/>
                </a:ext>
              </a:extLst>
            </p:cNvPr>
            <p:cNvSpPr/>
            <p:nvPr/>
          </p:nvSpPr>
          <p:spPr>
            <a:xfrm>
              <a:off x="6167079" y="1766032"/>
              <a:ext cx="1068115" cy="2460404"/>
            </a:xfrm>
            <a:prstGeom prst="chevron">
              <a:avLst>
                <a:gd name="adj" fmla="val 5381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ounded Rectangle 11">
              <a:extLst>
                <a:ext uri="{FF2B5EF4-FFF2-40B4-BE49-F238E27FC236}">
                  <a16:creationId xmlns:a16="http://schemas.microsoft.com/office/drawing/2014/main" id="{85800A34-5788-C989-6762-C69F5709BCD6}"/>
                </a:ext>
              </a:extLst>
            </p:cNvPr>
            <p:cNvSpPr/>
            <p:nvPr/>
          </p:nvSpPr>
          <p:spPr>
            <a:xfrm>
              <a:off x="5023452" y="192105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1A1601CE-90C7-3EDD-0D32-590A20DD730B}"/>
                </a:ext>
              </a:extLst>
            </p:cNvPr>
            <p:cNvSpPr/>
            <p:nvPr/>
          </p:nvSpPr>
          <p:spPr>
            <a:xfrm>
              <a:off x="5093235" y="198083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Market Research</a:t>
              </a:r>
            </a:p>
          </p:txBody>
        </p:sp>
      </p:grpSp>
      <p:sp>
        <p:nvSpPr>
          <p:cNvPr id="16" name="Rounded Rectangle 31">
            <a:extLst>
              <a:ext uri="{FF2B5EF4-FFF2-40B4-BE49-F238E27FC236}">
                <a16:creationId xmlns:a16="http://schemas.microsoft.com/office/drawing/2014/main" id="{4EFA26DC-B04E-8FC3-7077-A01BF3DD4134}"/>
              </a:ext>
            </a:extLst>
          </p:cNvPr>
          <p:cNvSpPr/>
          <p:nvPr/>
        </p:nvSpPr>
        <p:spPr>
          <a:xfrm>
            <a:off x="2264345" y="563711"/>
            <a:ext cx="6779071" cy="3467270"/>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2">
            <a:extLst>
              <a:ext uri="{FF2B5EF4-FFF2-40B4-BE49-F238E27FC236}">
                <a16:creationId xmlns:a16="http://schemas.microsoft.com/office/drawing/2014/main" id="{F7083BCB-5EBD-62A6-5697-DDD52F3B0DA8}"/>
              </a:ext>
            </a:extLst>
          </p:cNvPr>
          <p:cNvSpPr/>
          <p:nvPr/>
        </p:nvSpPr>
        <p:spPr>
          <a:xfrm>
            <a:off x="2329829" y="620861"/>
            <a:ext cx="6648103" cy="3353445"/>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Table 52">
            <a:extLst>
              <a:ext uri="{FF2B5EF4-FFF2-40B4-BE49-F238E27FC236}">
                <a16:creationId xmlns:a16="http://schemas.microsoft.com/office/drawing/2014/main" id="{93C84A45-7F1E-5277-2AA4-BD7702BB8E4F}"/>
              </a:ext>
            </a:extLst>
          </p:cNvPr>
          <p:cNvGraphicFramePr>
            <a:graphicFrameLocks noGrp="1"/>
          </p:cNvGraphicFramePr>
          <p:nvPr>
            <p:extLst>
              <p:ext uri="{D42A27DB-BD31-4B8C-83A1-F6EECF244321}">
                <p14:modId xmlns:p14="http://schemas.microsoft.com/office/powerpoint/2010/main" val="1943690877"/>
              </p:ext>
            </p:extLst>
          </p:nvPr>
        </p:nvGraphicFramePr>
        <p:xfrm>
          <a:off x="2354948" y="633485"/>
          <a:ext cx="6622984" cy="3349040"/>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475280">
                <a:tc>
                  <a:txBody>
                    <a:bodyPr/>
                    <a:lstStyle/>
                    <a:p>
                      <a:pPr marL="0" marR="0" lvl="0" indent="0" algn="l" defTabSz="914400" rtl="0" eaLnBrk="1" fontAlgn="base" latinLnBrk="0" hangingPunct="1">
                        <a:lnSpc>
                          <a:spcPct val="100000"/>
                        </a:lnSpc>
                        <a:spcBef>
                          <a:spcPct val="5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Expert Panel Internal Review</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USAN/INN Prescreening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a:ln>
                            <a:noFill/>
                          </a:ln>
                          <a:solidFill>
                            <a:schemeClr val="tx1"/>
                          </a:solidFill>
                          <a:effectLst/>
                          <a:latin typeface="+mn-lt"/>
                          <a:ea typeface="MS PGothic" pitchFamily="34" charset="-128"/>
                          <a:cs typeface="+mn-cs"/>
                        </a:rPr>
                        <a:t>POCA Analysis*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Drug/Medical References Search</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J-SCAN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5204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Prescription Simulation Study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Unaided prescription interpretation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Written, Verbal and Computerized Prescriptions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r h="24135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Health Care Professional Survey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lang="en-US" sz="900" dirty="0">
                        <a:solidFill>
                          <a:schemeClr val="tx1"/>
                        </a:solidFill>
                        <a:latin typeface="+mn-lt"/>
                        <a:cs typeface="Arial" panose="020B0604020202020204" pitchFamily="34" charset="0"/>
                      </a:endParaRPr>
                    </a:p>
                  </a:txBody>
                  <a:tcPr marT="45726" marB="45726"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07378611"/>
                  </a:ext>
                </a:extLst>
              </a:tr>
            </a:tbl>
          </a:graphicData>
        </a:graphic>
      </p:graphicFrame>
      <p:grpSp>
        <p:nvGrpSpPr>
          <p:cNvPr id="25" name="Group 24">
            <a:extLst>
              <a:ext uri="{FF2B5EF4-FFF2-40B4-BE49-F238E27FC236}">
                <a16:creationId xmlns:a16="http://schemas.microsoft.com/office/drawing/2014/main" id="{F778BF51-CEF8-451F-FF2E-3E57354CB4AA}"/>
              </a:ext>
            </a:extLst>
          </p:cNvPr>
          <p:cNvGrpSpPr/>
          <p:nvPr/>
        </p:nvGrpSpPr>
        <p:grpSpPr>
          <a:xfrm>
            <a:off x="2264345" y="4276257"/>
            <a:ext cx="6779071" cy="1248982"/>
            <a:chOff x="2264345" y="4139767"/>
            <a:chExt cx="6779071" cy="1248982"/>
          </a:xfrm>
        </p:grpSpPr>
        <p:sp>
          <p:nvSpPr>
            <p:cNvPr id="19" name="Rounded Rectangle 31">
              <a:extLst>
                <a:ext uri="{FF2B5EF4-FFF2-40B4-BE49-F238E27FC236}">
                  <a16:creationId xmlns:a16="http://schemas.microsoft.com/office/drawing/2014/main" id="{B14F4602-1BC4-6799-70EA-4DE1B3EE8422}"/>
                </a:ext>
              </a:extLst>
            </p:cNvPr>
            <p:cNvSpPr/>
            <p:nvPr/>
          </p:nvSpPr>
          <p:spPr>
            <a:xfrm>
              <a:off x="2264345" y="4139767"/>
              <a:ext cx="6779071" cy="1248982"/>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64481E73-1D9C-121A-4A31-9689FCFE8491}"/>
                </a:ext>
              </a:extLst>
            </p:cNvPr>
            <p:cNvSpPr/>
            <p:nvPr/>
          </p:nvSpPr>
          <p:spPr>
            <a:xfrm>
              <a:off x="2329829" y="4186405"/>
              <a:ext cx="6648103" cy="1155705"/>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 name="Table 52">
            <a:extLst>
              <a:ext uri="{FF2B5EF4-FFF2-40B4-BE49-F238E27FC236}">
                <a16:creationId xmlns:a16="http://schemas.microsoft.com/office/drawing/2014/main" id="{CF46CA38-9F42-B009-B07D-7BC5F3D7D0AB}"/>
              </a:ext>
            </a:extLst>
          </p:cNvPr>
          <p:cNvGraphicFramePr>
            <a:graphicFrameLocks noGrp="1"/>
          </p:cNvGraphicFramePr>
          <p:nvPr>
            <p:extLst>
              <p:ext uri="{D42A27DB-BD31-4B8C-83A1-F6EECF244321}">
                <p14:modId xmlns:p14="http://schemas.microsoft.com/office/powerpoint/2010/main" val="2823084416"/>
              </p:ext>
            </p:extLst>
          </p:nvPr>
        </p:nvGraphicFramePr>
        <p:xfrm>
          <a:off x="2354948" y="4347442"/>
          <a:ext cx="6622984" cy="1115235"/>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47541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a:t>
                      </a:r>
                      <a:r>
                        <a:rPr kumimoji="0" lang="en-US" sz="1200" b="0" i="0" u="none" strike="noStrike" cap="none" normalizeH="0" baseline="0" dirty="0">
                          <a:ln>
                            <a:noFill/>
                          </a:ln>
                          <a:solidFill>
                            <a:schemeClr val="tx1"/>
                          </a:solidFill>
                          <a:effectLst/>
                          <a:latin typeface="+mn-lt"/>
                          <a:ea typeface="MS PGothic" pitchFamily="34" charset="-128"/>
                        </a:rPr>
                        <a:t> BrandTest Marketing</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Fit to Concept</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b="0" dirty="0">
                          <a:solidFill>
                            <a:schemeClr val="tx1"/>
                          </a:solidFill>
                          <a:latin typeface="+mn-lt"/>
                        </a:rPr>
                        <a:t>Attribute</a:t>
                      </a:r>
                      <a:r>
                        <a:rPr lang="en-US" sz="1100" b="0" baseline="0" dirty="0">
                          <a:solidFill>
                            <a:schemeClr val="tx1"/>
                          </a:solidFill>
                          <a:latin typeface="+mn-lt"/>
                        </a:rPr>
                        <a:t> Evaluation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Memorability</a:t>
                      </a: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Personal Preferences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Ease of Pronunciation</a:t>
                      </a: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453807">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Brand Linguistics</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Potential linguistic concerns by a global panel of respondents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bl>
          </a:graphicData>
        </a:graphic>
      </p:graphicFrame>
      <p:sp>
        <p:nvSpPr>
          <p:cNvPr id="3" name="Rectangle 1230">
            <a:extLst>
              <a:ext uri="{FF2B5EF4-FFF2-40B4-BE49-F238E27FC236}">
                <a16:creationId xmlns:a16="http://schemas.microsoft.com/office/drawing/2014/main" id="{1B3F6963-DF2E-352B-2F55-ECD40843A9C5}"/>
              </a:ext>
            </a:extLst>
          </p:cNvPr>
          <p:cNvSpPr>
            <a:spLocks noChangeArrowheads="1"/>
          </p:cNvSpPr>
          <p:nvPr/>
        </p:nvSpPr>
        <p:spPr bwMode="auto">
          <a:xfrm>
            <a:off x="6756230" y="1693333"/>
            <a:ext cx="217874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nchorCtr="0">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Exaggerative/Inappropriate ID</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Modifier Fit to Product Profile </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Modifier Differentiation from Base Brand</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Modifier Confusion with Prescription Elements </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Modifier Product Characteristic Identification</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cs typeface="Arial" panose="020B0604020202020204" pitchFamily="34" charset="0"/>
              </a:rPr>
              <a:t>FMEA Panel</a:t>
            </a:r>
          </a:p>
        </p:txBody>
      </p:sp>
      <p:sp>
        <p:nvSpPr>
          <p:cNvPr id="24" name="Rectangle 1230">
            <a:extLst>
              <a:ext uri="{FF2B5EF4-FFF2-40B4-BE49-F238E27FC236}">
                <a16:creationId xmlns:a16="http://schemas.microsoft.com/office/drawing/2014/main" id="{FA5E4F4F-A88A-3795-9507-86A7744FD949}"/>
              </a:ext>
            </a:extLst>
          </p:cNvPr>
          <p:cNvSpPr>
            <a:spLocks noChangeArrowheads="1"/>
          </p:cNvSpPr>
          <p:nvPr/>
        </p:nvSpPr>
        <p:spPr bwMode="auto">
          <a:xfrm>
            <a:off x="329183" y="5921357"/>
            <a:ext cx="1147267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53975" indent="-53975" eaLnBrk="1" hangingPunct="1">
              <a:spcBef>
                <a:spcPct val="0"/>
              </a:spcBef>
              <a:buClrTx/>
              <a:buNone/>
            </a:pPr>
            <a:r>
              <a:rPr lang="en-US" altLang="en-US" sz="1000" i="1" dirty="0">
                <a:solidFill>
                  <a:schemeClr val="tx1"/>
                </a:solidFill>
                <a:latin typeface="+mn-lt"/>
              </a:rPr>
              <a:t>*Note: For projects containing EMA as a target audience, the POCA screening includes the Article 57 database. This database, introduced in July 2018, contains approximately 90,000 name entries of products with an active Marketing Authorization in any EU country. </a:t>
            </a:r>
          </a:p>
        </p:txBody>
      </p:sp>
      <p:sp>
        <p:nvSpPr>
          <p:cNvPr id="26" name="Rectangle 1230">
            <a:extLst>
              <a:ext uri="{FF2B5EF4-FFF2-40B4-BE49-F238E27FC236}">
                <a16:creationId xmlns:a16="http://schemas.microsoft.com/office/drawing/2014/main" id="{66199A7A-1FA1-1826-3384-B360AD13BEFE}"/>
              </a:ext>
            </a:extLst>
          </p:cNvPr>
          <p:cNvSpPr>
            <a:spLocks noChangeArrowheads="1"/>
          </p:cNvSpPr>
          <p:nvPr/>
        </p:nvSpPr>
        <p:spPr bwMode="auto">
          <a:xfrm>
            <a:off x="4075170" y="1693333"/>
            <a:ext cx="2935678"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nchorCtr="0">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Modifier Meaning (Unaided)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Existing Modifier Identification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Base Brand plus Modifier Meaning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Sound-alike and Look-alike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Medical Term/Lab Test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Non-Medical Product Similarity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Will the name be understood when pronounced?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Will the name be legible when written?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Is the name safe?</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000" b="0" i="0" u="none" strike="noStrike" cap="none" normalizeH="0" baseline="0" dirty="0">
                <a:ln>
                  <a:noFill/>
                </a:ln>
                <a:solidFill>
                  <a:schemeClr val="tx1"/>
                </a:solidFill>
                <a:effectLst/>
                <a:latin typeface="+mn-lt"/>
                <a:ea typeface="MS PGothic" pitchFamily="34" charset="-128"/>
              </a:rPr>
              <a:t>Modifier Meaning (Aided)</a:t>
            </a:r>
          </a:p>
          <a:p>
            <a:pPr marL="171450" indent="-171450" eaLnBrk="1" hangingPunct="1">
              <a:spcBef>
                <a:spcPct val="20000"/>
              </a:spcBef>
              <a:buClr>
                <a:srgbClr val="1E3D7D"/>
              </a:buClr>
              <a:buFont typeface="Wingdings" panose="05000000000000000000" pitchFamily="2" charset="2"/>
              <a:buChar char="§"/>
            </a:pPr>
            <a:r>
              <a:rPr lang="en-US" sz="1000" dirty="0">
                <a:solidFill>
                  <a:schemeClr val="tx1"/>
                </a:solidFill>
                <a:latin typeface="+mn-lt"/>
              </a:rPr>
              <a:t>Overall Impressions</a:t>
            </a:r>
            <a:endParaRPr lang="en-US" sz="1000" dirty="0">
              <a:solidFill>
                <a:schemeClr val="tx1"/>
              </a:solidFill>
              <a:latin typeface="+mn-lt"/>
              <a:cs typeface="Arial" panose="020B0604020202020204" pitchFamily="34" charset="0"/>
            </a:endParaRPr>
          </a:p>
        </p:txBody>
      </p:sp>
      <p:sp>
        <p:nvSpPr>
          <p:cNvPr id="27" name="Rounded Rectangle 13">
            <a:extLst>
              <a:ext uri="{FF2B5EF4-FFF2-40B4-BE49-F238E27FC236}">
                <a16:creationId xmlns:a16="http://schemas.microsoft.com/office/drawing/2014/main" id="{A3960A5F-997C-F685-E378-C542E1F97CDC}"/>
              </a:ext>
            </a:extLst>
          </p:cNvPr>
          <p:cNvSpPr/>
          <p:nvPr/>
        </p:nvSpPr>
        <p:spPr>
          <a:xfrm>
            <a:off x="9409253" y="563711"/>
            <a:ext cx="2410236" cy="4961528"/>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14">
            <a:extLst>
              <a:ext uri="{FF2B5EF4-FFF2-40B4-BE49-F238E27FC236}">
                <a16:creationId xmlns:a16="http://schemas.microsoft.com/office/drawing/2014/main" id="{5A7245FE-F38D-18EE-BF07-4BF017AFA663}"/>
              </a:ext>
            </a:extLst>
          </p:cNvPr>
          <p:cNvSpPr/>
          <p:nvPr/>
        </p:nvSpPr>
        <p:spPr>
          <a:xfrm>
            <a:off x="9477386" y="631387"/>
            <a:ext cx="2273970" cy="4837408"/>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 </a:t>
            </a:r>
            <a:r>
              <a:rPr kumimoji="0" lang="en-US" sz="1200" b="0" i="0" u="none" strike="noStrike" cap="none" normalizeH="0" baseline="0" dirty="0">
                <a:ln>
                  <a:noFill/>
                </a:ln>
                <a:solidFill>
                  <a:schemeClr val="tx1"/>
                </a:solidFill>
                <a:effectLst/>
                <a:latin typeface="+mn-lt"/>
                <a:ea typeface="MS PGothic" pitchFamily="34" charset="-128"/>
              </a:rPr>
              <a:t>Name Safety </a:t>
            </a:r>
            <a:r>
              <a:rPr kumimoji="0" lang="en-US" sz="1200" b="1" i="0" u="none" strike="noStrike" cap="none" normalizeH="0" baseline="0" dirty="0">
                <a:ln>
                  <a:noFill/>
                </a:ln>
                <a:solidFill>
                  <a:schemeClr val="tx1"/>
                </a:solidFill>
                <a:effectLst/>
                <a:latin typeface="+mn-lt"/>
                <a:ea typeface="MS PGothic" pitchFamily="34" charset="-128"/>
              </a:rPr>
              <a:t>/</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Marketing</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mn-lt"/>
                <a:ea typeface="MS PGothic" pitchFamily="34" charset="-128"/>
              </a:rPr>
              <a:t>Recommendations</a:t>
            </a:r>
          </a:p>
          <a:p>
            <a:pPr marL="0" marR="0" lvl="0" indent="0" algn="ctr" defTabSz="914400" rtl="0" eaLnBrk="1" fontAlgn="base" latinLnBrk="0" hangingPunct="1">
              <a:lnSpc>
                <a:spcPct val="100000"/>
              </a:lnSpc>
              <a:spcBef>
                <a:spcPct val="20000"/>
              </a:spcBef>
              <a:spcAft>
                <a:spcPct val="0"/>
              </a:spcAft>
              <a:buClrTx/>
              <a:buSzTx/>
              <a:buFontTx/>
              <a:buNone/>
              <a:tabLst/>
            </a:pPr>
            <a:endParaRPr lang="en-US" sz="1200" dirty="0">
              <a:solidFill>
                <a:schemeClr val="tx1"/>
              </a:solidFill>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Test name recommendations are based on regulatory health authorities guidance, DSI expertise, and data collection, by risk:</a:t>
            </a:r>
          </a:p>
          <a:p>
            <a:pPr marR="0" lvl="0" defTabSz="914400" rtl="0" eaLnBrk="1" fontAlgn="base" latinLnBrk="0" hangingPunct="1">
              <a:lnSpc>
                <a:spcPct val="100000"/>
              </a:lnSpc>
              <a:spcBef>
                <a:spcPts val="200"/>
              </a:spcBef>
              <a:spcAft>
                <a:spcPct val="0"/>
              </a:spcAft>
              <a:buClr>
                <a:srgbClr val="1E3D7D"/>
              </a:buClr>
              <a:buSzTx/>
              <a:tabLst/>
            </a:pPr>
            <a:endParaRPr kumimoji="0" lang="en-US" sz="1100" b="0" i="0" u="none" strike="noStrike" cap="none" normalizeH="0" baseline="0" dirty="0">
              <a:ln>
                <a:noFill/>
              </a:ln>
              <a:solidFill>
                <a:schemeClr val="tx1"/>
              </a:solidFill>
              <a:effectLst/>
              <a:latin typeface="+mn-lt"/>
              <a:ea typeface="MS PGothic" pitchFamily="34" charset="-128"/>
            </a:endParaRP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kumimoji="0" lang="en-US" sz="1300" b="1" i="0" u="none" strike="noStrike" cap="none" normalizeH="0" baseline="0" dirty="0">
                <a:ln>
                  <a:noFill/>
                </a:ln>
                <a:solidFill>
                  <a:srgbClr val="009900"/>
                </a:solidFill>
                <a:effectLst/>
                <a:latin typeface="+mn-lt"/>
                <a:ea typeface="MS PGothic" pitchFamily="34" charset="-128"/>
              </a:rPr>
              <a:t>Primary (Low) </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1" dirty="0">
                <a:solidFill>
                  <a:srgbClr val="7F7F7F"/>
                </a:solidFill>
                <a:latin typeface="+mn-lt"/>
              </a:rPr>
              <a:t>Secondary (Moderate)</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300" b="0" dirty="0">
                <a:solidFill>
                  <a:srgbClr val="FF0000"/>
                </a:solidFill>
                <a:latin typeface="+mn-lt"/>
              </a:rPr>
              <a:t>Tertiary (High)</a:t>
            </a:r>
          </a:p>
          <a:p>
            <a:pPr marL="0" marR="0" lvl="0" indent="0" algn="ctr"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None/>
              <a:tabLst/>
            </a:pPr>
            <a:endParaRPr kumimoji="0" lang="en-US" sz="1200" b="0" i="0" u="none" strike="noStrike" cap="none" normalizeH="0" baseline="0" dirty="0">
              <a:ln>
                <a:noFill/>
              </a:ln>
              <a:solidFill>
                <a:srgbClr val="FF0000"/>
              </a:solidFill>
              <a:effectLst/>
              <a:latin typeface="+mn-lt"/>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BI ranks test names based on marketing performance</a:t>
            </a:r>
            <a:endParaRPr lang="en-CH" sz="1100" dirty="0">
              <a:latin typeface="Mathilde" panose="03050500000000020004" pitchFamily="66" charset="0"/>
            </a:endParaRPr>
          </a:p>
        </p:txBody>
      </p:sp>
      <p:sp>
        <p:nvSpPr>
          <p:cNvPr id="23" name="Chevron 7">
            <a:extLst>
              <a:ext uri="{FF2B5EF4-FFF2-40B4-BE49-F238E27FC236}">
                <a16:creationId xmlns:a16="http://schemas.microsoft.com/office/drawing/2014/main" id="{BE87C2B3-FA4F-EAE3-CA7F-F9157FCD5D7E}"/>
              </a:ext>
            </a:extLst>
          </p:cNvPr>
          <p:cNvSpPr/>
          <p:nvPr/>
        </p:nvSpPr>
        <p:spPr>
          <a:xfrm>
            <a:off x="9073637" y="2368950"/>
            <a:ext cx="365838" cy="1800000"/>
          </a:xfrm>
          <a:prstGeom prst="chevron">
            <a:avLst>
              <a:gd name="adj" fmla="val 53812"/>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9223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50"/>
                                        <p:tgtEl>
                                          <p:spTgt spid="4"/>
                                        </p:tgtEl>
                                      </p:cBhvr>
                                    </p:animEffect>
                                  </p:childTnLst>
                                </p:cTn>
                              </p:par>
                              <p:par>
                                <p:cTn id="8" presetID="22" presetClass="entr" presetSubtype="8" fill="hold" nodeType="withEffect">
                                  <p:stCondLst>
                                    <p:cond delay="150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Modifier Fit to Product Profile*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637"/>
          </a:xfrm>
        </p:spPr>
        <p:txBody>
          <a:bodyPr/>
          <a:lstStyle/>
          <a:p>
            <a:r>
              <a:rPr lang="en-US" dirty="0"/>
              <a:t>Respondents were asked if the modifiers fit the product information provided. If respondents selected “No”, they were asked to explain their answers.</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4" name="Group 3">
            <a:extLst>
              <a:ext uri="{FF2B5EF4-FFF2-40B4-BE49-F238E27FC236}">
                <a16:creationId xmlns:a16="http://schemas.microsoft.com/office/drawing/2014/main" id="{DAF760AE-D9EC-9DAE-92D6-266D3A4C5263}"/>
              </a:ext>
            </a:extLst>
          </p:cNvPr>
          <p:cNvGrpSpPr/>
          <p:nvPr/>
        </p:nvGrpSpPr>
        <p:grpSpPr>
          <a:xfrm>
            <a:off x="9237430" y="1312307"/>
            <a:ext cx="2001258" cy="954405"/>
            <a:chOff x="9237430" y="1312307"/>
            <a:chExt cx="2001258" cy="954405"/>
          </a:xfrm>
        </p:grpSpPr>
        <p:sp>
          <p:nvSpPr>
            <p:cNvPr id="13" name="Oval 12">
              <a:extLst>
                <a:ext uri="{FF2B5EF4-FFF2-40B4-BE49-F238E27FC236}">
                  <a16:creationId xmlns:a16="http://schemas.microsoft.com/office/drawing/2014/main" id="{D4737883-BC02-C26C-F91A-C6D04B268FBD}"/>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a:extLst>
                <a:ext uri="{FF2B5EF4-FFF2-40B4-BE49-F238E27FC236}">
                  <a16:creationId xmlns:a16="http://schemas.microsoft.com/office/drawing/2014/main" id="{30077938-51A0-07C4-3DCA-54CBB44B95C9}"/>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sp>
          <p:nvSpPr>
            <p:cNvPr id="15" name="Oval 14">
              <a:extLst>
                <a:ext uri="{FF2B5EF4-FFF2-40B4-BE49-F238E27FC236}">
                  <a16:creationId xmlns:a16="http://schemas.microsoft.com/office/drawing/2014/main" id="{A05D9DCB-8916-9C37-898C-909AD62365A1}"/>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a:extLst>
                <a:ext uri="{FF2B5EF4-FFF2-40B4-BE49-F238E27FC236}">
                  <a16:creationId xmlns:a16="http://schemas.microsoft.com/office/drawing/2014/main" id="{2AA1A2EC-ABB7-A8A1-0F01-8EF6566885AD}"/>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grpSp>
      <p:graphicFrame>
        <p:nvGraphicFramePr>
          <p:cNvPr id="5" name="Chart 4">
            <a:extLst>
              <a:ext uri="{FF2B5EF4-FFF2-40B4-BE49-F238E27FC236}">
                <a16:creationId xmlns:a16="http://schemas.microsoft.com/office/drawing/2014/main" id="{63FDE554-902B-52D2-1A07-854FFFF9D574}"/>
              </a:ext>
            </a:extLst>
          </p:cNvPr>
          <p:cNvGraphicFramePr/>
          <p:nvPr>
            <p:extLst>
              <p:ext uri="{D42A27DB-BD31-4B8C-83A1-F6EECF244321}">
                <p14:modId xmlns:p14="http://schemas.microsoft.com/office/powerpoint/2010/main" val="4141499333"/>
              </p:ext>
            </p:extLst>
          </p:nvPr>
        </p:nvGraphicFramePr>
        <p:xfrm>
          <a:off x="3555999" y="1167851"/>
          <a:ext cx="5502275" cy="4699549"/>
        </p:xfrm>
        <a:graphic>
          <a:graphicData uri="http://schemas.openxmlformats.org/drawingml/2006/chart">
            <c:chart xmlns:c="http://schemas.openxmlformats.org/drawingml/2006/chart" xmlns:r="http://schemas.openxmlformats.org/officeDocument/2006/relationships" r:id="rId2"/>
          </a:graphicData>
        </a:graphic>
      </p:graphicFrame>
      <p:sp>
        <p:nvSpPr>
          <p:cNvPr id="6" name="TESTNAME29">
            <a:extLst>
              <a:ext uri="{FF2B5EF4-FFF2-40B4-BE49-F238E27FC236}">
                <a16:creationId xmlns:a16="http://schemas.microsoft.com/office/drawing/2014/main" id="{B3F3C0DC-705A-61B6-970D-98ECE7E4034E}"/>
              </a:ext>
            </a:extLst>
          </p:cNvPr>
          <p:cNvSpPr>
            <a:spLocks noChangeArrowheads="1"/>
          </p:cNvSpPr>
          <p:nvPr/>
        </p:nvSpPr>
        <p:spPr bwMode="auto">
          <a:xfrm>
            <a:off x="2896577" y="60096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7" name="TESTNAME28">
            <a:extLst>
              <a:ext uri="{FF2B5EF4-FFF2-40B4-BE49-F238E27FC236}">
                <a16:creationId xmlns:a16="http://schemas.microsoft.com/office/drawing/2014/main" id="{7AA1EDBC-1AB1-9975-2541-2B5CAF65DA9B}"/>
              </a:ext>
            </a:extLst>
          </p:cNvPr>
          <p:cNvSpPr>
            <a:spLocks noChangeArrowheads="1"/>
          </p:cNvSpPr>
          <p:nvPr/>
        </p:nvSpPr>
        <p:spPr bwMode="auto">
          <a:xfrm>
            <a:off x="2896577" y="585129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8" name="TESTNAME27">
            <a:extLst>
              <a:ext uri="{FF2B5EF4-FFF2-40B4-BE49-F238E27FC236}">
                <a16:creationId xmlns:a16="http://schemas.microsoft.com/office/drawing/2014/main" id="{7BBE7105-F325-2223-3619-CE8981F73F8F}"/>
              </a:ext>
            </a:extLst>
          </p:cNvPr>
          <p:cNvSpPr>
            <a:spLocks noChangeArrowheads="1"/>
          </p:cNvSpPr>
          <p:nvPr/>
        </p:nvSpPr>
        <p:spPr bwMode="auto">
          <a:xfrm>
            <a:off x="2896577" y="56839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9" name="TESTNAME26">
            <a:extLst>
              <a:ext uri="{FF2B5EF4-FFF2-40B4-BE49-F238E27FC236}">
                <a16:creationId xmlns:a16="http://schemas.microsoft.com/office/drawing/2014/main" id="{BFF77C29-627B-9C97-0F05-D7FAF9658318}"/>
              </a:ext>
            </a:extLst>
          </p:cNvPr>
          <p:cNvSpPr>
            <a:spLocks noChangeArrowheads="1"/>
          </p:cNvSpPr>
          <p:nvPr/>
        </p:nvSpPr>
        <p:spPr bwMode="auto">
          <a:xfrm>
            <a:off x="2896577" y="551692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0" name="TESTNAME25">
            <a:extLst>
              <a:ext uri="{FF2B5EF4-FFF2-40B4-BE49-F238E27FC236}">
                <a16:creationId xmlns:a16="http://schemas.microsoft.com/office/drawing/2014/main" id="{82896339-867C-B589-46FA-F146A1431D56}"/>
              </a:ext>
            </a:extLst>
          </p:cNvPr>
          <p:cNvSpPr>
            <a:spLocks noChangeArrowheads="1"/>
          </p:cNvSpPr>
          <p:nvPr/>
        </p:nvSpPr>
        <p:spPr bwMode="auto">
          <a:xfrm>
            <a:off x="2896577" y="533883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1" name="TESTNAME24">
            <a:extLst>
              <a:ext uri="{FF2B5EF4-FFF2-40B4-BE49-F238E27FC236}">
                <a16:creationId xmlns:a16="http://schemas.microsoft.com/office/drawing/2014/main" id="{81B8D5AA-2906-41A3-C24A-B912CA6A535F}"/>
              </a:ext>
            </a:extLst>
          </p:cNvPr>
          <p:cNvSpPr>
            <a:spLocks noChangeArrowheads="1"/>
          </p:cNvSpPr>
          <p:nvPr/>
        </p:nvSpPr>
        <p:spPr bwMode="auto">
          <a:xfrm>
            <a:off x="2896577" y="516994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7" name="TESTNAME23">
            <a:extLst>
              <a:ext uri="{FF2B5EF4-FFF2-40B4-BE49-F238E27FC236}">
                <a16:creationId xmlns:a16="http://schemas.microsoft.com/office/drawing/2014/main" id="{4F0B56EA-A6FB-ED6F-C347-011AF734CD09}"/>
              </a:ext>
            </a:extLst>
          </p:cNvPr>
          <p:cNvSpPr>
            <a:spLocks noChangeArrowheads="1"/>
          </p:cNvSpPr>
          <p:nvPr/>
        </p:nvSpPr>
        <p:spPr bwMode="auto">
          <a:xfrm>
            <a:off x="2896577" y="50013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9" name="TESTNAME22">
            <a:extLst>
              <a:ext uri="{FF2B5EF4-FFF2-40B4-BE49-F238E27FC236}">
                <a16:creationId xmlns:a16="http://schemas.microsoft.com/office/drawing/2014/main" id="{4C7A777F-551C-1FF8-A5BF-4DC3DBC7B98F}"/>
              </a:ext>
            </a:extLst>
          </p:cNvPr>
          <p:cNvSpPr>
            <a:spLocks noChangeArrowheads="1"/>
          </p:cNvSpPr>
          <p:nvPr/>
        </p:nvSpPr>
        <p:spPr bwMode="auto">
          <a:xfrm>
            <a:off x="2896577" y="48245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0" name="TESTNAME21">
            <a:extLst>
              <a:ext uri="{FF2B5EF4-FFF2-40B4-BE49-F238E27FC236}">
                <a16:creationId xmlns:a16="http://schemas.microsoft.com/office/drawing/2014/main" id="{4E5D8C0E-2025-8A0F-7EC9-8806D7C4995E}"/>
              </a:ext>
            </a:extLst>
          </p:cNvPr>
          <p:cNvSpPr>
            <a:spLocks noChangeArrowheads="1"/>
          </p:cNvSpPr>
          <p:nvPr/>
        </p:nvSpPr>
        <p:spPr bwMode="auto">
          <a:xfrm>
            <a:off x="2896577" y="464302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1" name="TESTNAME20">
            <a:extLst>
              <a:ext uri="{FF2B5EF4-FFF2-40B4-BE49-F238E27FC236}">
                <a16:creationId xmlns:a16="http://schemas.microsoft.com/office/drawing/2014/main" id="{56EDC832-31A8-441F-EDD5-7CBA0CD6A908}"/>
              </a:ext>
            </a:extLst>
          </p:cNvPr>
          <p:cNvSpPr>
            <a:spLocks noChangeArrowheads="1"/>
          </p:cNvSpPr>
          <p:nvPr/>
        </p:nvSpPr>
        <p:spPr bwMode="auto">
          <a:xfrm>
            <a:off x="2896577" y="446530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2" name="TESTNAME19">
            <a:extLst>
              <a:ext uri="{FF2B5EF4-FFF2-40B4-BE49-F238E27FC236}">
                <a16:creationId xmlns:a16="http://schemas.microsoft.com/office/drawing/2014/main" id="{0B1BA9C0-38B8-DE70-8D92-3BD7850E6CD2}"/>
              </a:ext>
            </a:extLst>
          </p:cNvPr>
          <p:cNvSpPr>
            <a:spLocks noChangeArrowheads="1"/>
          </p:cNvSpPr>
          <p:nvPr/>
        </p:nvSpPr>
        <p:spPr bwMode="auto">
          <a:xfrm>
            <a:off x="2896577" y="42875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3" name="TESTNAME18">
            <a:extLst>
              <a:ext uri="{FF2B5EF4-FFF2-40B4-BE49-F238E27FC236}">
                <a16:creationId xmlns:a16="http://schemas.microsoft.com/office/drawing/2014/main" id="{4CA2DBAC-7FCD-2364-DC2E-AF979208D119}"/>
              </a:ext>
            </a:extLst>
          </p:cNvPr>
          <p:cNvSpPr>
            <a:spLocks noChangeArrowheads="1"/>
          </p:cNvSpPr>
          <p:nvPr/>
        </p:nvSpPr>
        <p:spPr bwMode="auto">
          <a:xfrm>
            <a:off x="2896577" y="410986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4" name="TESTNAME17">
            <a:extLst>
              <a:ext uri="{FF2B5EF4-FFF2-40B4-BE49-F238E27FC236}">
                <a16:creationId xmlns:a16="http://schemas.microsoft.com/office/drawing/2014/main" id="{7DDE4E75-939E-C0DF-BCEB-188282B05DB4}"/>
              </a:ext>
            </a:extLst>
          </p:cNvPr>
          <p:cNvSpPr>
            <a:spLocks noChangeArrowheads="1"/>
          </p:cNvSpPr>
          <p:nvPr/>
        </p:nvSpPr>
        <p:spPr bwMode="auto">
          <a:xfrm>
            <a:off x="2896577" y="393214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5" name="TESTNAME16">
            <a:extLst>
              <a:ext uri="{FF2B5EF4-FFF2-40B4-BE49-F238E27FC236}">
                <a16:creationId xmlns:a16="http://schemas.microsoft.com/office/drawing/2014/main" id="{3FB4346C-4BC0-B1A1-9642-DB7A5AC6D52F}"/>
              </a:ext>
            </a:extLst>
          </p:cNvPr>
          <p:cNvSpPr>
            <a:spLocks noChangeArrowheads="1"/>
          </p:cNvSpPr>
          <p:nvPr/>
        </p:nvSpPr>
        <p:spPr bwMode="auto">
          <a:xfrm>
            <a:off x="2896577" y="375442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6" name="TESTNAME15">
            <a:extLst>
              <a:ext uri="{FF2B5EF4-FFF2-40B4-BE49-F238E27FC236}">
                <a16:creationId xmlns:a16="http://schemas.microsoft.com/office/drawing/2014/main" id="{23DE8AAC-2AB1-0A77-B408-54E1DC242D45}"/>
              </a:ext>
            </a:extLst>
          </p:cNvPr>
          <p:cNvSpPr>
            <a:spLocks noChangeArrowheads="1"/>
          </p:cNvSpPr>
          <p:nvPr/>
        </p:nvSpPr>
        <p:spPr bwMode="auto">
          <a:xfrm>
            <a:off x="2896577" y="357670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7" name="TESTNAME14">
            <a:extLst>
              <a:ext uri="{FF2B5EF4-FFF2-40B4-BE49-F238E27FC236}">
                <a16:creationId xmlns:a16="http://schemas.microsoft.com/office/drawing/2014/main" id="{2F379E6A-BA9C-5B4F-CE7E-1A866C8C279B}"/>
              </a:ext>
            </a:extLst>
          </p:cNvPr>
          <p:cNvSpPr>
            <a:spLocks noChangeArrowheads="1"/>
          </p:cNvSpPr>
          <p:nvPr/>
        </p:nvSpPr>
        <p:spPr bwMode="auto">
          <a:xfrm>
            <a:off x="2896577" y="339898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8" name="TESTNAME13">
            <a:extLst>
              <a:ext uri="{FF2B5EF4-FFF2-40B4-BE49-F238E27FC236}">
                <a16:creationId xmlns:a16="http://schemas.microsoft.com/office/drawing/2014/main" id="{555FF209-2B97-CBAB-1FE6-959863EF1BE4}"/>
              </a:ext>
            </a:extLst>
          </p:cNvPr>
          <p:cNvSpPr>
            <a:spLocks noChangeArrowheads="1"/>
          </p:cNvSpPr>
          <p:nvPr/>
        </p:nvSpPr>
        <p:spPr bwMode="auto">
          <a:xfrm>
            <a:off x="2896577" y="32212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9" name="TESTNAME12">
            <a:extLst>
              <a:ext uri="{FF2B5EF4-FFF2-40B4-BE49-F238E27FC236}">
                <a16:creationId xmlns:a16="http://schemas.microsoft.com/office/drawing/2014/main" id="{9E388D02-A595-C903-9E6C-4B1219FB93E0}"/>
              </a:ext>
            </a:extLst>
          </p:cNvPr>
          <p:cNvSpPr>
            <a:spLocks noChangeArrowheads="1"/>
          </p:cNvSpPr>
          <p:nvPr/>
        </p:nvSpPr>
        <p:spPr bwMode="auto">
          <a:xfrm>
            <a:off x="2896577" y="304355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0" name="TESTNAME11">
            <a:extLst>
              <a:ext uri="{FF2B5EF4-FFF2-40B4-BE49-F238E27FC236}">
                <a16:creationId xmlns:a16="http://schemas.microsoft.com/office/drawing/2014/main" id="{E2E5D388-7AC3-B04A-BD0D-59BAFA049D75}"/>
              </a:ext>
            </a:extLst>
          </p:cNvPr>
          <p:cNvSpPr>
            <a:spLocks noChangeArrowheads="1"/>
          </p:cNvSpPr>
          <p:nvPr/>
        </p:nvSpPr>
        <p:spPr bwMode="auto">
          <a:xfrm>
            <a:off x="2896577" y="286583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1" name="TESTNAME10">
            <a:extLst>
              <a:ext uri="{FF2B5EF4-FFF2-40B4-BE49-F238E27FC236}">
                <a16:creationId xmlns:a16="http://schemas.microsoft.com/office/drawing/2014/main" id="{D9F6E0DE-6B6E-1840-8203-32A1C143F681}"/>
              </a:ext>
            </a:extLst>
          </p:cNvPr>
          <p:cNvSpPr>
            <a:spLocks noChangeArrowheads="1"/>
          </p:cNvSpPr>
          <p:nvPr/>
        </p:nvSpPr>
        <p:spPr bwMode="auto">
          <a:xfrm>
            <a:off x="2896577" y="268811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2" name="TESTNAME09">
            <a:extLst>
              <a:ext uri="{FF2B5EF4-FFF2-40B4-BE49-F238E27FC236}">
                <a16:creationId xmlns:a16="http://schemas.microsoft.com/office/drawing/2014/main" id="{7DDD3044-7B2D-4E4F-2253-D9A4DFB8854E}"/>
              </a:ext>
            </a:extLst>
          </p:cNvPr>
          <p:cNvSpPr>
            <a:spLocks noChangeArrowheads="1"/>
          </p:cNvSpPr>
          <p:nvPr/>
        </p:nvSpPr>
        <p:spPr bwMode="auto">
          <a:xfrm>
            <a:off x="2896577" y="25103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3" name="TESTNAME08">
            <a:extLst>
              <a:ext uri="{FF2B5EF4-FFF2-40B4-BE49-F238E27FC236}">
                <a16:creationId xmlns:a16="http://schemas.microsoft.com/office/drawing/2014/main" id="{F4A155C7-2D22-2697-AEDE-984C5940A513}"/>
              </a:ext>
            </a:extLst>
          </p:cNvPr>
          <p:cNvSpPr>
            <a:spLocks noChangeArrowheads="1"/>
          </p:cNvSpPr>
          <p:nvPr/>
        </p:nvSpPr>
        <p:spPr bwMode="auto">
          <a:xfrm>
            <a:off x="2896577" y="233267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4" name="TESTNAME07">
            <a:extLst>
              <a:ext uri="{FF2B5EF4-FFF2-40B4-BE49-F238E27FC236}">
                <a16:creationId xmlns:a16="http://schemas.microsoft.com/office/drawing/2014/main" id="{7B8A9C3E-AD94-8FCC-58EE-61711E953C6D}"/>
              </a:ext>
            </a:extLst>
          </p:cNvPr>
          <p:cNvSpPr>
            <a:spLocks noChangeArrowheads="1"/>
          </p:cNvSpPr>
          <p:nvPr/>
        </p:nvSpPr>
        <p:spPr bwMode="auto">
          <a:xfrm>
            <a:off x="2896577" y="215495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5" name="TESTNAME06">
            <a:extLst>
              <a:ext uri="{FF2B5EF4-FFF2-40B4-BE49-F238E27FC236}">
                <a16:creationId xmlns:a16="http://schemas.microsoft.com/office/drawing/2014/main" id="{D8FA90FA-A2D9-86BA-076D-5564EE81057C}"/>
              </a:ext>
            </a:extLst>
          </p:cNvPr>
          <p:cNvSpPr>
            <a:spLocks noChangeArrowheads="1"/>
          </p:cNvSpPr>
          <p:nvPr/>
        </p:nvSpPr>
        <p:spPr bwMode="auto">
          <a:xfrm>
            <a:off x="2896577" y="197723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6" name="TESTNAME05">
            <a:extLst>
              <a:ext uri="{FF2B5EF4-FFF2-40B4-BE49-F238E27FC236}">
                <a16:creationId xmlns:a16="http://schemas.microsoft.com/office/drawing/2014/main" id="{9D3A3D45-2D71-0803-A49C-3F3F7DC422F0}"/>
              </a:ext>
            </a:extLst>
          </p:cNvPr>
          <p:cNvSpPr>
            <a:spLocks noChangeArrowheads="1"/>
          </p:cNvSpPr>
          <p:nvPr/>
        </p:nvSpPr>
        <p:spPr bwMode="auto">
          <a:xfrm>
            <a:off x="2896577" y="179951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7" name="TESTNAME04">
            <a:extLst>
              <a:ext uri="{FF2B5EF4-FFF2-40B4-BE49-F238E27FC236}">
                <a16:creationId xmlns:a16="http://schemas.microsoft.com/office/drawing/2014/main" id="{1D65C490-9C5C-30DB-027D-93E151F934AE}"/>
              </a:ext>
            </a:extLst>
          </p:cNvPr>
          <p:cNvSpPr>
            <a:spLocks noChangeArrowheads="1"/>
          </p:cNvSpPr>
          <p:nvPr/>
        </p:nvSpPr>
        <p:spPr bwMode="auto">
          <a:xfrm>
            <a:off x="2896577" y="162179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8" name="TESTNAME03">
            <a:extLst>
              <a:ext uri="{FF2B5EF4-FFF2-40B4-BE49-F238E27FC236}">
                <a16:creationId xmlns:a16="http://schemas.microsoft.com/office/drawing/2014/main" id="{B3BA5438-3278-3EC5-CFE5-182A641F88A4}"/>
              </a:ext>
            </a:extLst>
          </p:cNvPr>
          <p:cNvSpPr>
            <a:spLocks noChangeArrowheads="1"/>
          </p:cNvSpPr>
          <p:nvPr/>
        </p:nvSpPr>
        <p:spPr bwMode="auto">
          <a:xfrm>
            <a:off x="2896577" y="14440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9" name="TESTNAME02">
            <a:extLst>
              <a:ext uri="{FF2B5EF4-FFF2-40B4-BE49-F238E27FC236}">
                <a16:creationId xmlns:a16="http://schemas.microsoft.com/office/drawing/2014/main" id="{14F40701-DC90-58E5-3F0C-3AF474728F64}"/>
              </a:ext>
            </a:extLst>
          </p:cNvPr>
          <p:cNvSpPr>
            <a:spLocks noChangeArrowheads="1"/>
          </p:cNvSpPr>
          <p:nvPr/>
        </p:nvSpPr>
        <p:spPr bwMode="auto">
          <a:xfrm>
            <a:off x="2896577" y="126636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0" name="TESTNAME01">
            <a:extLst>
              <a:ext uri="{FF2B5EF4-FFF2-40B4-BE49-F238E27FC236}">
                <a16:creationId xmlns:a16="http://schemas.microsoft.com/office/drawing/2014/main" id="{01EF8A4C-0622-9BB7-DD4F-231B0B3F2709}"/>
              </a:ext>
            </a:extLst>
          </p:cNvPr>
          <p:cNvSpPr>
            <a:spLocks noChangeArrowheads="1"/>
          </p:cNvSpPr>
          <p:nvPr/>
        </p:nvSpPr>
        <p:spPr bwMode="auto">
          <a:xfrm>
            <a:off x="2896577" y="108864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1" name="TESTNAME00">
            <a:extLst>
              <a:ext uri="{FF2B5EF4-FFF2-40B4-BE49-F238E27FC236}">
                <a16:creationId xmlns:a16="http://schemas.microsoft.com/office/drawing/2014/main" id="{8F560E90-4218-CA93-E612-42FB89E930BA}"/>
              </a:ext>
            </a:extLst>
          </p:cNvPr>
          <p:cNvSpPr>
            <a:spLocks noChangeArrowheads="1"/>
          </p:cNvSpPr>
          <p:nvPr/>
        </p:nvSpPr>
        <p:spPr bwMode="auto">
          <a:xfrm>
            <a:off x="2891674" y="92073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42" name="TextBox 2">
            <a:extLst>
              <a:ext uri="{FF2B5EF4-FFF2-40B4-BE49-F238E27FC236}">
                <a16:creationId xmlns:a16="http://schemas.microsoft.com/office/drawing/2014/main" id="{44C5DAF7-13C1-0337-32D9-1DA641AD1BDC}"/>
              </a:ext>
            </a:extLst>
          </p:cNvPr>
          <p:cNvSpPr txBox="1"/>
          <p:nvPr/>
        </p:nvSpPr>
        <p:spPr>
          <a:xfrm>
            <a:off x="5727879" y="5831634"/>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284338266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Modifier Meaning (Aided)*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637"/>
          </a:xfrm>
        </p:spPr>
        <p:txBody>
          <a:bodyPr/>
          <a:lstStyle/>
          <a:p>
            <a:r>
              <a:rPr lang="en-US" dirty="0"/>
              <a:t>Respondents were now exposed to the product profile, and they were then asked to provide any meaning(s) conveyed by the modifier.</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4" name="Group 3">
            <a:extLst>
              <a:ext uri="{FF2B5EF4-FFF2-40B4-BE49-F238E27FC236}">
                <a16:creationId xmlns:a16="http://schemas.microsoft.com/office/drawing/2014/main" id="{979ED086-F6FB-B6F4-EDB2-AA4EDAD402E3}"/>
              </a:ext>
            </a:extLst>
          </p:cNvPr>
          <p:cNvGrpSpPr/>
          <p:nvPr/>
        </p:nvGrpSpPr>
        <p:grpSpPr>
          <a:xfrm>
            <a:off x="9237430" y="1312307"/>
            <a:ext cx="2001258" cy="954405"/>
            <a:chOff x="9237430" y="1312307"/>
            <a:chExt cx="2001258" cy="954405"/>
          </a:xfrm>
        </p:grpSpPr>
        <p:sp>
          <p:nvSpPr>
            <p:cNvPr id="13" name="Oval 12">
              <a:extLst>
                <a:ext uri="{FF2B5EF4-FFF2-40B4-BE49-F238E27FC236}">
                  <a16:creationId xmlns:a16="http://schemas.microsoft.com/office/drawing/2014/main" id="{D3F3420F-173B-F750-2089-6B856C3C5E06}"/>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a:extLst>
                <a:ext uri="{FF2B5EF4-FFF2-40B4-BE49-F238E27FC236}">
                  <a16:creationId xmlns:a16="http://schemas.microsoft.com/office/drawing/2014/main" id="{9E15266E-661D-1F8D-377B-AF759806E95D}"/>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15" name="Oval 14">
              <a:extLst>
                <a:ext uri="{FF2B5EF4-FFF2-40B4-BE49-F238E27FC236}">
                  <a16:creationId xmlns:a16="http://schemas.microsoft.com/office/drawing/2014/main" id="{0DC3E0C6-426A-D0D6-E301-1A6E838D919F}"/>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a:extLst>
                <a:ext uri="{FF2B5EF4-FFF2-40B4-BE49-F238E27FC236}">
                  <a16:creationId xmlns:a16="http://schemas.microsoft.com/office/drawing/2014/main" id="{24E12866-862E-0DB3-329E-33F8D5E90254}"/>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6" name="Chart 5">
            <a:extLst>
              <a:ext uri="{FF2B5EF4-FFF2-40B4-BE49-F238E27FC236}">
                <a16:creationId xmlns:a16="http://schemas.microsoft.com/office/drawing/2014/main" id="{F1B6FBFC-CC91-DD84-493D-268DEEA7CF79}"/>
              </a:ext>
            </a:extLst>
          </p:cNvPr>
          <p:cNvGraphicFramePr/>
          <p:nvPr>
            <p:extLst>
              <p:ext uri="{D42A27DB-BD31-4B8C-83A1-F6EECF244321}">
                <p14:modId xmlns:p14="http://schemas.microsoft.com/office/powerpoint/2010/main" val="3527383853"/>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7" name="TESTNAME29">
            <a:extLst>
              <a:ext uri="{FF2B5EF4-FFF2-40B4-BE49-F238E27FC236}">
                <a16:creationId xmlns:a16="http://schemas.microsoft.com/office/drawing/2014/main" id="{BDF1713A-B680-207A-5445-109E539AFB06}"/>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 name="TESTNAME28">
            <a:extLst>
              <a:ext uri="{FF2B5EF4-FFF2-40B4-BE49-F238E27FC236}">
                <a16:creationId xmlns:a16="http://schemas.microsoft.com/office/drawing/2014/main" id="{BB5BA542-25CA-4743-9517-D4E3EDEED996}"/>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9" name="TESTNAME27">
            <a:extLst>
              <a:ext uri="{FF2B5EF4-FFF2-40B4-BE49-F238E27FC236}">
                <a16:creationId xmlns:a16="http://schemas.microsoft.com/office/drawing/2014/main" id="{43DEF3D4-809F-0865-FB97-930E4B18945E}"/>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39DEF24D-AAD7-2433-EA7C-E5FD84510639}"/>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1" name="TESTNAME25">
            <a:extLst>
              <a:ext uri="{FF2B5EF4-FFF2-40B4-BE49-F238E27FC236}">
                <a16:creationId xmlns:a16="http://schemas.microsoft.com/office/drawing/2014/main" id="{2F61C8DF-9EA7-282D-BAAE-15EC78E89D6E}"/>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7" name="TESTNAME24">
            <a:extLst>
              <a:ext uri="{FF2B5EF4-FFF2-40B4-BE49-F238E27FC236}">
                <a16:creationId xmlns:a16="http://schemas.microsoft.com/office/drawing/2014/main" id="{3BFC7828-286E-CA95-D8F9-A5DBF80D71D6}"/>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9" name="TESTNAME23">
            <a:extLst>
              <a:ext uri="{FF2B5EF4-FFF2-40B4-BE49-F238E27FC236}">
                <a16:creationId xmlns:a16="http://schemas.microsoft.com/office/drawing/2014/main" id="{2E3C7C31-6462-3CEA-ED12-5E480B9E74BC}"/>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0" name="TESTNAME22">
            <a:extLst>
              <a:ext uri="{FF2B5EF4-FFF2-40B4-BE49-F238E27FC236}">
                <a16:creationId xmlns:a16="http://schemas.microsoft.com/office/drawing/2014/main" id="{972F24B6-8323-EC52-E334-53CCE74A56B7}"/>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1" name="TESTNAME21">
            <a:extLst>
              <a:ext uri="{FF2B5EF4-FFF2-40B4-BE49-F238E27FC236}">
                <a16:creationId xmlns:a16="http://schemas.microsoft.com/office/drawing/2014/main" id="{B0D9911F-D56B-ECCF-55AE-4B4C27B3A2F2}"/>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2" name="TESTNAME20">
            <a:extLst>
              <a:ext uri="{FF2B5EF4-FFF2-40B4-BE49-F238E27FC236}">
                <a16:creationId xmlns:a16="http://schemas.microsoft.com/office/drawing/2014/main" id="{2C9AF909-6598-8A43-B66D-87CD035AC4FC}"/>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3" name="TESTNAME19">
            <a:extLst>
              <a:ext uri="{FF2B5EF4-FFF2-40B4-BE49-F238E27FC236}">
                <a16:creationId xmlns:a16="http://schemas.microsoft.com/office/drawing/2014/main" id="{039D684F-F9CC-7FE8-139D-2DCF136437F2}"/>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4" name="TESTNAME18">
            <a:extLst>
              <a:ext uri="{FF2B5EF4-FFF2-40B4-BE49-F238E27FC236}">
                <a16:creationId xmlns:a16="http://schemas.microsoft.com/office/drawing/2014/main" id="{B09EE683-9DF2-BF0B-2B84-38B2E8634759}"/>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5" name="TESTNAME17">
            <a:extLst>
              <a:ext uri="{FF2B5EF4-FFF2-40B4-BE49-F238E27FC236}">
                <a16:creationId xmlns:a16="http://schemas.microsoft.com/office/drawing/2014/main" id="{60219C6E-AADA-C06D-7608-4926EA1D333A}"/>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6" name="TESTNAME16">
            <a:extLst>
              <a:ext uri="{FF2B5EF4-FFF2-40B4-BE49-F238E27FC236}">
                <a16:creationId xmlns:a16="http://schemas.microsoft.com/office/drawing/2014/main" id="{E25AC11F-6001-475C-50DD-0775E7CCECB1}"/>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7" name="TESTNAME15">
            <a:extLst>
              <a:ext uri="{FF2B5EF4-FFF2-40B4-BE49-F238E27FC236}">
                <a16:creationId xmlns:a16="http://schemas.microsoft.com/office/drawing/2014/main" id="{FF4883E7-7FCA-8D0D-8F71-04A04119220F}"/>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8" name="TESTNAME14">
            <a:extLst>
              <a:ext uri="{FF2B5EF4-FFF2-40B4-BE49-F238E27FC236}">
                <a16:creationId xmlns:a16="http://schemas.microsoft.com/office/drawing/2014/main" id="{7493D817-C46B-FA54-3211-B34B924207AC}"/>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9" name="TESTNAME13">
            <a:extLst>
              <a:ext uri="{FF2B5EF4-FFF2-40B4-BE49-F238E27FC236}">
                <a16:creationId xmlns:a16="http://schemas.microsoft.com/office/drawing/2014/main" id="{AEFBFBC9-F9A3-5242-E4C1-E22C330EDD4D}"/>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0" name="TESTNAME12">
            <a:extLst>
              <a:ext uri="{FF2B5EF4-FFF2-40B4-BE49-F238E27FC236}">
                <a16:creationId xmlns:a16="http://schemas.microsoft.com/office/drawing/2014/main" id="{2C6478D5-E23E-43B1-A3A8-29334C81A8BD}"/>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1" name="TESTNAME11">
            <a:extLst>
              <a:ext uri="{FF2B5EF4-FFF2-40B4-BE49-F238E27FC236}">
                <a16:creationId xmlns:a16="http://schemas.microsoft.com/office/drawing/2014/main" id="{2AC116D6-7BB1-C1EE-0476-322D9A4B9160}"/>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2" name="TESTNAME10">
            <a:extLst>
              <a:ext uri="{FF2B5EF4-FFF2-40B4-BE49-F238E27FC236}">
                <a16:creationId xmlns:a16="http://schemas.microsoft.com/office/drawing/2014/main" id="{746F21AF-DB6E-EACF-933C-7B2CDE907F4E}"/>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3" name="TESTNAME09">
            <a:extLst>
              <a:ext uri="{FF2B5EF4-FFF2-40B4-BE49-F238E27FC236}">
                <a16:creationId xmlns:a16="http://schemas.microsoft.com/office/drawing/2014/main" id="{B7036D20-C426-220C-EB00-30990D4A5C0D}"/>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4" name="TESTNAME08">
            <a:extLst>
              <a:ext uri="{FF2B5EF4-FFF2-40B4-BE49-F238E27FC236}">
                <a16:creationId xmlns:a16="http://schemas.microsoft.com/office/drawing/2014/main" id="{1F02988F-C371-3909-B769-6B69E7C2CC8A}"/>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5" name="TESTNAME07">
            <a:extLst>
              <a:ext uri="{FF2B5EF4-FFF2-40B4-BE49-F238E27FC236}">
                <a16:creationId xmlns:a16="http://schemas.microsoft.com/office/drawing/2014/main" id="{D869C4D8-7EE5-7D35-1D2A-A69B2B4EB150}"/>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6" name="TESTNAME06">
            <a:extLst>
              <a:ext uri="{FF2B5EF4-FFF2-40B4-BE49-F238E27FC236}">
                <a16:creationId xmlns:a16="http://schemas.microsoft.com/office/drawing/2014/main" id="{ECB03135-9570-119F-0D46-D7BAB95052BE}"/>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7" name="TESTNAME05">
            <a:extLst>
              <a:ext uri="{FF2B5EF4-FFF2-40B4-BE49-F238E27FC236}">
                <a16:creationId xmlns:a16="http://schemas.microsoft.com/office/drawing/2014/main" id="{FB8D0715-CB82-F36C-8D86-7944DEB17C04}"/>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8" name="TESTNAME04">
            <a:extLst>
              <a:ext uri="{FF2B5EF4-FFF2-40B4-BE49-F238E27FC236}">
                <a16:creationId xmlns:a16="http://schemas.microsoft.com/office/drawing/2014/main" id="{7A3F4E0D-45CE-1607-449C-53F1CD990B6F}"/>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9" name="TESTNAME03">
            <a:extLst>
              <a:ext uri="{FF2B5EF4-FFF2-40B4-BE49-F238E27FC236}">
                <a16:creationId xmlns:a16="http://schemas.microsoft.com/office/drawing/2014/main" id="{BEDE9120-CCE6-266D-678C-4AC830AF96AF}"/>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0" name="TESTNAME02">
            <a:extLst>
              <a:ext uri="{FF2B5EF4-FFF2-40B4-BE49-F238E27FC236}">
                <a16:creationId xmlns:a16="http://schemas.microsoft.com/office/drawing/2014/main" id="{7BF1C429-0CE0-496B-F2EE-84096A2B7628}"/>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1" name="TESTNAME01">
            <a:extLst>
              <a:ext uri="{FF2B5EF4-FFF2-40B4-BE49-F238E27FC236}">
                <a16:creationId xmlns:a16="http://schemas.microsoft.com/office/drawing/2014/main" id="{1E6D1EBD-4419-EAEF-4E6F-311964F138AC}"/>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2" name="TESTNAME00">
            <a:extLst>
              <a:ext uri="{FF2B5EF4-FFF2-40B4-BE49-F238E27FC236}">
                <a16:creationId xmlns:a16="http://schemas.microsoft.com/office/drawing/2014/main" id="{98390D0C-C8F4-C25A-4202-D99888CF8E8C}"/>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5" name="TextBox 2">
            <a:extLst>
              <a:ext uri="{FF2B5EF4-FFF2-40B4-BE49-F238E27FC236}">
                <a16:creationId xmlns:a16="http://schemas.microsoft.com/office/drawing/2014/main" id="{E19A74B5-03D8-73DB-46DA-ECC8C08F4A19}"/>
              </a:ext>
            </a:extLst>
          </p:cNvPr>
          <p:cNvSpPr txBox="1"/>
          <p:nvPr/>
        </p:nvSpPr>
        <p:spPr>
          <a:xfrm>
            <a:off x="5727879" y="5831634"/>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368414671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Modifier Differentiation from Base Brand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283860"/>
          </a:xfrm>
        </p:spPr>
        <p:txBody>
          <a:bodyPr/>
          <a:lstStyle/>
          <a:p>
            <a:r>
              <a:rPr lang="en-US" dirty="0"/>
              <a:t>Respondents were asked if the test name clearly distinguish the proposed new product from the existing product.</a:t>
            </a:r>
          </a:p>
        </p:txBody>
      </p:sp>
      <p:grpSp>
        <p:nvGrpSpPr>
          <p:cNvPr id="4" name="Group 3">
            <a:extLst>
              <a:ext uri="{FF2B5EF4-FFF2-40B4-BE49-F238E27FC236}">
                <a16:creationId xmlns:a16="http://schemas.microsoft.com/office/drawing/2014/main" id="{6E57812C-5AD2-4121-9A19-F3DE992702E7}"/>
              </a:ext>
            </a:extLst>
          </p:cNvPr>
          <p:cNvGrpSpPr/>
          <p:nvPr/>
        </p:nvGrpSpPr>
        <p:grpSpPr>
          <a:xfrm>
            <a:off x="9237430" y="1312307"/>
            <a:ext cx="2001258" cy="954405"/>
            <a:chOff x="9237430" y="1312307"/>
            <a:chExt cx="2001258" cy="954405"/>
          </a:xfrm>
        </p:grpSpPr>
        <p:sp>
          <p:nvSpPr>
            <p:cNvPr id="12" name="Oval 11">
              <a:extLst>
                <a:ext uri="{FF2B5EF4-FFF2-40B4-BE49-F238E27FC236}">
                  <a16:creationId xmlns:a16="http://schemas.microsoft.com/office/drawing/2014/main" id="{40794939-58CF-A9EA-1DCB-3E6C74853F27}"/>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a:extLst>
                <a:ext uri="{FF2B5EF4-FFF2-40B4-BE49-F238E27FC236}">
                  <a16:creationId xmlns:a16="http://schemas.microsoft.com/office/drawing/2014/main" id="{315BC47F-A93C-640A-F70C-DC28FDB57232}"/>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sp>
          <p:nvSpPr>
            <p:cNvPr id="14" name="Oval 13">
              <a:extLst>
                <a:ext uri="{FF2B5EF4-FFF2-40B4-BE49-F238E27FC236}">
                  <a16:creationId xmlns:a16="http://schemas.microsoft.com/office/drawing/2014/main" id="{D5945AEB-6E5D-A68E-4CD7-F072EDA1A1F7}"/>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2">
              <a:extLst>
                <a:ext uri="{FF2B5EF4-FFF2-40B4-BE49-F238E27FC236}">
                  <a16:creationId xmlns:a16="http://schemas.microsoft.com/office/drawing/2014/main" id="{00748884-45C2-B8F7-5884-F897FEA086D1}"/>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grpSp>
      <p:graphicFrame>
        <p:nvGraphicFramePr>
          <p:cNvPr id="6" name="Chart 5">
            <a:extLst>
              <a:ext uri="{FF2B5EF4-FFF2-40B4-BE49-F238E27FC236}">
                <a16:creationId xmlns:a16="http://schemas.microsoft.com/office/drawing/2014/main" id="{9265FF38-F528-E9C2-F93F-37A2774F1852}"/>
              </a:ext>
            </a:extLst>
          </p:cNvPr>
          <p:cNvGraphicFramePr/>
          <p:nvPr>
            <p:extLst>
              <p:ext uri="{D42A27DB-BD31-4B8C-83A1-F6EECF244321}">
                <p14:modId xmlns:p14="http://schemas.microsoft.com/office/powerpoint/2010/main" val="79824265"/>
              </p:ext>
            </p:extLst>
          </p:nvPr>
        </p:nvGraphicFramePr>
        <p:xfrm>
          <a:off x="3555999" y="1167851"/>
          <a:ext cx="5502275" cy="4699549"/>
        </p:xfrm>
        <a:graphic>
          <a:graphicData uri="http://schemas.openxmlformats.org/drawingml/2006/chart">
            <c:chart xmlns:c="http://schemas.openxmlformats.org/drawingml/2006/chart" xmlns:r="http://schemas.openxmlformats.org/officeDocument/2006/relationships" r:id="rId2"/>
          </a:graphicData>
        </a:graphic>
      </p:graphicFrame>
      <p:sp>
        <p:nvSpPr>
          <p:cNvPr id="7" name="TESTNAME29">
            <a:extLst>
              <a:ext uri="{FF2B5EF4-FFF2-40B4-BE49-F238E27FC236}">
                <a16:creationId xmlns:a16="http://schemas.microsoft.com/office/drawing/2014/main" id="{4F2DDFDA-BC71-B0F0-1E44-8379FA8656BF}"/>
              </a:ext>
            </a:extLst>
          </p:cNvPr>
          <p:cNvSpPr>
            <a:spLocks noChangeArrowheads="1"/>
          </p:cNvSpPr>
          <p:nvPr/>
        </p:nvSpPr>
        <p:spPr bwMode="auto">
          <a:xfrm>
            <a:off x="2896577" y="60096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 name="TESTNAME28">
            <a:extLst>
              <a:ext uri="{FF2B5EF4-FFF2-40B4-BE49-F238E27FC236}">
                <a16:creationId xmlns:a16="http://schemas.microsoft.com/office/drawing/2014/main" id="{37A25176-3D61-845C-7EFB-EA4C9F647D46}"/>
              </a:ext>
            </a:extLst>
          </p:cNvPr>
          <p:cNvSpPr>
            <a:spLocks noChangeArrowheads="1"/>
          </p:cNvSpPr>
          <p:nvPr/>
        </p:nvSpPr>
        <p:spPr bwMode="auto">
          <a:xfrm>
            <a:off x="2896577" y="585129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9" name="TESTNAME27">
            <a:extLst>
              <a:ext uri="{FF2B5EF4-FFF2-40B4-BE49-F238E27FC236}">
                <a16:creationId xmlns:a16="http://schemas.microsoft.com/office/drawing/2014/main" id="{763196B2-A958-2773-8AC7-CE6C13EDA91E}"/>
              </a:ext>
            </a:extLst>
          </p:cNvPr>
          <p:cNvSpPr>
            <a:spLocks noChangeArrowheads="1"/>
          </p:cNvSpPr>
          <p:nvPr/>
        </p:nvSpPr>
        <p:spPr bwMode="auto">
          <a:xfrm>
            <a:off x="2896577" y="56839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CDD215D2-976A-FE6B-BAE9-D356CA70829C}"/>
              </a:ext>
            </a:extLst>
          </p:cNvPr>
          <p:cNvSpPr>
            <a:spLocks noChangeArrowheads="1"/>
          </p:cNvSpPr>
          <p:nvPr/>
        </p:nvSpPr>
        <p:spPr bwMode="auto">
          <a:xfrm>
            <a:off x="2896577" y="551692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1" name="TESTNAME25">
            <a:extLst>
              <a:ext uri="{FF2B5EF4-FFF2-40B4-BE49-F238E27FC236}">
                <a16:creationId xmlns:a16="http://schemas.microsoft.com/office/drawing/2014/main" id="{7F8FB0E6-23DD-F0F2-F9DE-DA20F308F93F}"/>
              </a:ext>
            </a:extLst>
          </p:cNvPr>
          <p:cNvSpPr>
            <a:spLocks noChangeArrowheads="1"/>
          </p:cNvSpPr>
          <p:nvPr/>
        </p:nvSpPr>
        <p:spPr bwMode="auto">
          <a:xfrm>
            <a:off x="2896577" y="533883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6" name="TESTNAME24">
            <a:extLst>
              <a:ext uri="{FF2B5EF4-FFF2-40B4-BE49-F238E27FC236}">
                <a16:creationId xmlns:a16="http://schemas.microsoft.com/office/drawing/2014/main" id="{643D2DA3-D2D3-9E92-AAB7-6577AAF06312}"/>
              </a:ext>
            </a:extLst>
          </p:cNvPr>
          <p:cNvSpPr>
            <a:spLocks noChangeArrowheads="1"/>
          </p:cNvSpPr>
          <p:nvPr/>
        </p:nvSpPr>
        <p:spPr bwMode="auto">
          <a:xfrm>
            <a:off x="2896577" y="516994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8" name="TESTNAME23">
            <a:extLst>
              <a:ext uri="{FF2B5EF4-FFF2-40B4-BE49-F238E27FC236}">
                <a16:creationId xmlns:a16="http://schemas.microsoft.com/office/drawing/2014/main" id="{0CA79FC3-C7DF-A80E-4C0D-174558B74B46}"/>
              </a:ext>
            </a:extLst>
          </p:cNvPr>
          <p:cNvSpPr>
            <a:spLocks noChangeArrowheads="1"/>
          </p:cNvSpPr>
          <p:nvPr/>
        </p:nvSpPr>
        <p:spPr bwMode="auto">
          <a:xfrm>
            <a:off x="2896577" y="50013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19" name="TESTNAME22">
            <a:extLst>
              <a:ext uri="{FF2B5EF4-FFF2-40B4-BE49-F238E27FC236}">
                <a16:creationId xmlns:a16="http://schemas.microsoft.com/office/drawing/2014/main" id="{FCC33668-9378-B683-9A19-02FDFD92C4CD}"/>
              </a:ext>
            </a:extLst>
          </p:cNvPr>
          <p:cNvSpPr>
            <a:spLocks noChangeArrowheads="1"/>
          </p:cNvSpPr>
          <p:nvPr/>
        </p:nvSpPr>
        <p:spPr bwMode="auto">
          <a:xfrm>
            <a:off x="2896577" y="48245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0" name="TESTNAME21">
            <a:extLst>
              <a:ext uri="{FF2B5EF4-FFF2-40B4-BE49-F238E27FC236}">
                <a16:creationId xmlns:a16="http://schemas.microsoft.com/office/drawing/2014/main" id="{930DB4AE-A5CB-488C-D346-584406D5562D}"/>
              </a:ext>
            </a:extLst>
          </p:cNvPr>
          <p:cNvSpPr>
            <a:spLocks noChangeArrowheads="1"/>
          </p:cNvSpPr>
          <p:nvPr/>
        </p:nvSpPr>
        <p:spPr bwMode="auto">
          <a:xfrm>
            <a:off x="2896577" y="464302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1" name="TESTNAME20">
            <a:extLst>
              <a:ext uri="{FF2B5EF4-FFF2-40B4-BE49-F238E27FC236}">
                <a16:creationId xmlns:a16="http://schemas.microsoft.com/office/drawing/2014/main" id="{6353F7D1-BE6A-464B-041E-D978C9E1DB43}"/>
              </a:ext>
            </a:extLst>
          </p:cNvPr>
          <p:cNvSpPr>
            <a:spLocks noChangeArrowheads="1"/>
          </p:cNvSpPr>
          <p:nvPr/>
        </p:nvSpPr>
        <p:spPr bwMode="auto">
          <a:xfrm>
            <a:off x="2896577" y="446530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2" name="TESTNAME19">
            <a:extLst>
              <a:ext uri="{FF2B5EF4-FFF2-40B4-BE49-F238E27FC236}">
                <a16:creationId xmlns:a16="http://schemas.microsoft.com/office/drawing/2014/main" id="{0F137FC4-DC4A-8C83-FF22-3F91A8FD4613}"/>
              </a:ext>
            </a:extLst>
          </p:cNvPr>
          <p:cNvSpPr>
            <a:spLocks noChangeArrowheads="1"/>
          </p:cNvSpPr>
          <p:nvPr/>
        </p:nvSpPr>
        <p:spPr bwMode="auto">
          <a:xfrm>
            <a:off x="2896577" y="42875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3" name="TESTNAME18">
            <a:extLst>
              <a:ext uri="{FF2B5EF4-FFF2-40B4-BE49-F238E27FC236}">
                <a16:creationId xmlns:a16="http://schemas.microsoft.com/office/drawing/2014/main" id="{E19CAA81-4212-2B30-632B-5B1F9BA6B425}"/>
              </a:ext>
            </a:extLst>
          </p:cNvPr>
          <p:cNvSpPr>
            <a:spLocks noChangeArrowheads="1"/>
          </p:cNvSpPr>
          <p:nvPr/>
        </p:nvSpPr>
        <p:spPr bwMode="auto">
          <a:xfrm>
            <a:off x="2896577" y="410986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4" name="TESTNAME17">
            <a:extLst>
              <a:ext uri="{FF2B5EF4-FFF2-40B4-BE49-F238E27FC236}">
                <a16:creationId xmlns:a16="http://schemas.microsoft.com/office/drawing/2014/main" id="{F7BBB754-3C1E-4D10-18D4-D42513D8F34C}"/>
              </a:ext>
            </a:extLst>
          </p:cNvPr>
          <p:cNvSpPr>
            <a:spLocks noChangeArrowheads="1"/>
          </p:cNvSpPr>
          <p:nvPr/>
        </p:nvSpPr>
        <p:spPr bwMode="auto">
          <a:xfrm>
            <a:off x="2896577" y="393214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5" name="TESTNAME16">
            <a:extLst>
              <a:ext uri="{FF2B5EF4-FFF2-40B4-BE49-F238E27FC236}">
                <a16:creationId xmlns:a16="http://schemas.microsoft.com/office/drawing/2014/main" id="{D9A7A020-58C0-C1BD-7F45-A115900CBFD4}"/>
              </a:ext>
            </a:extLst>
          </p:cNvPr>
          <p:cNvSpPr>
            <a:spLocks noChangeArrowheads="1"/>
          </p:cNvSpPr>
          <p:nvPr/>
        </p:nvSpPr>
        <p:spPr bwMode="auto">
          <a:xfrm>
            <a:off x="2896577" y="375442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6" name="TESTNAME15">
            <a:extLst>
              <a:ext uri="{FF2B5EF4-FFF2-40B4-BE49-F238E27FC236}">
                <a16:creationId xmlns:a16="http://schemas.microsoft.com/office/drawing/2014/main" id="{12C01927-B25E-DDD9-5DBB-6D1BB447215B}"/>
              </a:ext>
            </a:extLst>
          </p:cNvPr>
          <p:cNvSpPr>
            <a:spLocks noChangeArrowheads="1"/>
          </p:cNvSpPr>
          <p:nvPr/>
        </p:nvSpPr>
        <p:spPr bwMode="auto">
          <a:xfrm>
            <a:off x="2896577" y="357670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7" name="TESTNAME14">
            <a:extLst>
              <a:ext uri="{FF2B5EF4-FFF2-40B4-BE49-F238E27FC236}">
                <a16:creationId xmlns:a16="http://schemas.microsoft.com/office/drawing/2014/main" id="{F4562F86-9BE0-6504-CDC4-0DEE755DA773}"/>
              </a:ext>
            </a:extLst>
          </p:cNvPr>
          <p:cNvSpPr>
            <a:spLocks noChangeArrowheads="1"/>
          </p:cNvSpPr>
          <p:nvPr/>
        </p:nvSpPr>
        <p:spPr bwMode="auto">
          <a:xfrm>
            <a:off x="2896577" y="339898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8" name="TESTNAME13">
            <a:extLst>
              <a:ext uri="{FF2B5EF4-FFF2-40B4-BE49-F238E27FC236}">
                <a16:creationId xmlns:a16="http://schemas.microsoft.com/office/drawing/2014/main" id="{159EF2AD-31EF-D8A1-6650-D5900D77994D}"/>
              </a:ext>
            </a:extLst>
          </p:cNvPr>
          <p:cNvSpPr>
            <a:spLocks noChangeArrowheads="1"/>
          </p:cNvSpPr>
          <p:nvPr/>
        </p:nvSpPr>
        <p:spPr bwMode="auto">
          <a:xfrm>
            <a:off x="2896577" y="32212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29" name="TESTNAME12">
            <a:extLst>
              <a:ext uri="{FF2B5EF4-FFF2-40B4-BE49-F238E27FC236}">
                <a16:creationId xmlns:a16="http://schemas.microsoft.com/office/drawing/2014/main" id="{1C62986E-CA81-024E-99EE-173483040144}"/>
              </a:ext>
            </a:extLst>
          </p:cNvPr>
          <p:cNvSpPr>
            <a:spLocks noChangeArrowheads="1"/>
          </p:cNvSpPr>
          <p:nvPr/>
        </p:nvSpPr>
        <p:spPr bwMode="auto">
          <a:xfrm>
            <a:off x="2896577" y="304355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0" name="TESTNAME11">
            <a:extLst>
              <a:ext uri="{FF2B5EF4-FFF2-40B4-BE49-F238E27FC236}">
                <a16:creationId xmlns:a16="http://schemas.microsoft.com/office/drawing/2014/main" id="{125F0CD9-B3FF-BC7D-31FF-7D2F163A6173}"/>
              </a:ext>
            </a:extLst>
          </p:cNvPr>
          <p:cNvSpPr>
            <a:spLocks noChangeArrowheads="1"/>
          </p:cNvSpPr>
          <p:nvPr/>
        </p:nvSpPr>
        <p:spPr bwMode="auto">
          <a:xfrm>
            <a:off x="2896577" y="286583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1" name="TESTNAME10">
            <a:extLst>
              <a:ext uri="{FF2B5EF4-FFF2-40B4-BE49-F238E27FC236}">
                <a16:creationId xmlns:a16="http://schemas.microsoft.com/office/drawing/2014/main" id="{A49422E4-E641-B285-0278-68100EEEF66A}"/>
              </a:ext>
            </a:extLst>
          </p:cNvPr>
          <p:cNvSpPr>
            <a:spLocks noChangeArrowheads="1"/>
          </p:cNvSpPr>
          <p:nvPr/>
        </p:nvSpPr>
        <p:spPr bwMode="auto">
          <a:xfrm>
            <a:off x="2896577" y="268811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2" name="TESTNAME09">
            <a:extLst>
              <a:ext uri="{FF2B5EF4-FFF2-40B4-BE49-F238E27FC236}">
                <a16:creationId xmlns:a16="http://schemas.microsoft.com/office/drawing/2014/main" id="{563436E9-63C5-D33E-4ECC-99FE4A59C7B6}"/>
              </a:ext>
            </a:extLst>
          </p:cNvPr>
          <p:cNvSpPr>
            <a:spLocks noChangeArrowheads="1"/>
          </p:cNvSpPr>
          <p:nvPr/>
        </p:nvSpPr>
        <p:spPr bwMode="auto">
          <a:xfrm>
            <a:off x="2896577" y="25103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3" name="TESTNAME08">
            <a:extLst>
              <a:ext uri="{FF2B5EF4-FFF2-40B4-BE49-F238E27FC236}">
                <a16:creationId xmlns:a16="http://schemas.microsoft.com/office/drawing/2014/main" id="{0FCF9C42-8A63-2877-B5B2-C20048B4FAB8}"/>
              </a:ext>
            </a:extLst>
          </p:cNvPr>
          <p:cNvSpPr>
            <a:spLocks noChangeArrowheads="1"/>
          </p:cNvSpPr>
          <p:nvPr/>
        </p:nvSpPr>
        <p:spPr bwMode="auto">
          <a:xfrm>
            <a:off x="2896577" y="233267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4" name="TESTNAME07">
            <a:extLst>
              <a:ext uri="{FF2B5EF4-FFF2-40B4-BE49-F238E27FC236}">
                <a16:creationId xmlns:a16="http://schemas.microsoft.com/office/drawing/2014/main" id="{4DF494D8-3DFC-6B56-698A-3B3D2DDF9581}"/>
              </a:ext>
            </a:extLst>
          </p:cNvPr>
          <p:cNvSpPr>
            <a:spLocks noChangeArrowheads="1"/>
          </p:cNvSpPr>
          <p:nvPr/>
        </p:nvSpPr>
        <p:spPr bwMode="auto">
          <a:xfrm>
            <a:off x="2896577" y="215495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5" name="TESTNAME06">
            <a:extLst>
              <a:ext uri="{FF2B5EF4-FFF2-40B4-BE49-F238E27FC236}">
                <a16:creationId xmlns:a16="http://schemas.microsoft.com/office/drawing/2014/main" id="{82A8FDD6-E2DA-822E-C135-9C472C9E0C29}"/>
              </a:ext>
            </a:extLst>
          </p:cNvPr>
          <p:cNvSpPr>
            <a:spLocks noChangeArrowheads="1"/>
          </p:cNvSpPr>
          <p:nvPr/>
        </p:nvSpPr>
        <p:spPr bwMode="auto">
          <a:xfrm>
            <a:off x="2896577" y="197723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6" name="TESTNAME05">
            <a:extLst>
              <a:ext uri="{FF2B5EF4-FFF2-40B4-BE49-F238E27FC236}">
                <a16:creationId xmlns:a16="http://schemas.microsoft.com/office/drawing/2014/main" id="{F78AEF5C-EFE7-040C-A5DB-19E1929480F5}"/>
              </a:ext>
            </a:extLst>
          </p:cNvPr>
          <p:cNvSpPr>
            <a:spLocks noChangeArrowheads="1"/>
          </p:cNvSpPr>
          <p:nvPr/>
        </p:nvSpPr>
        <p:spPr bwMode="auto">
          <a:xfrm>
            <a:off x="2896577" y="179951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7" name="TESTNAME04">
            <a:extLst>
              <a:ext uri="{FF2B5EF4-FFF2-40B4-BE49-F238E27FC236}">
                <a16:creationId xmlns:a16="http://schemas.microsoft.com/office/drawing/2014/main" id="{C5758472-7029-38C8-1770-2C733EDDEF57}"/>
              </a:ext>
            </a:extLst>
          </p:cNvPr>
          <p:cNvSpPr>
            <a:spLocks noChangeArrowheads="1"/>
          </p:cNvSpPr>
          <p:nvPr/>
        </p:nvSpPr>
        <p:spPr bwMode="auto">
          <a:xfrm>
            <a:off x="2896577" y="162179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8" name="TESTNAME03">
            <a:extLst>
              <a:ext uri="{FF2B5EF4-FFF2-40B4-BE49-F238E27FC236}">
                <a16:creationId xmlns:a16="http://schemas.microsoft.com/office/drawing/2014/main" id="{3F3336F4-F756-551A-2D22-E0500D342847}"/>
              </a:ext>
            </a:extLst>
          </p:cNvPr>
          <p:cNvSpPr>
            <a:spLocks noChangeArrowheads="1"/>
          </p:cNvSpPr>
          <p:nvPr/>
        </p:nvSpPr>
        <p:spPr bwMode="auto">
          <a:xfrm>
            <a:off x="2896577" y="14440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39" name="TESTNAME02">
            <a:extLst>
              <a:ext uri="{FF2B5EF4-FFF2-40B4-BE49-F238E27FC236}">
                <a16:creationId xmlns:a16="http://schemas.microsoft.com/office/drawing/2014/main" id="{16840441-7B9D-8B9F-30D2-9F00CCB0CD53}"/>
              </a:ext>
            </a:extLst>
          </p:cNvPr>
          <p:cNvSpPr>
            <a:spLocks noChangeArrowheads="1"/>
          </p:cNvSpPr>
          <p:nvPr/>
        </p:nvSpPr>
        <p:spPr bwMode="auto">
          <a:xfrm>
            <a:off x="2896577" y="126636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0" name="TESTNAME01">
            <a:extLst>
              <a:ext uri="{FF2B5EF4-FFF2-40B4-BE49-F238E27FC236}">
                <a16:creationId xmlns:a16="http://schemas.microsoft.com/office/drawing/2014/main" id="{E99502B7-D35E-4F37-AD81-E70EB02DB28D}"/>
              </a:ext>
            </a:extLst>
          </p:cNvPr>
          <p:cNvSpPr>
            <a:spLocks noChangeArrowheads="1"/>
          </p:cNvSpPr>
          <p:nvPr/>
        </p:nvSpPr>
        <p:spPr bwMode="auto">
          <a:xfrm>
            <a:off x="2896577" y="108864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1" name="TESTNAME00">
            <a:extLst>
              <a:ext uri="{FF2B5EF4-FFF2-40B4-BE49-F238E27FC236}">
                <a16:creationId xmlns:a16="http://schemas.microsoft.com/office/drawing/2014/main" id="{FE01C690-3055-5A4E-B1BA-C8358C077964}"/>
              </a:ext>
            </a:extLst>
          </p:cNvPr>
          <p:cNvSpPr>
            <a:spLocks noChangeArrowheads="1"/>
          </p:cNvSpPr>
          <p:nvPr/>
        </p:nvSpPr>
        <p:spPr bwMode="auto">
          <a:xfrm>
            <a:off x="2891674" y="92073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5" name="TextBox 2">
            <a:extLst>
              <a:ext uri="{FF2B5EF4-FFF2-40B4-BE49-F238E27FC236}">
                <a16:creationId xmlns:a16="http://schemas.microsoft.com/office/drawing/2014/main" id="{8503DD95-8ED8-E5C0-E179-F623F7863455}"/>
              </a:ext>
            </a:extLst>
          </p:cNvPr>
          <p:cNvSpPr txBox="1"/>
          <p:nvPr/>
        </p:nvSpPr>
        <p:spPr>
          <a:xfrm>
            <a:off x="5727879" y="5831634"/>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111992457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Modifier Confusion with Prescription Elements*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637"/>
          </a:xfrm>
        </p:spPr>
        <p:txBody>
          <a:bodyPr/>
          <a:lstStyle/>
          <a:p>
            <a:r>
              <a:rPr lang="en-US" dirty="0"/>
              <a:t>Respondents were asked if the modifier could be confused with another element of the prescription (e.g., strength, frequency of administration, quantity, directions for use) based on the profile of this product. </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4" name="Group 3">
            <a:extLst>
              <a:ext uri="{FF2B5EF4-FFF2-40B4-BE49-F238E27FC236}">
                <a16:creationId xmlns:a16="http://schemas.microsoft.com/office/drawing/2014/main" id="{9FC2E481-E274-CCF5-8519-D33436EFEF31}"/>
              </a:ext>
            </a:extLst>
          </p:cNvPr>
          <p:cNvGrpSpPr/>
          <p:nvPr/>
        </p:nvGrpSpPr>
        <p:grpSpPr>
          <a:xfrm>
            <a:off x="9237430" y="1312307"/>
            <a:ext cx="2001258" cy="954405"/>
            <a:chOff x="9237430" y="1312307"/>
            <a:chExt cx="2001258" cy="954405"/>
          </a:xfrm>
        </p:grpSpPr>
        <p:sp>
          <p:nvSpPr>
            <p:cNvPr id="13" name="Oval 12">
              <a:extLst>
                <a:ext uri="{FF2B5EF4-FFF2-40B4-BE49-F238E27FC236}">
                  <a16:creationId xmlns:a16="http://schemas.microsoft.com/office/drawing/2014/main" id="{AD268D1A-5A7D-F512-EE91-2BEDC699F89F}"/>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a:extLst>
                <a:ext uri="{FF2B5EF4-FFF2-40B4-BE49-F238E27FC236}">
                  <a16:creationId xmlns:a16="http://schemas.microsoft.com/office/drawing/2014/main" id="{296AFD69-C4E1-F2CB-46F3-479E639A649A}"/>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15" name="Oval 14">
              <a:extLst>
                <a:ext uri="{FF2B5EF4-FFF2-40B4-BE49-F238E27FC236}">
                  <a16:creationId xmlns:a16="http://schemas.microsoft.com/office/drawing/2014/main" id="{89238689-D124-65E7-EEF1-9C6852A6D8B0}"/>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a:extLst>
                <a:ext uri="{FF2B5EF4-FFF2-40B4-BE49-F238E27FC236}">
                  <a16:creationId xmlns:a16="http://schemas.microsoft.com/office/drawing/2014/main" id="{46DA5817-CE66-5A25-D9FC-A2DB0AD9B639}"/>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graphicFrame>
        <p:nvGraphicFramePr>
          <p:cNvPr id="6" name="Chart 5">
            <a:extLst>
              <a:ext uri="{FF2B5EF4-FFF2-40B4-BE49-F238E27FC236}">
                <a16:creationId xmlns:a16="http://schemas.microsoft.com/office/drawing/2014/main" id="{8234391D-B2E2-52B3-AADE-DA436E878578}"/>
              </a:ext>
            </a:extLst>
          </p:cNvPr>
          <p:cNvGraphicFramePr/>
          <p:nvPr>
            <p:extLst>
              <p:ext uri="{D42A27DB-BD31-4B8C-83A1-F6EECF244321}">
                <p14:modId xmlns:p14="http://schemas.microsoft.com/office/powerpoint/2010/main" val="3329881184"/>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7" name="TESTNAME29">
            <a:extLst>
              <a:ext uri="{FF2B5EF4-FFF2-40B4-BE49-F238E27FC236}">
                <a16:creationId xmlns:a16="http://schemas.microsoft.com/office/drawing/2014/main" id="{FF2E8663-1872-76CC-CB05-70277DD25C61}"/>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 name="TESTNAME28">
            <a:extLst>
              <a:ext uri="{FF2B5EF4-FFF2-40B4-BE49-F238E27FC236}">
                <a16:creationId xmlns:a16="http://schemas.microsoft.com/office/drawing/2014/main" id="{18D00FAC-C8EC-D29D-4DD1-B3FC877C6042}"/>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9" name="TESTNAME27">
            <a:extLst>
              <a:ext uri="{FF2B5EF4-FFF2-40B4-BE49-F238E27FC236}">
                <a16:creationId xmlns:a16="http://schemas.microsoft.com/office/drawing/2014/main" id="{47CC9F14-2B95-8186-FB2C-ADD086452A19}"/>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16D8A78B-E16A-CC69-36ED-F3DE63AE106E}"/>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1" name="TESTNAME25">
            <a:extLst>
              <a:ext uri="{FF2B5EF4-FFF2-40B4-BE49-F238E27FC236}">
                <a16:creationId xmlns:a16="http://schemas.microsoft.com/office/drawing/2014/main" id="{9713B050-F715-7989-7BF7-00EE7B238846}"/>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7" name="TESTNAME24">
            <a:extLst>
              <a:ext uri="{FF2B5EF4-FFF2-40B4-BE49-F238E27FC236}">
                <a16:creationId xmlns:a16="http://schemas.microsoft.com/office/drawing/2014/main" id="{E762B412-6D00-A23A-ADF4-F979F7A37E4C}"/>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9" name="TESTNAME23">
            <a:extLst>
              <a:ext uri="{FF2B5EF4-FFF2-40B4-BE49-F238E27FC236}">
                <a16:creationId xmlns:a16="http://schemas.microsoft.com/office/drawing/2014/main" id="{5411759E-A456-DF2E-6EFF-0899B9844159}"/>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0" name="TESTNAME22">
            <a:extLst>
              <a:ext uri="{FF2B5EF4-FFF2-40B4-BE49-F238E27FC236}">
                <a16:creationId xmlns:a16="http://schemas.microsoft.com/office/drawing/2014/main" id="{404D59F3-6921-F1B6-5D6B-F65162D43F93}"/>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1" name="TESTNAME21">
            <a:extLst>
              <a:ext uri="{FF2B5EF4-FFF2-40B4-BE49-F238E27FC236}">
                <a16:creationId xmlns:a16="http://schemas.microsoft.com/office/drawing/2014/main" id="{EF847103-BDFC-1F77-BB5D-B203B6729A7A}"/>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2" name="TESTNAME20">
            <a:extLst>
              <a:ext uri="{FF2B5EF4-FFF2-40B4-BE49-F238E27FC236}">
                <a16:creationId xmlns:a16="http://schemas.microsoft.com/office/drawing/2014/main" id="{54880342-A6BD-B0D9-5D85-5013E3D90E2D}"/>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3" name="TESTNAME19">
            <a:extLst>
              <a:ext uri="{FF2B5EF4-FFF2-40B4-BE49-F238E27FC236}">
                <a16:creationId xmlns:a16="http://schemas.microsoft.com/office/drawing/2014/main" id="{D1C00950-A925-DD34-7F98-8C7F62621EAC}"/>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4" name="TESTNAME18">
            <a:extLst>
              <a:ext uri="{FF2B5EF4-FFF2-40B4-BE49-F238E27FC236}">
                <a16:creationId xmlns:a16="http://schemas.microsoft.com/office/drawing/2014/main" id="{3DA8D17E-C3A0-6C9B-78AC-5EF7737CD9D1}"/>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5" name="TESTNAME17">
            <a:extLst>
              <a:ext uri="{FF2B5EF4-FFF2-40B4-BE49-F238E27FC236}">
                <a16:creationId xmlns:a16="http://schemas.microsoft.com/office/drawing/2014/main" id="{6BBCD1BA-BE9A-F36A-1F1A-41B60772C3C4}"/>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6" name="TESTNAME16">
            <a:extLst>
              <a:ext uri="{FF2B5EF4-FFF2-40B4-BE49-F238E27FC236}">
                <a16:creationId xmlns:a16="http://schemas.microsoft.com/office/drawing/2014/main" id="{8E167F10-912B-989B-DE4D-973E41E610B5}"/>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7" name="TESTNAME15">
            <a:extLst>
              <a:ext uri="{FF2B5EF4-FFF2-40B4-BE49-F238E27FC236}">
                <a16:creationId xmlns:a16="http://schemas.microsoft.com/office/drawing/2014/main" id="{FD68B1A4-BDDB-E012-1B46-3B0B0781A8B8}"/>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8" name="TESTNAME14">
            <a:extLst>
              <a:ext uri="{FF2B5EF4-FFF2-40B4-BE49-F238E27FC236}">
                <a16:creationId xmlns:a16="http://schemas.microsoft.com/office/drawing/2014/main" id="{1CBA2482-A949-4947-BACF-41912474246D}"/>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9" name="TESTNAME13">
            <a:extLst>
              <a:ext uri="{FF2B5EF4-FFF2-40B4-BE49-F238E27FC236}">
                <a16:creationId xmlns:a16="http://schemas.microsoft.com/office/drawing/2014/main" id="{6427946E-D699-F7E3-AB3B-E77A685731E2}"/>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0" name="TESTNAME12">
            <a:extLst>
              <a:ext uri="{FF2B5EF4-FFF2-40B4-BE49-F238E27FC236}">
                <a16:creationId xmlns:a16="http://schemas.microsoft.com/office/drawing/2014/main" id="{F5029676-312E-F33F-8533-0AB82EEA7278}"/>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1" name="TESTNAME11">
            <a:extLst>
              <a:ext uri="{FF2B5EF4-FFF2-40B4-BE49-F238E27FC236}">
                <a16:creationId xmlns:a16="http://schemas.microsoft.com/office/drawing/2014/main" id="{3521BC1B-694C-3192-D6BC-805572658AF9}"/>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2" name="TESTNAME10">
            <a:extLst>
              <a:ext uri="{FF2B5EF4-FFF2-40B4-BE49-F238E27FC236}">
                <a16:creationId xmlns:a16="http://schemas.microsoft.com/office/drawing/2014/main" id="{DEBA270F-3008-09DE-EC25-ABB213B3BB2B}"/>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3" name="TESTNAME09">
            <a:extLst>
              <a:ext uri="{FF2B5EF4-FFF2-40B4-BE49-F238E27FC236}">
                <a16:creationId xmlns:a16="http://schemas.microsoft.com/office/drawing/2014/main" id="{A0DC5D3B-C040-E5DC-0F88-C2CEC6B86657}"/>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4" name="TESTNAME08">
            <a:extLst>
              <a:ext uri="{FF2B5EF4-FFF2-40B4-BE49-F238E27FC236}">
                <a16:creationId xmlns:a16="http://schemas.microsoft.com/office/drawing/2014/main" id="{85A67F5F-02A2-FB72-8FEB-DD94298B5240}"/>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5" name="TESTNAME07">
            <a:extLst>
              <a:ext uri="{FF2B5EF4-FFF2-40B4-BE49-F238E27FC236}">
                <a16:creationId xmlns:a16="http://schemas.microsoft.com/office/drawing/2014/main" id="{19381C1D-6C1A-D43E-3DB9-59C3721DFBEE}"/>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6" name="TESTNAME06">
            <a:extLst>
              <a:ext uri="{FF2B5EF4-FFF2-40B4-BE49-F238E27FC236}">
                <a16:creationId xmlns:a16="http://schemas.microsoft.com/office/drawing/2014/main" id="{C17D6925-0E50-9B00-C1F5-49CF046511F5}"/>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7" name="TESTNAME05">
            <a:extLst>
              <a:ext uri="{FF2B5EF4-FFF2-40B4-BE49-F238E27FC236}">
                <a16:creationId xmlns:a16="http://schemas.microsoft.com/office/drawing/2014/main" id="{2FDAD031-81C0-7EA0-932B-9A48139C1CAB}"/>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8" name="TESTNAME04">
            <a:extLst>
              <a:ext uri="{FF2B5EF4-FFF2-40B4-BE49-F238E27FC236}">
                <a16:creationId xmlns:a16="http://schemas.microsoft.com/office/drawing/2014/main" id="{F4D3B843-5657-5AA2-6D15-2986351443BF}"/>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9" name="TESTNAME03">
            <a:extLst>
              <a:ext uri="{FF2B5EF4-FFF2-40B4-BE49-F238E27FC236}">
                <a16:creationId xmlns:a16="http://schemas.microsoft.com/office/drawing/2014/main" id="{BB202757-C85B-3262-74DC-D81B11AE042E}"/>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0" name="TESTNAME02">
            <a:extLst>
              <a:ext uri="{FF2B5EF4-FFF2-40B4-BE49-F238E27FC236}">
                <a16:creationId xmlns:a16="http://schemas.microsoft.com/office/drawing/2014/main" id="{97DD69EB-7CCC-0CC3-8100-193C34A46C5F}"/>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1" name="TESTNAME01">
            <a:extLst>
              <a:ext uri="{FF2B5EF4-FFF2-40B4-BE49-F238E27FC236}">
                <a16:creationId xmlns:a16="http://schemas.microsoft.com/office/drawing/2014/main" id="{2A6D119C-E36E-5E7C-6BA0-93807FD9416C}"/>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2" name="TESTNAME00">
            <a:extLst>
              <a:ext uri="{FF2B5EF4-FFF2-40B4-BE49-F238E27FC236}">
                <a16:creationId xmlns:a16="http://schemas.microsoft.com/office/drawing/2014/main" id="{4A2D14CE-A472-86DC-0FA2-1EB571C4CDFF}"/>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5" name="TextBox 2">
            <a:extLst>
              <a:ext uri="{FF2B5EF4-FFF2-40B4-BE49-F238E27FC236}">
                <a16:creationId xmlns:a16="http://schemas.microsoft.com/office/drawing/2014/main" id="{D5ACABDB-ABED-F610-70DE-B1819C7282E4}"/>
              </a:ext>
            </a:extLst>
          </p:cNvPr>
          <p:cNvSpPr txBox="1"/>
          <p:nvPr/>
        </p:nvSpPr>
        <p:spPr>
          <a:xfrm>
            <a:off x="5727879" y="5831634"/>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220729043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Modifier Product Characteristic Identification*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91637"/>
          </a:xfrm>
        </p:spPr>
        <p:txBody>
          <a:bodyPr/>
          <a:lstStyle/>
          <a:p>
            <a:r>
              <a:rPr lang="en-US" dirty="0"/>
              <a:t>Respondents were asked if the modifier helps to identify any characteristic of the product (e.g., duration of action, device, route of administration, patient population).</a:t>
            </a:r>
          </a:p>
        </p:txBody>
      </p:sp>
      <p:sp>
        <p:nvSpPr>
          <p:cNvPr id="12" name="Rectangle 1230">
            <a:extLst>
              <a:ext uri="{FF2B5EF4-FFF2-40B4-BE49-F238E27FC236}">
                <a16:creationId xmlns:a16="http://schemas.microsoft.com/office/drawing/2014/main" id="{2817FD6E-6AC1-65EC-041E-B9AE4CE17A0D}"/>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4" name="Group 3">
            <a:extLst>
              <a:ext uri="{FF2B5EF4-FFF2-40B4-BE49-F238E27FC236}">
                <a16:creationId xmlns:a16="http://schemas.microsoft.com/office/drawing/2014/main" id="{54B6C3BD-1258-7211-18C2-74F28A19AF3C}"/>
              </a:ext>
            </a:extLst>
          </p:cNvPr>
          <p:cNvGrpSpPr/>
          <p:nvPr/>
        </p:nvGrpSpPr>
        <p:grpSpPr>
          <a:xfrm>
            <a:off x="9237430" y="1312307"/>
            <a:ext cx="2001258" cy="954405"/>
            <a:chOff x="9237430" y="1312307"/>
            <a:chExt cx="2001258" cy="954405"/>
          </a:xfrm>
        </p:grpSpPr>
        <p:sp>
          <p:nvSpPr>
            <p:cNvPr id="13" name="Oval 12">
              <a:extLst>
                <a:ext uri="{FF2B5EF4-FFF2-40B4-BE49-F238E27FC236}">
                  <a16:creationId xmlns:a16="http://schemas.microsoft.com/office/drawing/2014/main" id="{249611F8-F1CE-4976-5F75-A76F23AFFF09}"/>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a:extLst>
                <a:ext uri="{FF2B5EF4-FFF2-40B4-BE49-F238E27FC236}">
                  <a16:creationId xmlns:a16="http://schemas.microsoft.com/office/drawing/2014/main" id="{4D9B6342-227D-2C62-C2FD-AB07206A786C}"/>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sp>
          <p:nvSpPr>
            <p:cNvPr id="15" name="Oval 14">
              <a:extLst>
                <a:ext uri="{FF2B5EF4-FFF2-40B4-BE49-F238E27FC236}">
                  <a16:creationId xmlns:a16="http://schemas.microsoft.com/office/drawing/2014/main" id="{218B7BD0-1864-8EC4-C4E0-9AEBD3259D2B}"/>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a:extLst>
                <a:ext uri="{FF2B5EF4-FFF2-40B4-BE49-F238E27FC236}">
                  <a16:creationId xmlns:a16="http://schemas.microsoft.com/office/drawing/2014/main" id="{F90E892C-FA35-2B43-FA93-EED4D7908B18}"/>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grpSp>
      <p:graphicFrame>
        <p:nvGraphicFramePr>
          <p:cNvPr id="6" name="Chart 5">
            <a:extLst>
              <a:ext uri="{FF2B5EF4-FFF2-40B4-BE49-F238E27FC236}">
                <a16:creationId xmlns:a16="http://schemas.microsoft.com/office/drawing/2014/main" id="{5709F779-1F02-E0F6-FE8B-4D7E74ED1332}"/>
              </a:ext>
            </a:extLst>
          </p:cNvPr>
          <p:cNvGraphicFramePr/>
          <p:nvPr>
            <p:extLst>
              <p:ext uri="{D42A27DB-BD31-4B8C-83A1-F6EECF244321}">
                <p14:modId xmlns:p14="http://schemas.microsoft.com/office/powerpoint/2010/main" val="158983371"/>
              </p:ext>
            </p:extLst>
          </p:nvPr>
        </p:nvGraphicFramePr>
        <p:xfrm>
          <a:off x="3555999" y="1167851"/>
          <a:ext cx="5502275" cy="4699549"/>
        </p:xfrm>
        <a:graphic>
          <a:graphicData uri="http://schemas.openxmlformats.org/drawingml/2006/chart">
            <c:chart xmlns:c="http://schemas.openxmlformats.org/drawingml/2006/chart" xmlns:r="http://schemas.openxmlformats.org/officeDocument/2006/relationships" r:id="rId2"/>
          </a:graphicData>
        </a:graphic>
      </p:graphicFrame>
      <p:sp>
        <p:nvSpPr>
          <p:cNvPr id="7" name="TESTNAME29">
            <a:extLst>
              <a:ext uri="{FF2B5EF4-FFF2-40B4-BE49-F238E27FC236}">
                <a16:creationId xmlns:a16="http://schemas.microsoft.com/office/drawing/2014/main" id="{0CA69E47-D344-86B0-D97D-500BE1999042}"/>
              </a:ext>
            </a:extLst>
          </p:cNvPr>
          <p:cNvSpPr>
            <a:spLocks noChangeArrowheads="1"/>
          </p:cNvSpPr>
          <p:nvPr/>
        </p:nvSpPr>
        <p:spPr bwMode="auto">
          <a:xfrm>
            <a:off x="2896577" y="60096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 name="TESTNAME28">
            <a:extLst>
              <a:ext uri="{FF2B5EF4-FFF2-40B4-BE49-F238E27FC236}">
                <a16:creationId xmlns:a16="http://schemas.microsoft.com/office/drawing/2014/main" id="{F1E0071D-E1D4-6298-EB3F-0A84585DDAAD}"/>
              </a:ext>
            </a:extLst>
          </p:cNvPr>
          <p:cNvSpPr>
            <a:spLocks noChangeArrowheads="1"/>
          </p:cNvSpPr>
          <p:nvPr/>
        </p:nvSpPr>
        <p:spPr bwMode="auto">
          <a:xfrm>
            <a:off x="2896577" y="585129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9" name="TESTNAME27">
            <a:extLst>
              <a:ext uri="{FF2B5EF4-FFF2-40B4-BE49-F238E27FC236}">
                <a16:creationId xmlns:a16="http://schemas.microsoft.com/office/drawing/2014/main" id="{3C012ABC-9C31-2122-0F25-53179328C455}"/>
              </a:ext>
            </a:extLst>
          </p:cNvPr>
          <p:cNvSpPr>
            <a:spLocks noChangeArrowheads="1"/>
          </p:cNvSpPr>
          <p:nvPr/>
        </p:nvSpPr>
        <p:spPr bwMode="auto">
          <a:xfrm>
            <a:off x="2896577" y="56839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10" name="TESTNAME26">
            <a:extLst>
              <a:ext uri="{FF2B5EF4-FFF2-40B4-BE49-F238E27FC236}">
                <a16:creationId xmlns:a16="http://schemas.microsoft.com/office/drawing/2014/main" id="{036EB35C-4801-30A0-6B79-681A3F1AE2CE}"/>
              </a:ext>
            </a:extLst>
          </p:cNvPr>
          <p:cNvSpPr>
            <a:spLocks noChangeArrowheads="1"/>
          </p:cNvSpPr>
          <p:nvPr/>
        </p:nvSpPr>
        <p:spPr bwMode="auto">
          <a:xfrm>
            <a:off x="2896577" y="551692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11" name="TESTNAME25">
            <a:extLst>
              <a:ext uri="{FF2B5EF4-FFF2-40B4-BE49-F238E27FC236}">
                <a16:creationId xmlns:a16="http://schemas.microsoft.com/office/drawing/2014/main" id="{4D8D8C8C-6FCB-AC0C-1568-EDB3E2145B86}"/>
              </a:ext>
            </a:extLst>
          </p:cNvPr>
          <p:cNvSpPr>
            <a:spLocks noChangeArrowheads="1"/>
          </p:cNvSpPr>
          <p:nvPr/>
        </p:nvSpPr>
        <p:spPr bwMode="auto">
          <a:xfrm>
            <a:off x="2896577" y="533883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17" name="TESTNAME24">
            <a:extLst>
              <a:ext uri="{FF2B5EF4-FFF2-40B4-BE49-F238E27FC236}">
                <a16:creationId xmlns:a16="http://schemas.microsoft.com/office/drawing/2014/main" id="{345EED47-7830-C085-A051-C8EEA527DA93}"/>
              </a:ext>
            </a:extLst>
          </p:cNvPr>
          <p:cNvSpPr>
            <a:spLocks noChangeArrowheads="1"/>
          </p:cNvSpPr>
          <p:nvPr/>
        </p:nvSpPr>
        <p:spPr bwMode="auto">
          <a:xfrm>
            <a:off x="2896577" y="516994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19" name="TESTNAME23">
            <a:extLst>
              <a:ext uri="{FF2B5EF4-FFF2-40B4-BE49-F238E27FC236}">
                <a16:creationId xmlns:a16="http://schemas.microsoft.com/office/drawing/2014/main" id="{E441A449-5057-E901-0738-35AD8B4DAD5A}"/>
              </a:ext>
            </a:extLst>
          </p:cNvPr>
          <p:cNvSpPr>
            <a:spLocks noChangeArrowheads="1"/>
          </p:cNvSpPr>
          <p:nvPr/>
        </p:nvSpPr>
        <p:spPr bwMode="auto">
          <a:xfrm>
            <a:off x="2896577" y="50013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20" name="TESTNAME22">
            <a:extLst>
              <a:ext uri="{FF2B5EF4-FFF2-40B4-BE49-F238E27FC236}">
                <a16:creationId xmlns:a16="http://schemas.microsoft.com/office/drawing/2014/main" id="{48E96826-EFCE-6DF2-5861-9DD0018B5C65}"/>
              </a:ext>
            </a:extLst>
          </p:cNvPr>
          <p:cNvSpPr>
            <a:spLocks noChangeArrowheads="1"/>
          </p:cNvSpPr>
          <p:nvPr/>
        </p:nvSpPr>
        <p:spPr bwMode="auto">
          <a:xfrm>
            <a:off x="2896577" y="482453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21" name="TESTNAME21">
            <a:extLst>
              <a:ext uri="{FF2B5EF4-FFF2-40B4-BE49-F238E27FC236}">
                <a16:creationId xmlns:a16="http://schemas.microsoft.com/office/drawing/2014/main" id="{8C096DC1-8B46-4009-2044-80ED1BDFD785}"/>
              </a:ext>
            </a:extLst>
          </p:cNvPr>
          <p:cNvSpPr>
            <a:spLocks noChangeArrowheads="1"/>
          </p:cNvSpPr>
          <p:nvPr/>
        </p:nvSpPr>
        <p:spPr bwMode="auto">
          <a:xfrm>
            <a:off x="2896577" y="464302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22" name="TESTNAME20">
            <a:extLst>
              <a:ext uri="{FF2B5EF4-FFF2-40B4-BE49-F238E27FC236}">
                <a16:creationId xmlns:a16="http://schemas.microsoft.com/office/drawing/2014/main" id="{3B39422D-43AC-A7FD-1901-A34F24BB9D66}"/>
              </a:ext>
            </a:extLst>
          </p:cNvPr>
          <p:cNvSpPr>
            <a:spLocks noChangeArrowheads="1"/>
          </p:cNvSpPr>
          <p:nvPr/>
        </p:nvSpPr>
        <p:spPr bwMode="auto">
          <a:xfrm>
            <a:off x="2896577" y="446530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23" name="TESTNAME19">
            <a:extLst>
              <a:ext uri="{FF2B5EF4-FFF2-40B4-BE49-F238E27FC236}">
                <a16:creationId xmlns:a16="http://schemas.microsoft.com/office/drawing/2014/main" id="{8E6B393B-DA43-AD56-D9B6-0F4CEBAF9AE4}"/>
              </a:ext>
            </a:extLst>
          </p:cNvPr>
          <p:cNvSpPr>
            <a:spLocks noChangeArrowheads="1"/>
          </p:cNvSpPr>
          <p:nvPr/>
        </p:nvSpPr>
        <p:spPr bwMode="auto">
          <a:xfrm>
            <a:off x="2896577" y="42875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24" name="TESTNAME18">
            <a:extLst>
              <a:ext uri="{FF2B5EF4-FFF2-40B4-BE49-F238E27FC236}">
                <a16:creationId xmlns:a16="http://schemas.microsoft.com/office/drawing/2014/main" id="{F41332DA-A8D9-C473-6058-3F2B036A7501}"/>
              </a:ext>
            </a:extLst>
          </p:cNvPr>
          <p:cNvSpPr>
            <a:spLocks noChangeArrowheads="1"/>
          </p:cNvSpPr>
          <p:nvPr/>
        </p:nvSpPr>
        <p:spPr bwMode="auto">
          <a:xfrm>
            <a:off x="2896577" y="410986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25" name="TESTNAME17">
            <a:extLst>
              <a:ext uri="{FF2B5EF4-FFF2-40B4-BE49-F238E27FC236}">
                <a16:creationId xmlns:a16="http://schemas.microsoft.com/office/drawing/2014/main" id="{4DD65D61-556D-C99B-3BF3-C2C8A707AA1A}"/>
              </a:ext>
            </a:extLst>
          </p:cNvPr>
          <p:cNvSpPr>
            <a:spLocks noChangeArrowheads="1"/>
          </p:cNvSpPr>
          <p:nvPr/>
        </p:nvSpPr>
        <p:spPr bwMode="auto">
          <a:xfrm>
            <a:off x="2896577" y="393214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26" name="TESTNAME16">
            <a:extLst>
              <a:ext uri="{FF2B5EF4-FFF2-40B4-BE49-F238E27FC236}">
                <a16:creationId xmlns:a16="http://schemas.microsoft.com/office/drawing/2014/main" id="{D8CFB2EC-0BC2-9B3B-C31C-3C740E0917F7}"/>
              </a:ext>
            </a:extLst>
          </p:cNvPr>
          <p:cNvSpPr>
            <a:spLocks noChangeArrowheads="1"/>
          </p:cNvSpPr>
          <p:nvPr/>
        </p:nvSpPr>
        <p:spPr bwMode="auto">
          <a:xfrm>
            <a:off x="2896577" y="375442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27" name="TESTNAME15">
            <a:extLst>
              <a:ext uri="{FF2B5EF4-FFF2-40B4-BE49-F238E27FC236}">
                <a16:creationId xmlns:a16="http://schemas.microsoft.com/office/drawing/2014/main" id="{B2808461-6010-D6C0-BC6F-601213400407}"/>
              </a:ext>
            </a:extLst>
          </p:cNvPr>
          <p:cNvSpPr>
            <a:spLocks noChangeArrowheads="1"/>
          </p:cNvSpPr>
          <p:nvPr/>
        </p:nvSpPr>
        <p:spPr bwMode="auto">
          <a:xfrm>
            <a:off x="2896577" y="357670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28" name="TESTNAME14">
            <a:extLst>
              <a:ext uri="{FF2B5EF4-FFF2-40B4-BE49-F238E27FC236}">
                <a16:creationId xmlns:a16="http://schemas.microsoft.com/office/drawing/2014/main" id="{35271237-73FA-5D7A-EA01-6448C384D1C4}"/>
              </a:ext>
            </a:extLst>
          </p:cNvPr>
          <p:cNvSpPr>
            <a:spLocks noChangeArrowheads="1"/>
          </p:cNvSpPr>
          <p:nvPr/>
        </p:nvSpPr>
        <p:spPr bwMode="auto">
          <a:xfrm>
            <a:off x="2896577" y="339898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29" name="TESTNAME13">
            <a:extLst>
              <a:ext uri="{FF2B5EF4-FFF2-40B4-BE49-F238E27FC236}">
                <a16:creationId xmlns:a16="http://schemas.microsoft.com/office/drawing/2014/main" id="{F0368A9F-1527-3A63-078A-E29ACBC5FB5A}"/>
              </a:ext>
            </a:extLst>
          </p:cNvPr>
          <p:cNvSpPr>
            <a:spLocks noChangeArrowheads="1"/>
          </p:cNvSpPr>
          <p:nvPr/>
        </p:nvSpPr>
        <p:spPr bwMode="auto">
          <a:xfrm>
            <a:off x="2896577" y="32212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30" name="TESTNAME12">
            <a:extLst>
              <a:ext uri="{FF2B5EF4-FFF2-40B4-BE49-F238E27FC236}">
                <a16:creationId xmlns:a16="http://schemas.microsoft.com/office/drawing/2014/main" id="{C43A0BB6-BDD5-3440-2C63-3362C939F8AC}"/>
              </a:ext>
            </a:extLst>
          </p:cNvPr>
          <p:cNvSpPr>
            <a:spLocks noChangeArrowheads="1"/>
          </p:cNvSpPr>
          <p:nvPr/>
        </p:nvSpPr>
        <p:spPr bwMode="auto">
          <a:xfrm>
            <a:off x="2896577" y="304355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31" name="TESTNAME11">
            <a:extLst>
              <a:ext uri="{FF2B5EF4-FFF2-40B4-BE49-F238E27FC236}">
                <a16:creationId xmlns:a16="http://schemas.microsoft.com/office/drawing/2014/main" id="{DE8A8DC3-698A-1310-5D1C-8BC9824D072B}"/>
              </a:ext>
            </a:extLst>
          </p:cNvPr>
          <p:cNvSpPr>
            <a:spLocks noChangeArrowheads="1"/>
          </p:cNvSpPr>
          <p:nvPr/>
        </p:nvSpPr>
        <p:spPr bwMode="auto">
          <a:xfrm>
            <a:off x="2896577" y="286583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32" name="TESTNAME10">
            <a:extLst>
              <a:ext uri="{FF2B5EF4-FFF2-40B4-BE49-F238E27FC236}">
                <a16:creationId xmlns:a16="http://schemas.microsoft.com/office/drawing/2014/main" id="{434A96B6-8232-5750-32C7-CADB25671DB5}"/>
              </a:ext>
            </a:extLst>
          </p:cNvPr>
          <p:cNvSpPr>
            <a:spLocks noChangeArrowheads="1"/>
          </p:cNvSpPr>
          <p:nvPr/>
        </p:nvSpPr>
        <p:spPr bwMode="auto">
          <a:xfrm>
            <a:off x="2896577" y="268811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33" name="TESTNAME09">
            <a:extLst>
              <a:ext uri="{FF2B5EF4-FFF2-40B4-BE49-F238E27FC236}">
                <a16:creationId xmlns:a16="http://schemas.microsoft.com/office/drawing/2014/main" id="{377FDB78-3B46-16C0-4BAC-33C001343BC1}"/>
              </a:ext>
            </a:extLst>
          </p:cNvPr>
          <p:cNvSpPr>
            <a:spLocks noChangeArrowheads="1"/>
          </p:cNvSpPr>
          <p:nvPr/>
        </p:nvSpPr>
        <p:spPr bwMode="auto">
          <a:xfrm>
            <a:off x="2896577" y="25103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34" name="TESTNAME08">
            <a:extLst>
              <a:ext uri="{FF2B5EF4-FFF2-40B4-BE49-F238E27FC236}">
                <a16:creationId xmlns:a16="http://schemas.microsoft.com/office/drawing/2014/main" id="{CEEAF089-431A-DD18-3B00-84A5F7939402}"/>
              </a:ext>
            </a:extLst>
          </p:cNvPr>
          <p:cNvSpPr>
            <a:spLocks noChangeArrowheads="1"/>
          </p:cNvSpPr>
          <p:nvPr/>
        </p:nvSpPr>
        <p:spPr bwMode="auto">
          <a:xfrm>
            <a:off x="2896577" y="233267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35" name="TESTNAME07">
            <a:extLst>
              <a:ext uri="{FF2B5EF4-FFF2-40B4-BE49-F238E27FC236}">
                <a16:creationId xmlns:a16="http://schemas.microsoft.com/office/drawing/2014/main" id="{49A3026F-06E5-4A4C-E107-D4001B651066}"/>
              </a:ext>
            </a:extLst>
          </p:cNvPr>
          <p:cNvSpPr>
            <a:spLocks noChangeArrowheads="1"/>
          </p:cNvSpPr>
          <p:nvPr/>
        </p:nvSpPr>
        <p:spPr bwMode="auto">
          <a:xfrm>
            <a:off x="2896577" y="215495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36" name="TESTNAME06">
            <a:extLst>
              <a:ext uri="{FF2B5EF4-FFF2-40B4-BE49-F238E27FC236}">
                <a16:creationId xmlns:a16="http://schemas.microsoft.com/office/drawing/2014/main" id="{9241D6DF-1864-CEC0-3266-8C96F1697143}"/>
              </a:ext>
            </a:extLst>
          </p:cNvPr>
          <p:cNvSpPr>
            <a:spLocks noChangeArrowheads="1"/>
          </p:cNvSpPr>
          <p:nvPr/>
        </p:nvSpPr>
        <p:spPr bwMode="auto">
          <a:xfrm>
            <a:off x="2896577" y="197723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37" name="TESTNAME05">
            <a:extLst>
              <a:ext uri="{FF2B5EF4-FFF2-40B4-BE49-F238E27FC236}">
                <a16:creationId xmlns:a16="http://schemas.microsoft.com/office/drawing/2014/main" id="{35F25D10-A850-3EB8-B0F6-A891C451B07B}"/>
              </a:ext>
            </a:extLst>
          </p:cNvPr>
          <p:cNvSpPr>
            <a:spLocks noChangeArrowheads="1"/>
          </p:cNvSpPr>
          <p:nvPr/>
        </p:nvSpPr>
        <p:spPr bwMode="auto">
          <a:xfrm>
            <a:off x="2896577" y="179951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38" name="TESTNAME04">
            <a:extLst>
              <a:ext uri="{FF2B5EF4-FFF2-40B4-BE49-F238E27FC236}">
                <a16:creationId xmlns:a16="http://schemas.microsoft.com/office/drawing/2014/main" id="{590D26B1-9FD6-A8B8-5C58-F228420C8C9F}"/>
              </a:ext>
            </a:extLst>
          </p:cNvPr>
          <p:cNvSpPr>
            <a:spLocks noChangeArrowheads="1"/>
          </p:cNvSpPr>
          <p:nvPr/>
        </p:nvSpPr>
        <p:spPr bwMode="auto">
          <a:xfrm>
            <a:off x="2896577" y="162179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39" name="TESTNAME03">
            <a:extLst>
              <a:ext uri="{FF2B5EF4-FFF2-40B4-BE49-F238E27FC236}">
                <a16:creationId xmlns:a16="http://schemas.microsoft.com/office/drawing/2014/main" id="{C78C2ADD-AD12-DC35-656C-B4F0F6A996AC}"/>
              </a:ext>
            </a:extLst>
          </p:cNvPr>
          <p:cNvSpPr>
            <a:spLocks noChangeArrowheads="1"/>
          </p:cNvSpPr>
          <p:nvPr/>
        </p:nvSpPr>
        <p:spPr bwMode="auto">
          <a:xfrm>
            <a:off x="2896577" y="14440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40" name="TESTNAME02">
            <a:extLst>
              <a:ext uri="{FF2B5EF4-FFF2-40B4-BE49-F238E27FC236}">
                <a16:creationId xmlns:a16="http://schemas.microsoft.com/office/drawing/2014/main" id="{1E8BAC57-500F-5DB0-7616-D447C892FC87}"/>
              </a:ext>
            </a:extLst>
          </p:cNvPr>
          <p:cNvSpPr>
            <a:spLocks noChangeArrowheads="1"/>
          </p:cNvSpPr>
          <p:nvPr/>
        </p:nvSpPr>
        <p:spPr bwMode="auto">
          <a:xfrm>
            <a:off x="2896577" y="126636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41" name="TESTNAME01">
            <a:extLst>
              <a:ext uri="{FF2B5EF4-FFF2-40B4-BE49-F238E27FC236}">
                <a16:creationId xmlns:a16="http://schemas.microsoft.com/office/drawing/2014/main" id="{42DA14FF-B0D7-FA98-DDF9-E8C31E4B13A8}"/>
              </a:ext>
            </a:extLst>
          </p:cNvPr>
          <p:cNvSpPr>
            <a:spLocks noChangeArrowheads="1"/>
          </p:cNvSpPr>
          <p:nvPr/>
        </p:nvSpPr>
        <p:spPr bwMode="auto">
          <a:xfrm>
            <a:off x="2896577" y="108864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42" name="TESTNAME00">
            <a:extLst>
              <a:ext uri="{FF2B5EF4-FFF2-40B4-BE49-F238E27FC236}">
                <a16:creationId xmlns:a16="http://schemas.microsoft.com/office/drawing/2014/main" id="{CB1AABB8-1957-A150-5E6D-903AD9A0D07C}"/>
              </a:ext>
            </a:extLst>
          </p:cNvPr>
          <p:cNvSpPr>
            <a:spLocks noChangeArrowheads="1"/>
          </p:cNvSpPr>
          <p:nvPr/>
        </p:nvSpPr>
        <p:spPr bwMode="auto">
          <a:xfrm>
            <a:off x="2891674" y="92073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
        <p:nvSpPr>
          <p:cNvPr id="5" name="TextBox 2">
            <a:extLst>
              <a:ext uri="{FF2B5EF4-FFF2-40B4-BE49-F238E27FC236}">
                <a16:creationId xmlns:a16="http://schemas.microsoft.com/office/drawing/2014/main" id="{E548305E-6303-5369-2177-F2A2C271736B}"/>
              </a:ext>
            </a:extLst>
          </p:cNvPr>
          <p:cNvSpPr txBox="1"/>
          <p:nvPr/>
        </p:nvSpPr>
        <p:spPr>
          <a:xfrm>
            <a:off x="5727879" y="5831634"/>
            <a:ext cx="1059177"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Percentages</a:t>
            </a:r>
          </a:p>
        </p:txBody>
      </p:sp>
    </p:spTree>
    <p:extLst>
      <p:ext uri="{BB962C8B-B14F-4D97-AF65-F5344CB8AC3E}">
        <p14:creationId xmlns:p14="http://schemas.microsoft.com/office/powerpoint/2010/main" val="304832490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FMEA Safety (Aided) Results</a:t>
            </a:r>
          </a:p>
        </p:txBody>
      </p:sp>
      <p:graphicFrame>
        <p:nvGraphicFramePr>
          <p:cNvPr id="3" name="Table 2">
            <a:extLst>
              <a:ext uri="{FF2B5EF4-FFF2-40B4-BE49-F238E27FC236}">
                <a16:creationId xmlns:a16="http://schemas.microsoft.com/office/drawing/2014/main" id="{20D2FB7A-097F-A5A6-537B-C861196CB6A1}"/>
              </a:ext>
            </a:extLst>
          </p:cNvPr>
          <p:cNvGraphicFramePr>
            <a:graphicFrameLocks noGrp="1"/>
          </p:cNvGraphicFramePr>
          <p:nvPr>
            <p:extLst>
              <p:ext uri="{D42A27DB-BD31-4B8C-83A1-F6EECF244321}">
                <p14:modId xmlns:p14="http://schemas.microsoft.com/office/powerpoint/2010/main" val="4026577092"/>
              </p:ext>
            </p:extLst>
          </p:nvPr>
        </p:nvGraphicFramePr>
        <p:xfrm>
          <a:off x="1019175" y="757966"/>
          <a:ext cx="10153651" cy="2326284"/>
        </p:xfrm>
        <a:graphic>
          <a:graphicData uri="http://schemas.openxmlformats.org/drawingml/2006/table">
            <a:tbl>
              <a:tblPr/>
              <a:tblGrid>
                <a:gridCol w="2622291">
                  <a:extLst>
                    <a:ext uri="{9D8B030D-6E8A-4147-A177-3AD203B41FA5}">
                      <a16:colId xmlns:a16="http://schemas.microsoft.com/office/drawing/2014/main" val="1195084840"/>
                    </a:ext>
                  </a:extLst>
                </a:gridCol>
                <a:gridCol w="1842835">
                  <a:extLst>
                    <a:ext uri="{9D8B030D-6E8A-4147-A177-3AD203B41FA5}">
                      <a16:colId xmlns:a16="http://schemas.microsoft.com/office/drawing/2014/main" val="1264934010"/>
                    </a:ext>
                  </a:extLst>
                </a:gridCol>
                <a:gridCol w="2002855">
                  <a:extLst>
                    <a:ext uri="{9D8B030D-6E8A-4147-A177-3AD203B41FA5}">
                      <a16:colId xmlns:a16="http://schemas.microsoft.com/office/drawing/2014/main" val="413152"/>
                    </a:ext>
                  </a:extLst>
                </a:gridCol>
                <a:gridCol w="1842835">
                  <a:extLst>
                    <a:ext uri="{9D8B030D-6E8A-4147-A177-3AD203B41FA5}">
                      <a16:colId xmlns:a16="http://schemas.microsoft.com/office/drawing/2014/main" val="1108978784"/>
                    </a:ext>
                  </a:extLst>
                </a:gridCol>
                <a:gridCol w="1842835">
                  <a:extLst>
                    <a:ext uri="{9D8B030D-6E8A-4147-A177-3AD203B41FA5}">
                      <a16:colId xmlns:a16="http://schemas.microsoft.com/office/drawing/2014/main" val="1413019049"/>
                    </a:ext>
                  </a:extLst>
                </a:gridCol>
              </a:tblGrid>
              <a:tr h="515249">
                <a:tc>
                  <a:txBody>
                    <a:bodyPr/>
                    <a:lstStyle/>
                    <a:p>
                      <a:pPr algn="ctr" fontAlgn="b"/>
                      <a:r>
                        <a:rPr lang="en-US" sz="1400" b="1" kern="1200" dirty="0">
                          <a:solidFill>
                            <a:schemeClr val="bg1"/>
                          </a:solidFill>
                          <a:latin typeface="+mn-lt"/>
                          <a:ea typeface="+mn-ea"/>
                          <a:cs typeface="+mn-cs"/>
                        </a:rPr>
                        <a:t>Test Names</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Yes</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No</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marL="0" marR="0" lvl="0" indent="0" algn="ctr" defTabSz="914318" rtl="0" eaLnBrk="1" fontAlgn="b" latinLnBrk="0" hangingPunct="1">
                        <a:lnSpc>
                          <a:spcPct val="100000"/>
                        </a:lnSpc>
                        <a:spcBef>
                          <a:spcPts val="0"/>
                        </a:spcBef>
                        <a:spcAft>
                          <a:spcPts val="0"/>
                        </a:spcAft>
                        <a:buClrTx/>
                        <a:buSzTx/>
                        <a:buFontTx/>
                        <a:buNone/>
                        <a:tabLst/>
                        <a:defRPr/>
                      </a:pPr>
                      <a:r>
                        <a:rPr lang="en-US" sz="1400" b="1" kern="1200" dirty="0">
                          <a:solidFill>
                            <a:schemeClr val="bg1"/>
                          </a:solidFill>
                          <a:latin typeface="+mn-lt"/>
                          <a:ea typeface="+mn-ea"/>
                          <a:cs typeface="+mn-cs"/>
                        </a:rPr>
                        <a:t>%</a:t>
                      </a:r>
                    </a:p>
                  </a:txBody>
                  <a:tcPr marL="9525" marR="9525" marT="9525"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362207">
                <a:tc>
                  <a:txBody>
                    <a:bodyPr/>
                    <a:lstStyle/>
                    <a:p>
                      <a:pPr algn="ctr" fontAlgn="ctr"/>
                      <a:r>
                        <a:rPr lang="en-US" sz="1400" dirty="0">
                          <a:solidFill>
                            <a:srgbClr val="FF0000"/>
                          </a:solidFill>
                        </a:rPr>
                        <a:t>XXXX</a:t>
                      </a:r>
                      <a:endParaRPr lang="en-US" sz="1400" b="0" i="0" u="none" strike="noStrike" dirty="0">
                        <a:effectLst/>
                        <a:latin typeface="+mn-lt"/>
                      </a:endParaRP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12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100.0%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0.0%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362207">
                <a:tc>
                  <a:txBody>
                    <a:bodyPr/>
                    <a:lstStyle/>
                    <a:p>
                      <a:pPr algn="ctr" fontAlgn="ctr"/>
                      <a:r>
                        <a:rPr lang="en-US" sz="1400" dirty="0">
                          <a:solidFill>
                            <a:srgbClr val="FF0000"/>
                          </a:solidFill>
                        </a:rPr>
                        <a:t>XXXX</a:t>
                      </a:r>
                      <a:endParaRPr lang="en-US" sz="1400" b="0" i="0" u="none" strike="noStrike" dirty="0">
                        <a:effectLst/>
                        <a:latin typeface="+mn-lt"/>
                      </a:endParaRP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11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91.7%</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8.3%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362207">
                <a:tc>
                  <a:txBody>
                    <a:bodyPr/>
                    <a:lstStyle/>
                    <a:p>
                      <a:pPr algn="ctr" fontAlgn="ctr"/>
                      <a:r>
                        <a:rPr lang="en-US" sz="1400" dirty="0">
                          <a:solidFill>
                            <a:srgbClr val="FF0000"/>
                          </a:solidFill>
                        </a:rPr>
                        <a:t>XXXX</a:t>
                      </a:r>
                      <a:endParaRPr lang="en-US" sz="1400" b="0" i="0" u="none" strike="noStrike" dirty="0">
                        <a:effectLst/>
                        <a:latin typeface="+mn-lt"/>
                      </a:endParaRP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83.3%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16.7%</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362207">
                <a:tc>
                  <a:txBody>
                    <a:bodyPr/>
                    <a:lstStyle/>
                    <a:p>
                      <a:pPr algn="ctr" fontAlgn="ctr"/>
                      <a:r>
                        <a:rPr lang="en-US" sz="1400" dirty="0">
                          <a:solidFill>
                            <a:srgbClr val="FF0000"/>
                          </a:solidFill>
                        </a:rPr>
                        <a:t>XXXX</a:t>
                      </a:r>
                      <a:endParaRPr lang="en-US" sz="1400" b="0" i="0" u="none" strike="noStrike" dirty="0">
                        <a:effectLst/>
                        <a:latin typeface="+mn-lt"/>
                      </a:endParaRP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83.3%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16.7%</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362207">
                <a:tc>
                  <a:txBody>
                    <a:bodyPr/>
                    <a:lstStyle/>
                    <a:p>
                      <a:pPr algn="ctr" fontAlgn="ctr"/>
                      <a:r>
                        <a:rPr lang="en-US" sz="1400" dirty="0">
                          <a:solidFill>
                            <a:srgbClr val="FF0000"/>
                          </a:solidFill>
                        </a:rPr>
                        <a:t>XXXX</a:t>
                      </a:r>
                      <a:endParaRPr lang="en-US" sz="1400" b="0" i="0" u="none" strike="noStrike" dirty="0">
                        <a:effectLst/>
                        <a:latin typeface="+mn-lt"/>
                      </a:endParaRP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10</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83.3%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a:solidFill>
                            <a:srgbClr val="FF0000"/>
                          </a:solidFill>
                          <a:latin typeface="+mn-lt"/>
                          <a:ea typeface="+mn-ea"/>
                          <a:cs typeface="+mn-cs"/>
                        </a:rPr>
                        <a:t>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fontAlgn="ctr"/>
                      <a:r>
                        <a:rPr lang="en-US" sz="1400" kern="1200" dirty="0">
                          <a:solidFill>
                            <a:srgbClr val="FF0000"/>
                          </a:solidFill>
                          <a:latin typeface="+mn-lt"/>
                          <a:ea typeface="+mn-ea"/>
                          <a:cs typeface="+mn-cs"/>
                        </a:rPr>
                        <a:t>16.7%</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bl>
          </a:graphicData>
        </a:graphic>
      </p:graphicFrame>
    </p:spTree>
    <p:extLst>
      <p:ext uri="{BB962C8B-B14F-4D97-AF65-F5344CB8AC3E}">
        <p14:creationId xmlns:p14="http://schemas.microsoft.com/office/powerpoint/2010/main" val="2742690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6E1A-6B67-49D2-9595-B66A6958E070}"/>
              </a:ext>
            </a:extLst>
          </p:cNvPr>
          <p:cNvSpPr>
            <a:spLocks noGrp="1"/>
          </p:cNvSpPr>
          <p:nvPr>
            <p:ph type="title"/>
          </p:nvPr>
        </p:nvSpPr>
        <p:spPr>
          <a:xfrm>
            <a:off x="561976" y="2746927"/>
            <a:ext cx="5247886" cy="1380121"/>
          </a:xfrm>
        </p:spPr>
        <p:txBody>
          <a:bodyPr/>
          <a:lstStyle/>
          <a:p>
            <a:pPr algn="ctr"/>
            <a:r>
              <a:rPr lang="en-US" sz="4800" dirty="0">
                <a:solidFill>
                  <a:schemeClr val="accent1"/>
                </a:solidFill>
              </a:rPr>
              <a:t>Linguistics</a:t>
            </a:r>
            <a:br>
              <a:rPr lang="en-US" sz="4800" dirty="0">
                <a:solidFill>
                  <a:schemeClr val="accent1"/>
                </a:solidFill>
              </a:rPr>
            </a:br>
            <a:r>
              <a:rPr lang="en-US" sz="4800" dirty="0">
                <a:solidFill>
                  <a:schemeClr val="accent1"/>
                </a:solidFill>
              </a:rPr>
              <a:t>Screening </a:t>
            </a:r>
          </a:p>
        </p:txBody>
      </p:sp>
      <p:grpSp>
        <p:nvGrpSpPr>
          <p:cNvPr id="5" name="Group 4">
            <a:extLst>
              <a:ext uri="{FF2B5EF4-FFF2-40B4-BE49-F238E27FC236}">
                <a16:creationId xmlns:a16="http://schemas.microsoft.com/office/drawing/2014/main" id="{0098213B-6DDF-A67F-8CA5-A25FE717655A}"/>
              </a:ext>
            </a:extLst>
          </p:cNvPr>
          <p:cNvGrpSpPr/>
          <p:nvPr/>
        </p:nvGrpSpPr>
        <p:grpSpPr>
          <a:xfrm>
            <a:off x="5785534" y="-1811692"/>
            <a:ext cx="8220692" cy="8220698"/>
            <a:chOff x="6625608" y="1304394"/>
            <a:chExt cx="8220692" cy="8220698"/>
          </a:xfrm>
        </p:grpSpPr>
        <p:sp>
          <p:nvSpPr>
            <p:cNvPr id="15" name="Freeform: Shape 14">
              <a:extLst>
                <a:ext uri="{FF2B5EF4-FFF2-40B4-BE49-F238E27FC236}">
                  <a16:creationId xmlns:a16="http://schemas.microsoft.com/office/drawing/2014/main" id="{02031230-6C38-4648-8EE5-E695CAF61E8C}"/>
                </a:ext>
              </a:extLst>
            </p:cNvPr>
            <p:cNvSpPr/>
            <p:nvPr/>
          </p:nvSpPr>
          <p:spPr>
            <a:xfrm>
              <a:off x="7060000" y="1738786"/>
              <a:ext cx="7351909" cy="7351914"/>
            </a:xfrm>
            <a:custGeom>
              <a:avLst/>
              <a:gdLst>
                <a:gd name="connsiteX0" fmla="*/ 1518220 w 1518284"/>
                <a:gd name="connsiteY0" fmla="*/ 758987 h 1518285"/>
                <a:gd name="connsiteX1" fmla="*/ 759173 w 1518284"/>
                <a:gd name="connsiteY1" fmla="*/ 1518225 h 1518285"/>
                <a:gd name="connsiteX2" fmla="*/ -65 w 1518284"/>
                <a:gd name="connsiteY2" fmla="*/ 759178 h 1518285"/>
                <a:gd name="connsiteX3" fmla="*/ 758982 w 1518284"/>
                <a:gd name="connsiteY3" fmla="*/ -60 h 1518285"/>
                <a:gd name="connsiteX4" fmla="*/ 759078 w 1518284"/>
                <a:gd name="connsiteY4" fmla="*/ -60 h 1518285"/>
                <a:gd name="connsiteX5" fmla="*/ 1518220 w 1518284"/>
                <a:gd name="connsiteY5" fmla="*/ 758987 h 151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284" h="1518285">
                  <a:moveTo>
                    <a:pt x="1518220" y="758987"/>
                  </a:moveTo>
                  <a:cubicBezTo>
                    <a:pt x="1518277" y="1178249"/>
                    <a:pt x="1178435" y="1518168"/>
                    <a:pt x="759173" y="1518225"/>
                  </a:cubicBezTo>
                  <a:cubicBezTo>
                    <a:pt x="339911" y="1518282"/>
                    <a:pt x="-12" y="1178440"/>
                    <a:pt x="-65" y="759178"/>
                  </a:cubicBezTo>
                  <a:cubicBezTo>
                    <a:pt x="-117" y="339915"/>
                    <a:pt x="339720" y="-8"/>
                    <a:pt x="758982" y="-60"/>
                  </a:cubicBezTo>
                  <a:cubicBezTo>
                    <a:pt x="759011" y="-60"/>
                    <a:pt x="759049" y="-60"/>
                    <a:pt x="759078" y="-60"/>
                  </a:cubicBezTo>
                  <a:cubicBezTo>
                    <a:pt x="1178301" y="-60"/>
                    <a:pt x="1518163" y="339761"/>
                    <a:pt x="1518220" y="758987"/>
                  </a:cubicBezTo>
                  <a:close/>
                </a:path>
              </a:pathLst>
            </a:custGeom>
            <a:solidFill>
              <a:schemeClr val="tx1">
                <a:lumMod val="10000"/>
                <a:lumOff val="90000"/>
              </a:schemeClr>
            </a:solidFill>
            <a:ln w="9525" cap="flat">
              <a:noFill/>
              <a:prstDash val="solid"/>
              <a:miter/>
            </a:ln>
          </p:spPr>
          <p:txBody>
            <a:bodyPr rtlCol="0" anchor="ctr"/>
            <a:lstStyle/>
            <a:p>
              <a:endParaRPr lang="en-US"/>
            </a:p>
          </p:txBody>
        </p:sp>
        <p:pic>
          <p:nvPicPr>
            <p:cNvPr id="71" name="Graphic 70">
              <a:extLst>
                <a:ext uri="{FF2B5EF4-FFF2-40B4-BE49-F238E27FC236}">
                  <a16:creationId xmlns:a16="http://schemas.microsoft.com/office/drawing/2014/main" id="{187FF1B7-34CA-49CA-ADB2-197EF0CEFB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65682" y="2298657"/>
              <a:ext cx="6540544" cy="6232173"/>
            </a:xfrm>
            <a:prstGeom prst="rect">
              <a:avLst/>
            </a:prstGeom>
          </p:spPr>
        </p:pic>
        <p:sp>
          <p:nvSpPr>
            <p:cNvPr id="72" name="Freeform: Shape 71">
              <a:extLst>
                <a:ext uri="{FF2B5EF4-FFF2-40B4-BE49-F238E27FC236}">
                  <a16:creationId xmlns:a16="http://schemas.microsoft.com/office/drawing/2014/main" id="{7F32EE07-DC28-4A53-A5C4-1DF5373AC0E9}"/>
                </a:ext>
              </a:extLst>
            </p:cNvPr>
            <p:cNvSpPr/>
            <p:nvPr/>
          </p:nvSpPr>
          <p:spPr>
            <a:xfrm>
              <a:off x="6625608" y="1304394"/>
              <a:ext cx="8220692" cy="8220698"/>
            </a:xfrm>
            <a:custGeom>
              <a:avLst/>
              <a:gdLst>
                <a:gd name="connsiteX0" fmla="*/ 1518220 w 1518284"/>
                <a:gd name="connsiteY0" fmla="*/ 758987 h 1518285"/>
                <a:gd name="connsiteX1" fmla="*/ 759173 w 1518284"/>
                <a:gd name="connsiteY1" fmla="*/ 1518225 h 1518285"/>
                <a:gd name="connsiteX2" fmla="*/ -65 w 1518284"/>
                <a:gd name="connsiteY2" fmla="*/ 759178 h 1518285"/>
                <a:gd name="connsiteX3" fmla="*/ 758982 w 1518284"/>
                <a:gd name="connsiteY3" fmla="*/ -60 h 1518285"/>
                <a:gd name="connsiteX4" fmla="*/ 759078 w 1518284"/>
                <a:gd name="connsiteY4" fmla="*/ -60 h 1518285"/>
                <a:gd name="connsiteX5" fmla="*/ 1518220 w 1518284"/>
                <a:gd name="connsiteY5" fmla="*/ 758987 h 151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284" h="1518285">
                  <a:moveTo>
                    <a:pt x="1518220" y="758987"/>
                  </a:moveTo>
                  <a:cubicBezTo>
                    <a:pt x="1518277" y="1178249"/>
                    <a:pt x="1178435" y="1518168"/>
                    <a:pt x="759173" y="1518225"/>
                  </a:cubicBezTo>
                  <a:cubicBezTo>
                    <a:pt x="339911" y="1518282"/>
                    <a:pt x="-12" y="1178440"/>
                    <a:pt x="-65" y="759178"/>
                  </a:cubicBezTo>
                  <a:cubicBezTo>
                    <a:pt x="-117" y="339915"/>
                    <a:pt x="339720" y="-8"/>
                    <a:pt x="758982" y="-60"/>
                  </a:cubicBezTo>
                  <a:cubicBezTo>
                    <a:pt x="759011" y="-60"/>
                    <a:pt x="759049" y="-60"/>
                    <a:pt x="759078" y="-60"/>
                  </a:cubicBezTo>
                  <a:cubicBezTo>
                    <a:pt x="1178301" y="-60"/>
                    <a:pt x="1518163" y="339761"/>
                    <a:pt x="1518220" y="758987"/>
                  </a:cubicBezTo>
                  <a:close/>
                </a:path>
              </a:pathLst>
            </a:custGeom>
            <a:noFill/>
            <a:ln w="9525" cap="flat">
              <a:solidFill>
                <a:schemeClr val="bg1">
                  <a:lumMod val="75000"/>
                </a:schemeClr>
              </a:solidFill>
              <a:prstDash val="solid"/>
              <a:miter/>
            </a:ln>
          </p:spPr>
          <p:txBody>
            <a:bodyPr rtlCol="0" anchor="ctr"/>
            <a:lstStyle/>
            <a:p>
              <a:endParaRPr lang="en-US"/>
            </a:p>
          </p:txBody>
        </p:sp>
      </p:grpSp>
      <p:grpSp>
        <p:nvGrpSpPr>
          <p:cNvPr id="6" name="Group 5">
            <a:extLst>
              <a:ext uri="{FF2B5EF4-FFF2-40B4-BE49-F238E27FC236}">
                <a16:creationId xmlns:a16="http://schemas.microsoft.com/office/drawing/2014/main" id="{F322CCB7-A430-7AEB-FE83-CAF2B096EA50}"/>
              </a:ext>
            </a:extLst>
          </p:cNvPr>
          <p:cNvGrpSpPr/>
          <p:nvPr/>
        </p:nvGrpSpPr>
        <p:grpSpPr>
          <a:xfrm>
            <a:off x="6809885" y="4988849"/>
            <a:ext cx="705830" cy="705830"/>
            <a:chOff x="6301402" y="4585424"/>
            <a:chExt cx="705830" cy="705830"/>
          </a:xfrm>
        </p:grpSpPr>
        <p:sp>
          <p:nvSpPr>
            <p:cNvPr id="73" name="Oval 72">
              <a:extLst>
                <a:ext uri="{FF2B5EF4-FFF2-40B4-BE49-F238E27FC236}">
                  <a16:creationId xmlns:a16="http://schemas.microsoft.com/office/drawing/2014/main" id="{987F94C1-3006-4B15-B353-BD98D4CCC763}"/>
                </a:ext>
              </a:extLst>
            </p:cNvPr>
            <p:cNvSpPr/>
            <p:nvPr/>
          </p:nvSpPr>
          <p:spPr>
            <a:xfrm>
              <a:off x="6301402" y="4585424"/>
              <a:ext cx="705830" cy="7058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Shape 2">
              <a:extLst>
                <a:ext uri="{FF2B5EF4-FFF2-40B4-BE49-F238E27FC236}">
                  <a16:creationId xmlns:a16="http://schemas.microsoft.com/office/drawing/2014/main" id="{894FCE84-B4AA-CC1D-D177-CCDE60B86F46}"/>
                </a:ext>
              </a:extLst>
            </p:cNvPr>
            <p:cNvSpPr/>
            <p:nvPr/>
          </p:nvSpPr>
          <p:spPr>
            <a:xfrm>
              <a:off x="6519779" y="4815488"/>
              <a:ext cx="269077" cy="245703"/>
            </a:xfrm>
            <a:custGeom>
              <a:avLst/>
              <a:gdLst>
                <a:gd name="connsiteX0" fmla="*/ 61826 w 372573"/>
                <a:gd name="connsiteY0" fmla="*/ 182823 h 340208"/>
                <a:gd name="connsiteX1" fmla="*/ 34314 w 372573"/>
                <a:gd name="connsiteY1" fmla="*/ 169231 h 340208"/>
                <a:gd name="connsiteX2" fmla="*/ 1518 w 372573"/>
                <a:gd name="connsiteY2" fmla="*/ 117340 h 340208"/>
                <a:gd name="connsiteX3" fmla="*/ 33330 w 372573"/>
                <a:gd name="connsiteY3" fmla="*/ 64830 h 340208"/>
                <a:gd name="connsiteX4" fmla="*/ 154857 w 372573"/>
                <a:gd name="connsiteY4" fmla="*/ 7656 h 340208"/>
                <a:gd name="connsiteX5" fmla="*/ 221688 w 372573"/>
                <a:gd name="connsiteY5" fmla="*/ 9186 h 340208"/>
                <a:gd name="connsiteX6" fmla="*/ 336620 w 372573"/>
                <a:gd name="connsiteY6" fmla="*/ 63373 h 340208"/>
                <a:gd name="connsiteX7" fmla="*/ 374080 w 372573"/>
                <a:gd name="connsiteY7" fmla="*/ 123863 h 340208"/>
                <a:gd name="connsiteX8" fmla="*/ 373752 w 372573"/>
                <a:gd name="connsiteY8" fmla="*/ 276401 h 340208"/>
                <a:gd name="connsiteX9" fmla="*/ 358666 w 372573"/>
                <a:gd name="connsiteY9" fmla="*/ 307958 h 340208"/>
                <a:gd name="connsiteX10" fmla="*/ 342997 w 372573"/>
                <a:gd name="connsiteY10" fmla="*/ 277421 h 340208"/>
                <a:gd name="connsiteX11" fmla="*/ 342997 w 372573"/>
                <a:gd name="connsiteY11" fmla="*/ 172984 h 340208"/>
                <a:gd name="connsiteX12" fmla="*/ 310711 w 372573"/>
                <a:gd name="connsiteY12" fmla="*/ 202136 h 340208"/>
                <a:gd name="connsiteX13" fmla="*/ 310711 w 372573"/>
                <a:gd name="connsiteY13" fmla="*/ 260221 h 340208"/>
                <a:gd name="connsiteX14" fmla="*/ 254193 w 372573"/>
                <a:gd name="connsiteY14" fmla="*/ 331680 h 340208"/>
                <a:gd name="connsiteX15" fmla="*/ 124940 w 372573"/>
                <a:gd name="connsiteY15" fmla="*/ 333101 h 340208"/>
                <a:gd name="connsiteX16" fmla="*/ 62336 w 372573"/>
                <a:gd name="connsiteY16" fmla="*/ 255302 h 340208"/>
                <a:gd name="connsiteX17" fmla="*/ 61826 w 372573"/>
                <a:gd name="connsiteY17" fmla="*/ 182823 h 340208"/>
                <a:gd name="connsiteX18" fmla="*/ 186706 w 372573"/>
                <a:gd name="connsiteY18" fmla="*/ 202282 h 340208"/>
                <a:gd name="connsiteX19" fmla="*/ 210975 w 372573"/>
                <a:gd name="connsiteY19" fmla="*/ 194994 h 340208"/>
                <a:gd name="connsiteX20" fmla="*/ 319347 w 372573"/>
                <a:gd name="connsiteY20" fmla="*/ 144780 h 340208"/>
                <a:gd name="connsiteX21" fmla="*/ 341430 w 372573"/>
                <a:gd name="connsiteY21" fmla="*/ 115263 h 340208"/>
                <a:gd name="connsiteX22" fmla="*/ 319566 w 372573"/>
                <a:gd name="connsiteY22" fmla="*/ 89099 h 340208"/>
                <a:gd name="connsiteX23" fmla="*/ 211594 w 372573"/>
                <a:gd name="connsiteY23" fmla="*/ 38084 h 340208"/>
                <a:gd name="connsiteX24" fmla="*/ 159485 w 372573"/>
                <a:gd name="connsiteY24" fmla="*/ 38557 h 340208"/>
                <a:gd name="connsiteX25" fmla="*/ 54757 w 372573"/>
                <a:gd name="connsiteY25" fmla="*/ 88079 h 340208"/>
                <a:gd name="connsiteX26" fmla="*/ 30305 w 372573"/>
                <a:gd name="connsiteY26" fmla="*/ 116356 h 340208"/>
                <a:gd name="connsiteX27" fmla="*/ 53737 w 372573"/>
                <a:gd name="connsiteY27" fmla="*/ 145290 h 340208"/>
                <a:gd name="connsiteX28" fmla="*/ 162182 w 372573"/>
                <a:gd name="connsiteY28" fmla="*/ 195395 h 340208"/>
                <a:gd name="connsiteX29" fmla="*/ 186669 w 372573"/>
                <a:gd name="connsiteY29" fmla="*/ 202282 h 340208"/>
                <a:gd name="connsiteX30" fmla="*/ 281013 w 372573"/>
                <a:gd name="connsiteY30" fmla="*/ 201590 h 340208"/>
                <a:gd name="connsiteX31" fmla="*/ 185103 w 372573"/>
                <a:gd name="connsiteY31" fmla="*/ 229029 h 340208"/>
                <a:gd name="connsiteX32" fmla="*/ 91853 w 372573"/>
                <a:gd name="connsiteY32" fmla="*/ 201334 h 340208"/>
                <a:gd name="connsiteX33" fmla="*/ 91853 w 372573"/>
                <a:gd name="connsiteY33" fmla="*/ 257270 h 340208"/>
                <a:gd name="connsiteX34" fmla="*/ 130078 w 372573"/>
                <a:gd name="connsiteY34" fmla="*/ 303002 h 340208"/>
                <a:gd name="connsiteX35" fmla="*/ 226863 w 372573"/>
                <a:gd name="connsiteY35" fmla="*/ 306828 h 340208"/>
                <a:gd name="connsiteX36" fmla="*/ 280794 w 372573"/>
                <a:gd name="connsiteY36" fmla="*/ 244115 h 340208"/>
                <a:gd name="connsiteX37" fmla="*/ 280976 w 372573"/>
                <a:gd name="connsiteY37" fmla="*/ 201590 h 340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72573" h="340208">
                  <a:moveTo>
                    <a:pt x="61826" y="182823"/>
                  </a:moveTo>
                  <a:cubicBezTo>
                    <a:pt x="51477" y="177685"/>
                    <a:pt x="42914" y="173385"/>
                    <a:pt x="34314" y="169231"/>
                  </a:cubicBezTo>
                  <a:cubicBezTo>
                    <a:pt x="12450" y="158736"/>
                    <a:pt x="1518" y="141828"/>
                    <a:pt x="1518" y="117340"/>
                  </a:cubicBezTo>
                  <a:cubicBezTo>
                    <a:pt x="1518" y="92853"/>
                    <a:pt x="11430" y="75289"/>
                    <a:pt x="33330" y="64830"/>
                  </a:cubicBezTo>
                  <a:cubicBezTo>
                    <a:pt x="73706" y="45517"/>
                    <a:pt x="114045" y="26022"/>
                    <a:pt x="154857" y="7656"/>
                  </a:cubicBezTo>
                  <a:cubicBezTo>
                    <a:pt x="176215" y="-1986"/>
                    <a:pt x="200794" y="-1425"/>
                    <a:pt x="221688" y="9186"/>
                  </a:cubicBezTo>
                  <a:cubicBezTo>
                    <a:pt x="260023" y="27188"/>
                    <a:pt x="298212" y="45626"/>
                    <a:pt x="336620" y="63373"/>
                  </a:cubicBezTo>
                  <a:cubicBezTo>
                    <a:pt x="362529" y="75434"/>
                    <a:pt x="374517" y="95039"/>
                    <a:pt x="374080" y="123863"/>
                  </a:cubicBezTo>
                  <a:cubicBezTo>
                    <a:pt x="373351" y="174879"/>
                    <a:pt x="374080" y="225531"/>
                    <a:pt x="373752" y="276401"/>
                  </a:cubicBezTo>
                  <a:cubicBezTo>
                    <a:pt x="373752" y="289082"/>
                    <a:pt x="377032" y="307411"/>
                    <a:pt x="358666" y="307958"/>
                  </a:cubicBezTo>
                  <a:cubicBezTo>
                    <a:pt x="339353" y="308541"/>
                    <a:pt x="343215" y="289738"/>
                    <a:pt x="342997" y="277421"/>
                  </a:cubicBezTo>
                  <a:cubicBezTo>
                    <a:pt x="342450" y="242694"/>
                    <a:pt x="342997" y="207930"/>
                    <a:pt x="342997" y="172984"/>
                  </a:cubicBezTo>
                  <a:cubicBezTo>
                    <a:pt x="318582" y="173239"/>
                    <a:pt x="309800" y="182386"/>
                    <a:pt x="310711" y="202136"/>
                  </a:cubicBezTo>
                  <a:cubicBezTo>
                    <a:pt x="311622" y="221887"/>
                    <a:pt x="311586" y="240908"/>
                    <a:pt x="310711" y="260221"/>
                  </a:cubicBezTo>
                  <a:cubicBezTo>
                    <a:pt x="308780" y="296370"/>
                    <a:pt x="289175" y="321732"/>
                    <a:pt x="254193" y="331680"/>
                  </a:cubicBezTo>
                  <a:cubicBezTo>
                    <a:pt x="211999" y="343625"/>
                    <a:pt x="167385" y="344114"/>
                    <a:pt x="124940" y="333101"/>
                  </a:cubicBezTo>
                  <a:cubicBezTo>
                    <a:pt x="83617" y="322752"/>
                    <a:pt x="63721" y="297463"/>
                    <a:pt x="62336" y="255302"/>
                  </a:cubicBezTo>
                  <a:cubicBezTo>
                    <a:pt x="61134" y="231324"/>
                    <a:pt x="61826" y="207165"/>
                    <a:pt x="61826" y="182823"/>
                  </a:cubicBezTo>
                  <a:close/>
                  <a:moveTo>
                    <a:pt x="186706" y="202282"/>
                  </a:moveTo>
                  <a:cubicBezTo>
                    <a:pt x="194952" y="200409"/>
                    <a:pt x="203060" y="197975"/>
                    <a:pt x="210975" y="194994"/>
                  </a:cubicBezTo>
                  <a:cubicBezTo>
                    <a:pt x="247415" y="178523"/>
                    <a:pt x="283162" y="161360"/>
                    <a:pt x="319347" y="144780"/>
                  </a:cubicBezTo>
                  <a:cubicBezTo>
                    <a:pt x="332356" y="138840"/>
                    <a:pt x="342232" y="131151"/>
                    <a:pt x="341430" y="115263"/>
                  </a:cubicBezTo>
                  <a:cubicBezTo>
                    <a:pt x="340701" y="101197"/>
                    <a:pt x="331300" y="94492"/>
                    <a:pt x="319566" y="89099"/>
                  </a:cubicBezTo>
                  <a:cubicBezTo>
                    <a:pt x="283490" y="72290"/>
                    <a:pt x="247499" y="55283"/>
                    <a:pt x="211594" y="38084"/>
                  </a:cubicBezTo>
                  <a:cubicBezTo>
                    <a:pt x="195182" y="29761"/>
                    <a:pt x="175745" y="29935"/>
                    <a:pt x="159485" y="38557"/>
                  </a:cubicBezTo>
                  <a:cubicBezTo>
                    <a:pt x="124722" y="55367"/>
                    <a:pt x="89812" y="71874"/>
                    <a:pt x="54757" y="88079"/>
                  </a:cubicBezTo>
                  <a:cubicBezTo>
                    <a:pt x="42039" y="93946"/>
                    <a:pt x="30561" y="101015"/>
                    <a:pt x="30305" y="116356"/>
                  </a:cubicBezTo>
                  <a:cubicBezTo>
                    <a:pt x="30051" y="131698"/>
                    <a:pt x="40800" y="139423"/>
                    <a:pt x="53737" y="145290"/>
                  </a:cubicBezTo>
                  <a:cubicBezTo>
                    <a:pt x="89958" y="161797"/>
                    <a:pt x="125888" y="178997"/>
                    <a:pt x="162182" y="195395"/>
                  </a:cubicBezTo>
                  <a:cubicBezTo>
                    <a:pt x="170159" y="198299"/>
                    <a:pt x="178347" y="200602"/>
                    <a:pt x="186669" y="202282"/>
                  </a:cubicBezTo>
                  <a:close/>
                  <a:moveTo>
                    <a:pt x="281013" y="201590"/>
                  </a:moveTo>
                  <a:cubicBezTo>
                    <a:pt x="246212" y="212303"/>
                    <a:pt x="215639" y="229138"/>
                    <a:pt x="185103" y="229029"/>
                  </a:cubicBezTo>
                  <a:cubicBezTo>
                    <a:pt x="154566" y="228920"/>
                    <a:pt x="124539" y="211793"/>
                    <a:pt x="91853" y="201334"/>
                  </a:cubicBezTo>
                  <a:cubicBezTo>
                    <a:pt x="91853" y="221267"/>
                    <a:pt x="91124" y="239305"/>
                    <a:pt x="91853" y="257270"/>
                  </a:cubicBezTo>
                  <a:cubicBezTo>
                    <a:pt x="93055" y="281721"/>
                    <a:pt x="105408" y="300087"/>
                    <a:pt x="130078" y="303002"/>
                  </a:cubicBezTo>
                  <a:cubicBezTo>
                    <a:pt x="162109" y="306828"/>
                    <a:pt x="195014" y="309962"/>
                    <a:pt x="226863" y="306828"/>
                  </a:cubicBezTo>
                  <a:cubicBezTo>
                    <a:pt x="267894" y="302747"/>
                    <a:pt x="280029" y="285365"/>
                    <a:pt x="280794" y="244115"/>
                  </a:cubicBezTo>
                  <a:cubicBezTo>
                    <a:pt x="281158" y="230887"/>
                    <a:pt x="280976" y="217696"/>
                    <a:pt x="280976" y="201590"/>
                  </a:cubicBezTo>
                  <a:close/>
                </a:path>
              </a:pathLst>
            </a:custGeom>
            <a:solidFill>
              <a:schemeClr val="tx1"/>
            </a:solidFill>
            <a:ln w="3643" cap="flat">
              <a:noFill/>
              <a:prstDash val="solid"/>
              <a:miter/>
            </a:ln>
          </p:spPr>
          <p:txBody>
            <a:bodyPr rtlCol="0" anchor="ctr"/>
            <a:lstStyle/>
            <a:p>
              <a:endParaRPr lang="en-US"/>
            </a:p>
          </p:txBody>
        </p:sp>
      </p:grpSp>
      <p:grpSp>
        <p:nvGrpSpPr>
          <p:cNvPr id="7" name="Group 6">
            <a:extLst>
              <a:ext uri="{FF2B5EF4-FFF2-40B4-BE49-F238E27FC236}">
                <a16:creationId xmlns:a16="http://schemas.microsoft.com/office/drawing/2014/main" id="{3B52B688-AC4E-31F4-B0E6-3DE9994749ED}"/>
              </a:ext>
            </a:extLst>
          </p:cNvPr>
          <p:cNvGrpSpPr/>
          <p:nvPr/>
        </p:nvGrpSpPr>
        <p:grpSpPr>
          <a:xfrm>
            <a:off x="5432619" y="1706024"/>
            <a:ext cx="705830" cy="705830"/>
            <a:chOff x="8046291" y="1678860"/>
            <a:chExt cx="705830" cy="705830"/>
          </a:xfrm>
        </p:grpSpPr>
        <p:sp>
          <p:nvSpPr>
            <p:cNvPr id="75" name="Oval 74">
              <a:extLst>
                <a:ext uri="{FF2B5EF4-FFF2-40B4-BE49-F238E27FC236}">
                  <a16:creationId xmlns:a16="http://schemas.microsoft.com/office/drawing/2014/main" id="{E684EE38-371B-4138-A8C5-9D804B05D259}"/>
                </a:ext>
              </a:extLst>
            </p:cNvPr>
            <p:cNvSpPr/>
            <p:nvPr/>
          </p:nvSpPr>
          <p:spPr>
            <a:xfrm>
              <a:off x="8046291" y="1678860"/>
              <a:ext cx="705830" cy="705830"/>
            </a:xfrm>
            <a:prstGeom prst="ellipse">
              <a:avLst/>
            </a:prstGeom>
            <a:solidFill>
              <a:schemeClr val="accent1"/>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CBCE735D-AFAB-EF5B-A6C6-EB9FC91FBC7D}"/>
                </a:ext>
              </a:extLst>
            </p:cNvPr>
            <p:cNvSpPr/>
            <p:nvPr/>
          </p:nvSpPr>
          <p:spPr>
            <a:xfrm>
              <a:off x="8266686" y="1897695"/>
              <a:ext cx="265041" cy="268160"/>
            </a:xfrm>
            <a:custGeom>
              <a:avLst/>
              <a:gdLst>
                <a:gd name="connsiteX0" fmla="*/ 53404 w 335895"/>
                <a:gd name="connsiteY0" fmla="*/ 267478 h 339848"/>
                <a:gd name="connsiteX1" fmla="*/ 43809 w 335895"/>
                <a:gd name="connsiteY1" fmla="*/ 273075 h 339848"/>
                <a:gd name="connsiteX2" fmla="*/ 33626 w 335895"/>
                <a:gd name="connsiteY2" fmla="*/ 295731 h 339848"/>
                <a:gd name="connsiteX3" fmla="*/ 38900 w 335895"/>
                <a:gd name="connsiteY3" fmla="*/ 301469 h 339848"/>
                <a:gd name="connsiteX4" fmla="*/ 60925 w 335895"/>
                <a:gd name="connsiteY4" fmla="*/ 291518 h 339848"/>
                <a:gd name="connsiteX5" fmla="*/ 62451 w 335895"/>
                <a:gd name="connsiteY5" fmla="*/ 273075 h 339848"/>
                <a:gd name="connsiteX6" fmla="*/ 53404 w 335895"/>
                <a:gd name="connsiteY6" fmla="*/ 267478 h 339848"/>
                <a:gd name="connsiteX7" fmla="*/ 219049 w 335895"/>
                <a:gd name="connsiteY7" fmla="*/ 242856 h 339848"/>
                <a:gd name="connsiteX8" fmla="*/ 173837 w 335895"/>
                <a:gd name="connsiteY8" fmla="*/ 266075 h 339848"/>
                <a:gd name="connsiteX9" fmla="*/ 157319 w 335895"/>
                <a:gd name="connsiteY9" fmla="*/ 307406 h 339848"/>
                <a:gd name="connsiteX10" fmla="*/ 157319 w 335895"/>
                <a:gd name="connsiteY10" fmla="*/ 307306 h 339848"/>
                <a:gd name="connsiteX11" fmla="*/ 219049 w 335895"/>
                <a:gd name="connsiteY11" fmla="*/ 242856 h 339848"/>
                <a:gd name="connsiteX12" fmla="*/ 61290 w 335895"/>
                <a:gd name="connsiteY12" fmla="*/ 241032 h 339848"/>
                <a:gd name="connsiteX13" fmla="*/ 94261 w 335895"/>
                <a:gd name="connsiteY13" fmla="*/ 274203 h 339848"/>
                <a:gd name="connsiteX14" fmla="*/ 75188 w 335895"/>
                <a:gd name="connsiteY14" fmla="*/ 316363 h 339848"/>
                <a:gd name="connsiteX15" fmla="*/ 2810 w 335895"/>
                <a:gd name="connsiteY15" fmla="*/ 339848 h 339848"/>
                <a:gd name="connsiteX16" fmla="*/ 18798 w 335895"/>
                <a:gd name="connsiteY16" fmla="*/ 259972 h 339848"/>
                <a:gd name="connsiteX17" fmla="*/ 61290 w 335895"/>
                <a:gd name="connsiteY17" fmla="*/ 241032 h 339848"/>
                <a:gd name="connsiteX18" fmla="*/ 90348 w 335895"/>
                <a:gd name="connsiteY18" fmla="*/ 120689 h 339848"/>
                <a:gd name="connsiteX19" fmla="*/ 31304 w 335895"/>
                <a:gd name="connsiteY19" fmla="*/ 180065 h 339848"/>
                <a:gd name="connsiteX20" fmla="*/ 67526 w 335895"/>
                <a:gd name="connsiteY20" fmla="*/ 164673 h 339848"/>
                <a:gd name="connsiteX21" fmla="*/ 90348 w 335895"/>
                <a:gd name="connsiteY21" fmla="*/ 120689 h 339848"/>
                <a:gd name="connsiteX22" fmla="*/ 216598 w 335895"/>
                <a:gd name="connsiteY22" fmla="*/ 83841 h 339848"/>
                <a:gd name="connsiteX23" fmla="*/ 217988 w 335895"/>
                <a:gd name="connsiteY23" fmla="*/ 83870 h 339848"/>
                <a:gd name="connsiteX24" fmla="*/ 252469 w 335895"/>
                <a:gd name="connsiteY24" fmla="*/ 119436 h 339848"/>
                <a:gd name="connsiteX25" fmla="*/ 252452 w 335895"/>
                <a:gd name="connsiteY25" fmla="*/ 120125 h 339848"/>
                <a:gd name="connsiteX26" fmla="*/ 217922 w 335895"/>
                <a:gd name="connsiteY26" fmla="*/ 153296 h 339848"/>
                <a:gd name="connsiteX27" fmla="*/ 181998 w 335895"/>
                <a:gd name="connsiteY27" fmla="*/ 118368 h 339848"/>
                <a:gd name="connsiteX28" fmla="*/ 216598 w 335895"/>
                <a:gd name="connsiteY28" fmla="*/ 83841 h 339848"/>
                <a:gd name="connsiteX29" fmla="*/ 269518 w 335895"/>
                <a:gd name="connsiteY29" fmla="*/ 28955 h 339848"/>
                <a:gd name="connsiteX30" fmla="*/ 93001 w 335895"/>
                <a:gd name="connsiteY30" fmla="*/ 184343 h 339848"/>
                <a:gd name="connsiteX31" fmla="*/ 151249 w 335895"/>
                <a:gd name="connsiteY31" fmla="*/ 244282 h 339848"/>
                <a:gd name="connsiteX32" fmla="*/ 302341 w 335895"/>
                <a:gd name="connsiteY32" fmla="*/ 29337 h 339848"/>
                <a:gd name="connsiteX33" fmla="*/ 269518 w 335895"/>
                <a:gd name="connsiteY33" fmla="*/ 28955 h 339848"/>
                <a:gd name="connsiteX34" fmla="*/ 293185 w 335895"/>
                <a:gd name="connsiteY34" fmla="*/ 181 h 339848"/>
                <a:gd name="connsiteX35" fmla="*/ 335810 w 335895"/>
                <a:gd name="connsiteY35" fmla="*/ 43302 h 339848"/>
                <a:gd name="connsiteX36" fmla="*/ 281079 w 335895"/>
                <a:gd name="connsiteY36" fmla="*/ 188025 h 339848"/>
                <a:gd name="connsiteX37" fmla="*/ 246216 w 335895"/>
                <a:gd name="connsiteY37" fmla="*/ 252608 h 339848"/>
                <a:gd name="connsiteX38" fmla="*/ 126172 w 335895"/>
                <a:gd name="connsiteY38" fmla="*/ 335336 h 339848"/>
                <a:gd name="connsiteX39" fmla="*/ 126172 w 335895"/>
                <a:gd name="connsiteY39" fmla="*/ 274368 h 339848"/>
                <a:gd name="connsiteX40" fmla="*/ 61057 w 335895"/>
                <a:gd name="connsiteY40" fmla="*/ 210482 h 339848"/>
                <a:gd name="connsiteX41" fmla="*/ 3474 w 335895"/>
                <a:gd name="connsiteY41" fmla="*/ 210482 h 339848"/>
                <a:gd name="connsiteX42" fmla="*/ 36976 w 335895"/>
                <a:gd name="connsiteY42" fmla="*/ 112330 h 339848"/>
                <a:gd name="connsiteX43" fmla="*/ 71274 w 335895"/>
                <a:gd name="connsiteY43" fmla="*/ 93589 h 339848"/>
                <a:gd name="connsiteX44" fmla="*/ 161033 w 335895"/>
                <a:gd name="connsiteY44" fmla="*/ 43833 h 339848"/>
                <a:gd name="connsiteX45" fmla="*/ 293185 w 335895"/>
                <a:gd name="connsiteY45" fmla="*/ 181 h 339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5895" h="339848">
                  <a:moveTo>
                    <a:pt x="53404" y="267478"/>
                  </a:moveTo>
                  <a:cubicBezTo>
                    <a:pt x="49946" y="267544"/>
                    <a:pt x="46396" y="269476"/>
                    <a:pt x="43809" y="273075"/>
                  </a:cubicBezTo>
                  <a:cubicBezTo>
                    <a:pt x="39166" y="279909"/>
                    <a:pt x="36910" y="288201"/>
                    <a:pt x="33626" y="295731"/>
                  </a:cubicBezTo>
                  <a:lnTo>
                    <a:pt x="38900" y="301469"/>
                  </a:lnTo>
                  <a:cubicBezTo>
                    <a:pt x="46430" y="298384"/>
                    <a:pt x="55485" y="296892"/>
                    <a:pt x="60925" y="291518"/>
                  </a:cubicBezTo>
                  <a:cubicBezTo>
                    <a:pt x="64242" y="288201"/>
                    <a:pt x="65105" y="277719"/>
                    <a:pt x="62451" y="273075"/>
                  </a:cubicBezTo>
                  <a:cubicBezTo>
                    <a:pt x="60228" y="269211"/>
                    <a:pt x="56862" y="267412"/>
                    <a:pt x="53404" y="267478"/>
                  </a:cubicBezTo>
                  <a:close/>
                  <a:moveTo>
                    <a:pt x="219049" y="242856"/>
                  </a:moveTo>
                  <a:cubicBezTo>
                    <a:pt x="200308" y="252641"/>
                    <a:pt x="187570" y="260635"/>
                    <a:pt x="173837" y="266075"/>
                  </a:cubicBezTo>
                  <a:cubicBezTo>
                    <a:pt x="155295" y="273871"/>
                    <a:pt x="148263" y="285215"/>
                    <a:pt x="157319" y="307406"/>
                  </a:cubicBezTo>
                  <a:lnTo>
                    <a:pt x="157319" y="307306"/>
                  </a:lnTo>
                  <a:cubicBezTo>
                    <a:pt x="191087" y="299711"/>
                    <a:pt x="209098" y="279974"/>
                    <a:pt x="219049" y="242856"/>
                  </a:cubicBezTo>
                  <a:close/>
                  <a:moveTo>
                    <a:pt x="61290" y="241032"/>
                  </a:moveTo>
                  <a:cubicBezTo>
                    <a:pt x="78008" y="244346"/>
                    <a:pt x="91047" y="257465"/>
                    <a:pt x="94261" y="274203"/>
                  </a:cubicBezTo>
                  <a:cubicBezTo>
                    <a:pt x="97380" y="291220"/>
                    <a:pt x="91309" y="309463"/>
                    <a:pt x="75188" y="316363"/>
                  </a:cubicBezTo>
                  <a:cubicBezTo>
                    <a:pt x="53229" y="325916"/>
                    <a:pt x="29612" y="331422"/>
                    <a:pt x="2810" y="339848"/>
                  </a:cubicBezTo>
                  <a:cubicBezTo>
                    <a:pt x="-1171" y="306246"/>
                    <a:pt x="7089" y="282396"/>
                    <a:pt x="18798" y="259972"/>
                  </a:cubicBezTo>
                  <a:cubicBezTo>
                    <a:pt x="26859" y="244482"/>
                    <a:pt x="45335" y="237649"/>
                    <a:pt x="61290" y="241032"/>
                  </a:cubicBezTo>
                  <a:close/>
                  <a:moveTo>
                    <a:pt x="90348" y="120689"/>
                  </a:moveTo>
                  <a:cubicBezTo>
                    <a:pt x="50045" y="128352"/>
                    <a:pt x="33560" y="145898"/>
                    <a:pt x="31304" y="180065"/>
                  </a:cubicBezTo>
                  <a:cubicBezTo>
                    <a:pt x="48221" y="186300"/>
                    <a:pt x="60030" y="182319"/>
                    <a:pt x="67526" y="164673"/>
                  </a:cubicBezTo>
                  <a:cubicBezTo>
                    <a:pt x="73397" y="150775"/>
                    <a:pt x="81359" y="137772"/>
                    <a:pt x="90348" y="120689"/>
                  </a:cubicBezTo>
                  <a:close/>
                  <a:moveTo>
                    <a:pt x="216598" y="83841"/>
                  </a:moveTo>
                  <a:cubicBezTo>
                    <a:pt x="217063" y="83842"/>
                    <a:pt x="217523" y="83851"/>
                    <a:pt x="217988" y="83870"/>
                  </a:cubicBezTo>
                  <a:cubicBezTo>
                    <a:pt x="237329" y="84169"/>
                    <a:pt x="252770" y="100094"/>
                    <a:pt x="252469" y="119436"/>
                  </a:cubicBezTo>
                  <a:cubicBezTo>
                    <a:pt x="252466" y="119667"/>
                    <a:pt x="252459" y="119896"/>
                    <a:pt x="252452" y="120125"/>
                  </a:cubicBezTo>
                  <a:cubicBezTo>
                    <a:pt x="251006" y="138332"/>
                    <a:pt x="236172" y="152581"/>
                    <a:pt x="217922" y="153296"/>
                  </a:cubicBezTo>
                  <a:cubicBezTo>
                    <a:pt x="198384" y="153500"/>
                    <a:pt x="182343" y="137902"/>
                    <a:pt x="181998" y="118368"/>
                  </a:cubicBezTo>
                  <a:cubicBezTo>
                    <a:pt x="182018" y="99279"/>
                    <a:pt x="197508" y="83821"/>
                    <a:pt x="216598" y="83841"/>
                  </a:cubicBezTo>
                  <a:close/>
                  <a:moveTo>
                    <a:pt x="269518" y="28955"/>
                  </a:moveTo>
                  <a:cubicBezTo>
                    <a:pt x="192631" y="36465"/>
                    <a:pt x="116162" y="100957"/>
                    <a:pt x="93001" y="184343"/>
                  </a:cubicBezTo>
                  <a:cubicBezTo>
                    <a:pt x="122291" y="193001"/>
                    <a:pt x="142491" y="211908"/>
                    <a:pt x="151249" y="244282"/>
                  </a:cubicBezTo>
                  <a:cubicBezTo>
                    <a:pt x="247444" y="206202"/>
                    <a:pt x="328280" y="114089"/>
                    <a:pt x="302341" y="29337"/>
                  </a:cubicBezTo>
                  <a:cubicBezTo>
                    <a:pt x="291494" y="27973"/>
                    <a:pt x="280502" y="27883"/>
                    <a:pt x="269518" y="28955"/>
                  </a:cubicBezTo>
                  <a:close/>
                  <a:moveTo>
                    <a:pt x="293185" y="181"/>
                  </a:moveTo>
                  <a:cubicBezTo>
                    <a:pt x="322674" y="1341"/>
                    <a:pt x="335014" y="13449"/>
                    <a:pt x="335810" y="43302"/>
                  </a:cubicBezTo>
                  <a:cubicBezTo>
                    <a:pt x="337302" y="98896"/>
                    <a:pt x="319225" y="148220"/>
                    <a:pt x="281079" y="188025"/>
                  </a:cubicBezTo>
                  <a:cubicBezTo>
                    <a:pt x="263508" y="205768"/>
                    <a:pt x="251407" y="228185"/>
                    <a:pt x="246216" y="252608"/>
                  </a:cubicBezTo>
                  <a:cubicBezTo>
                    <a:pt x="233180" y="308434"/>
                    <a:pt x="190058" y="338453"/>
                    <a:pt x="126172" y="335336"/>
                  </a:cubicBezTo>
                  <a:cubicBezTo>
                    <a:pt x="126172" y="313642"/>
                    <a:pt x="126537" y="294005"/>
                    <a:pt x="126172" y="274368"/>
                  </a:cubicBezTo>
                  <a:cubicBezTo>
                    <a:pt x="125209" y="228460"/>
                    <a:pt x="107464" y="211112"/>
                    <a:pt x="61057" y="210482"/>
                  </a:cubicBezTo>
                  <a:cubicBezTo>
                    <a:pt x="42416" y="210217"/>
                    <a:pt x="23774" y="210482"/>
                    <a:pt x="3474" y="210482"/>
                  </a:cubicBezTo>
                  <a:cubicBezTo>
                    <a:pt x="-7274" y="168322"/>
                    <a:pt x="7752" y="137506"/>
                    <a:pt x="36976" y="112330"/>
                  </a:cubicBezTo>
                  <a:cubicBezTo>
                    <a:pt x="46728" y="103938"/>
                    <a:pt x="59134" y="95347"/>
                    <a:pt x="71274" y="93589"/>
                  </a:cubicBezTo>
                  <a:cubicBezTo>
                    <a:pt x="108194" y="88281"/>
                    <a:pt x="133934" y="66820"/>
                    <a:pt x="161033" y="43833"/>
                  </a:cubicBezTo>
                  <a:cubicBezTo>
                    <a:pt x="198219" y="12022"/>
                    <a:pt x="243695" y="-1776"/>
                    <a:pt x="293185" y="181"/>
                  </a:cubicBezTo>
                  <a:close/>
                </a:path>
              </a:pathLst>
            </a:custGeom>
            <a:solidFill>
              <a:schemeClr val="bg2"/>
            </a:solidFill>
            <a:ln w="3643" cap="flat">
              <a:noFill/>
              <a:prstDash val="solid"/>
              <a:miter/>
            </a:ln>
          </p:spPr>
          <p:txBody>
            <a:bodyPr rtlCol="0" anchor="ctr"/>
            <a:lstStyle/>
            <a:p>
              <a:endParaRPr lang="en-US"/>
            </a:p>
          </p:txBody>
        </p:sp>
      </p:grpSp>
    </p:spTree>
    <p:extLst>
      <p:ext uri="{BB962C8B-B14F-4D97-AF65-F5344CB8AC3E}">
        <p14:creationId xmlns:p14="http://schemas.microsoft.com/office/powerpoint/2010/main" val="1779794982"/>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8000" fill="hold" nodeType="withEffect" p14:presetBounceEnd="58000">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14:bounceEnd="58000">
                                          <p:cBhvr additive="base">
                                            <p:cTn id="7" dur="1250" fill="hold"/>
                                            <p:tgtEl>
                                              <p:spTgt spid="5"/>
                                            </p:tgtEl>
                                            <p:attrNameLst>
                                              <p:attrName>ppt_x</p:attrName>
                                            </p:attrNameLst>
                                          </p:cBhvr>
                                          <p:tavLst>
                                            <p:tav tm="0">
                                              <p:val>
                                                <p:strVal val="#ppt_x"/>
                                              </p:val>
                                            </p:tav>
                                            <p:tav tm="100000">
                                              <p:val>
                                                <p:strVal val="#ppt_x"/>
                                              </p:val>
                                            </p:tav>
                                          </p:tavLst>
                                        </p:anim>
                                        <p:anim calcmode="lin" valueType="num" p14:bounceEnd="58000">
                                          <p:cBhvr additive="base">
                                            <p:cTn id="8" dur="1250" fill="hold"/>
                                            <p:tgtEl>
                                              <p:spTgt spid="5"/>
                                            </p:tgtEl>
                                            <p:attrNameLst>
                                              <p:attrName>ppt_y</p:attrName>
                                            </p:attrNameLst>
                                          </p:cBhvr>
                                          <p:tavLst>
                                            <p:tav tm="0">
                                              <p:val>
                                                <p:strVal val="1+#ppt_h/2"/>
                                              </p:val>
                                            </p:tav>
                                            <p:tav tm="100000">
                                              <p:val>
                                                <p:strVal val="#ppt_y"/>
                                              </p:val>
                                            </p:tav>
                                          </p:tavLst>
                                        </p:anim>
                                      </p:childTnLst>
                                    </p:cTn>
                                  </p:par>
                                  <p:par>
                                    <p:cTn id="9" presetID="49" presetClass="entr" presetSubtype="0"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p:cTn id="11" dur="750" fill="hold"/>
                                            <p:tgtEl>
                                              <p:spTgt spid="6"/>
                                            </p:tgtEl>
                                            <p:attrNameLst>
                                              <p:attrName>ppt_w</p:attrName>
                                            </p:attrNameLst>
                                          </p:cBhvr>
                                          <p:tavLst>
                                            <p:tav tm="0">
                                              <p:val>
                                                <p:fltVal val="0"/>
                                              </p:val>
                                            </p:tav>
                                            <p:tav tm="100000">
                                              <p:val>
                                                <p:strVal val="#ppt_w"/>
                                              </p:val>
                                            </p:tav>
                                          </p:tavLst>
                                        </p:anim>
                                        <p:anim calcmode="lin" valueType="num">
                                          <p:cBhvr>
                                            <p:cTn id="12" dur="750" fill="hold"/>
                                            <p:tgtEl>
                                              <p:spTgt spid="6"/>
                                            </p:tgtEl>
                                            <p:attrNameLst>
                                              <p:attrName>ppt_h</p:attrName>
                                            </p:attrNameLst>
                                          </p:cBhvr>
                                          <p:tavLst>
                                            <p:tav tm="0">
                                              <p:val>
                                                <p:fltVal val="0"/>
                                              </p:val>
                                            </p:tav>
                                            <p:tav tm="100000">
                                              <p:val>
                                                <p:strVal val="#ppt_h"/>
                                              </p:val>
                                            </p:tav>
                                          </p:tavLst>
                                        </p:anim>
                                        <p:anim calcmode="lin" valueType="num">
                                          <p:cBhvr>
                                            <p:cTn id="13" dur="750" fill="hold"/>
                                            <p:tgtEl>
                                              <p:spTgt spid="6"/>
                                            </p:tgtEl>
                                            <p:attrNameLst>
                                              <p:attrName>style.rotation</p:attrName>
                                            </p:attrNameLst>
                                          </p:cBhvr>
                                          <p:tavLst>
                                            <p:tav tm="0">
                                              <p:val>
                                                <p:fltVal val="360"/>
                                              </p:val>
                                            </p:tav>
                                            <p:tav tm="100000">
                                              <p:val>
                                                <p:fltVal val="0"/>
                                              </p:val>
                                            </p:tav>
                                          </p:tavLst>
                                        </p:anim>
                                        <p:animEffect transition="in" filter="fade">
                                          <p:cBhvr>
                                            <p:cTn id="14" dur="750"/>
                                            <p:tgtEl>
                                              <p:spTgt spid="6"/>
                                            </p:tgtEl>
                                          </p:cBhvr>
                                        </p:animEffect>
                                      </p:childTnLst>
                                    </p:cTn>
                                  </p:par>
                                  <p:par>
                                    <p:cTn id="15" presetID="49" presetClass="entr" presetSubtype="0" decel="100000" fill="hold" nodeType="withEffect">
                                      <p:stCondLst>
                                        <p:cond delay="250"/>
                                      </p:stCondLst>
                                      <p:childTnLst>
                                        <p:set>
                                          <p:cBhvr>
                                            <p:cTn id="16" dur="1" fill="hold">
                                              <p:stCondLst>
                                                <p:cond delay="0"/>
                                              </p:stCondLst>
                                            </p:cTn>
                                            <p:tgtEl>
                                              <p:spTgt spid="7"/>
                                            </p:tgtEl>
                                            <p:attrNameLst>
                                              <p:attrName>style.visibility</p:attrName>
                                            </p:attrNameLst>
                                          </p:cBhvr>
                                          <p:to>
                                            <p:strVal val="visible"/>
                                          </p:to>
                                        </p:set>
                                        <p:anim calcmode="lin" valueType="num">
                                          <p:cBhvr>
                                            <p:cTn id="17" dur="750" fill="hold"/>
                                            <p:tgtEl>
                                              <p:spTgt spid="7"/>
                                            </p:tgtEl>
                                            <p:attrNameLst>
                                              <p:attrName>ppt_w</p:attrName>
                                            </p:attrNameLst>
                                          </p:cBhvr>
                                          <p:tavLst>
                                            <p:tav tm="0">
                                              <p:val>
                                                <p:fltVal val="0"/>
                                              </p:val>
                                            </p:tav>
                                            <p:tav tm="100000">
                                              <p:val>
                                                <p:strVal val="#ppt_w"/>
                                              </p:val>
                                            </p:tav>
                                          </p:tavLst>
                                        </p:anim>
                                        <p:anim calcmode="lin" valueType="num">
                                          <p:cBhvr>
                                            <p:cTn id="18" dur="750" fill="hold"/>
                                            <p:tgtEl>
                                              <p:spTgt spid="7"/>
                                            </p:tgtEl>
                                            <p:attrNameLst>
                                              <p:attrName>ppt_h</p:attrName>
                                            </p:attrNameLst>
                                          </p:cBhvr>
                                          <p:tavLst>
                                            <p:tav tm="0">
                                              <p:val>
                                                <p:fltVal val="0"/>
                                              </p:val>
                                            </p:tav>
                                            <p:tav tm="100000">
                                              <p:val>
                                                <p:strVal val="#ppt_h"/>
                                              </p:val>
                                            </p:tav>
                                          </p:tavLst>
                                        </p:anim>
                                        <p:anim calcmode="lin" valueType="num">
                                          <p:cBhvr>
                                            <p:cTn id="19" dur="750" fill="hold"/>
                                            <p:tgtEl>
                                              <p:spTgt spid="7"/>
                                            </p:tgtEl>
                                            <p:attrNameLst>
                                              <p:attrName>style.rotation</p:attrName>
                                            </p:attrNameLst>
                                          </p:cBhvr>
                                          <p:tavLst>
                                            <p:tav tm="0">
                                              <p:val>
                                                <p:fltVal val="360"/>
                                              </p:val>
                                            </p:tav>
                                            <p:tav tm="100000">
                                              <p:val>
                                                <p:fltVal val="0"/>
                                              </p:val>
                                            </p:tav>
                                          </p:tavLst>
                                        </p:anim>
                                        <p:animEffect transition="in" filter="fade">
                                          <p:cBhvr>
                                            <p:cTn id="20"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8000" fill="hold"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par>
                                    <p:cTn id="9" presetID="49" presetClass="entr" presetSubtype="0"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p:cTn id="11" dur="750" fill="hold"/>
                                            <p:tgtEl>
                                              <p:spTgt spid="6"/>
                                            </p:tgtEl>
                                            <p:attrNameLst>
                                              <p:attrName>ppt_w</p:attrName>
                                            </p:attrNameLst>
                                          </p:cBhvr>
                                          <p:tavLst>
                                            <p:tav tm="0">
                                              <p:val>
                                                <p:fltVal val="0"/>
                                              </p:val>
                                            </p:tav>
                                            <p:tav tm="100000">
                                              <p:val>
                                                <p:strVal val="#ppt_w"/>
                                              </p:val>
                                            </p:tav>
                                          </p:tavLst>
                                        </p:anim>
                                        <p:anim calcmode="lin" valueType="num">
                                          <p:cBhvr>
                                            <p:cTn id="12" dur="750" fill="hold"/>
                                            <p:tgtEl>
                                              <p:spTgt spid="6"/>
                                            </p:tgtEl>
                                            <p:attrNameLst>
                                              <p:attrName>ppt_h</p:attrName>
                                            </p:attrNameLst>
                                          </p:cBhvr>
                                          <p:tavLst>
                                            <p:tav tm="0">
                                              <p:val>
                                                <p:fltVal val="0"/>
                                              </p:val>
                                            </p:tav>
                                            <p:tav tm="100000">
                                              <p:val>
                                                <p:strVal val="#ppt_h"/>
                                              </p:val>
                                            </p:tav>
                                          </p:tavLst>
                                        </p:anim>
                                        <p:anim calcmode="lin" valueType="num">
                                          <p:cBhvr>
                                            <p:cTn id="13" dur="750" fill="hold"/>
                                            <p:tgtEl>
                                              <p:spTgt spid="6"/>
                                            </p:tgtEl>
                                            <p:attrNameLst>
                                              <p:attrName>style.rotation</p:attrName>
                                            </p:attrNameLst>
                                          </p:cBhvr>
                                          <p:tavLst>
                                            <p:tav tm="0">
                                              <p:val>
                                                <p:fltVal val="360"/>
                                              </p:val>
                                            </p:tav>
                                            <p:tav tm="100000">
                                              <p:val>
                                                <p:fltVal val="0"/>
                                              </p:val>
                                            </p:tav>
                                          </p:tavLst>
                                        </p:anim>
                                        <p:animEffect transition="in" filter="fade">
                                          <p:cBhvr>
                                            <p:cTn id="14" dur="750"/>
                                            <p:tgtEl>
                                              <p:spTgt spid="6"/>
                                            </p:tgtEl>
                                          </p:cBhvr>
                                        </p:animEffect>
                                      </p:childTnLst>
                                    </p:cTn>
                                  </p:par>
                                  <p:par>
                                    <p:cTn id="15" presetID="49" presetClass="entr" presetSubtype="0" decel="100000" fill="hold" nodeType="withEffect">
                                      <p:stCondLst>
                                        <p:cond delay="250"/>
                                      </p:stCondLst>
                                      <p:childTnLst>
                                        <p:set>
                                          <p:cBhvr>
                                            <p:cTn id="16" dur="1" fill="hold">
                                              <p:stCondLst>
                                                <p:cond delay="0"/>
                                              </p:stCondLst>
                                            </p:cTn>
                                            <p:tgtEl>
                                              <p:spTgt spid="7"/>
                                            </p:tgtEl>
                                            <p:attrNameLst>
                                              <p:attrName>style.visibility</p:attrName>
                                            </p:attrNameLst>
                                          </p:cBhvr>
                                          <p:to>
                                            <p:strVal val="visible"/>
                                          </p:to>
                                        </p:set>
                                        <p:anim calcmode="lin" valueType="num">
                                          <p:cBhvr>
                                            <p:cTn id="17" dur="750" fill="hold"/>
                                            <p:tgtEl>
                                              <p:spTgt spid="7"/>
                                            </p:tgtEl>
                                            <p:attrNameLst>
                                              <p:attrName>ppt_w</p:attrName>
                                            </p:attrNameLst>
                                          </p:cBhvr>
                                          <p:tavLst>
                                            <p:tav tm="0">
                                              <p:val>
                                                <p:fltVal val="0"/>
                                              </p:val>
                                            </p:tav>
                                            <p:tav tm="100000">
                                              <p:val>
                                                <p:strVal val="#ppt_w"/>
                                              </p:val>
                                            </p:tav>
                                          </p:tavLst>
                                        </p:anim>
                                        <p:anim calcmode="lin" valueType="num">
                                          <p:cBhvr>
                                            <p:cTn id="18" dur="750" fill="hold"/>
                                            <p:tgtEl>
                                              <p:spTgt spid="7"/>
                                            </p:tgtEl>
                                            <p:attrNameLst>
                                              <p:attrName>ppt_h</p:attrName>
                                            </p:attrNameLst>
                                          </p:cBhvr>
                                          <p:tavLst>
                                            <p:tav tm="0">
                                              <p:val>
                                                <p:fltVal val="0"/>
                                              </p:val>
                                            </p:tav>
                                            <p:tav tm="100000">
                                              <p:val>
                                                <p:strVal val="#ppt_h"/>
                                              </p:val>
                                            </p:tav>
                                          </p:tavLst>
                                        </p:anim>
                                        <p:anim calcmode="lin" valueType="num">
                                          <p:cBhvr>
                                            <p:cTn id="19" dur="750" fill="hold"/>
                                            <p:tgtEl>
                                              <p:spTgt spid="7"/>
                                            </p:tgtEl>
                                            <p:attrNameLst>
                                              <p:attrName>style.rotation</p:attrName>
                                            </p:attrNameLst>
                                          </p:cBhvr>
                                          <p:tavLst>
                                            <p:tav tm="0">
                                              <p:val>
                                                <p:fltVal val="360"/>
                                              </p:val>
                                            </p:tav>
                                            <p:tav tm="100000">
                                              <p:val>
                                                <p:fltVal val="0"/>
                                              </p:val>
                                            </p:tav>
                                          </p:tavLst>
                                        </p:anim>
                                        <p:animEffect transition="in" filter="fade">
                                          <p:cBhvr>
                                            <p:cTn id="20"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a:t>
            </a:r>
            <a:endParaRPr lang="en-US" dirty="0">
              <a:solidFill>
                <a:schemeClr val="tx1"/>
              </a:solidFill>
            </a:endParaRP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591572"/>
          </a:xfrm>
        </p:spPr>
        <p:txBody>
          <a:bodyPr/>
          <a:lstStyle/>
          <a:p>
            <a:r>
              <a:rPr lang="en-US" dirty="0"/>
              <a:t>Brand Institute’s Brand Linguistic Screening evaluates the test names in 41 languages listed below and 38 countries for the following: pronunciation issues, negative associations, negative connotations and any slang and cultural relevance. </a:t>
            </a:r>
          </a:p>
        </p:txBody>
      </p:sp>
      <p:sp>
        <p:nvSpPr>
          <p:cNvPr id="12" name="Content Placeholder 1">
            <a:extLst>
              <a:ext uri="{FF2B5EF4-FFF2-40B4-BE49-F238E27FC236}">
                <a16:creationId xmlns:a16="http://schemas.microsoft.com/office/drawing/2014/main" id="{8DD77492-9E45-ED4D-8A3E-540D0257F9FC}"/>
              </a:ext>
            </a:extLst>
          </p:cNvPr>
          <p:cNvSpPr txBox="1">
            <a:spLocks/>
          </p:cNvSpPr>
          <p:nvPr/>
        </p:nvSpPr>
        <p:spPr>
          <a:xfrm>
            <a:off x="587413" y="1774006"/>
            <a:ext cx="11023562" cy="4093393"/>
          </a:xfrm>
          <a:prstGeom prst="rect">
            <a:avLst/>
          </a:prstGeom>
        </p:spPr>
        <p:txBody>
          <a:bodyPr vert="horz" wrap="square" lIns="91440" tIns="45720" rIns="91440" bIns="45720" numCol="4" rtlCol="0">
            <a:noAutofit/>
          </a:bodyPr>
          <a:lstStyle>
            <a:lvl1pPr marL="342900" indent="-342900" algn="just" defTabSz="914400" rtl="0" eaLnBrk="1" latinLnBrk="0" hangingPunct="1">
              <a:spcBef>
                <a:spcPts val="0"/>
              </a:spcBef>
              <a:spcAft>
                <a:spcPts val="600"/>
              </a:spcAft>
              <a:buClr>
                <a:schemeClr val="tx2"/>
              </a:buClr>
              <a:buFont typeface="Wingdings" pitchFamily="2" charset="2"/>
              <a:buChar char="§"/>
              <a:defRPr sz="1800" kern="1200">
                <a:solidFill>
                  <a:schemeClr val="tx1">
                    <a:lumMod val="85000"/>
                    <a:lumOff val="15000"/>
                  </a:schemeClr>
                </a:solidFill>
                <a:latin typeface="+mn-lt"/>
                <a:ea typeface="+mn-ea"/>
                <a:cs typeface="+mn-cs"/>
              </a:defRPr>
            </a:lvl1pPr>
            <a:lvl2pPr marL="742950" indent="-285750" algn="just" defTabSz="914400" rtl="0" eaLnBrk="1" latinLnBrk="0" hangingPunct="1">
              <a:spcBef>
                <a:spcPts val="0"/>
              </a:spcBef>
              <a:spcAft>
                <a:spcPts val="600"/>
              </a:spcAft>
              <a:buClr>
                <a:schemeClr val="tx2"/>
              </a:buClr>
              <a:buFont typeface="Courier New" pitchFamily="49" charset="0"/>
              <a:buChar char="o"/>
              <a:defRPr sz="1800" kern="1200">
                <a:solidFill>
                  <a:schemeClr val="tx1">
                    <a:lumMod val="85000"/>
                    <a:lumOff val="15000"/>
                  </a:schemeClr>
                </a:solidFill>
                <a:latin typeface="+mn-lt"/>
                <a:ea typeface="+mn-ea"/>
                <a:cs typeface="+mn-cs"/>
              </a:defRPr>
            </a:lvl2pPr>
            <a:lvl3pPr marL="1143000" indent="-228600" algn="just" defTabSz="914400" rtl="0" eaLnBrk="1" latinLnBrk="0" hangingPunct="1">
              <a:spcBef>
                <a:spcPts val="0"/>
              </a:spcBef>
              <a:spcAft>
                <a:spcPts val="600"/>
              </a:spcAft>
              <a:buClr>
                <a:schemeClr val="tx2"/>
              </a:buClr>
              <a:buFont typeface="Wingdings" pitchFamily="2" charset="2"/>
              <a:buChar char="§"/>
              <a:defRPr sz="1800" kern="1200">
                <a:solidFill>
                  <a:schemeClr val="tx1">
                    <a:lumMod val="85000"/>
                    <a:lumOff val="15000"/>
                  </a:schemeClr>
                </a:solidFill>
                <a:latin typeface="+mn-lt"/>
                <a:ea typeface="+mn-ea"/>
                <a:cs typeface="+mn-cs"/>
              </a:defRPr>
            </a:lvl3pPr>
            <a:lvl4pPr marL="1600200" indent="-228600" algn="just" defTabSz="914400" rtl="0" eaLnBrk="1" latinLnBrk="0" hangingPunct="1">
              <a:spcBef>
                <a:spcPts val="0"/>
              </a:spcBef>
              <a:spcAft>
                <a:spcPts val="600"/>
              </a:spcAft>
              <a:buClr>
                <a:schemeClr val="tx2"/>
              </a:buClr>
              <a:buFont typeface="Arial" pitchFamily="34" charset="0"/>
              <a:buChar char="•"/>
              <a:defRPr sz="1800" kern="1200">
                <a:solidFill>
                  <a:schemeClr val="tx1">
                    <a:lumMod val="85000"/>
                    <a:lumOff val="15000"/>
                  </a:schemeClr>
                </a:solidFill>
                <a:latin typeface="+mn-lt"/>
                <a:ea typeface="+mn-ea"/>
                <a:cs typeface="+mn-cs"/>
              </a:defRPr>
            </a:lvl4pPr>
            <a:lvl5pPr marL="2057400" indent="-228600" algn="just" defTabSz="914400" rtl="0" eaLnBrk="1" latinLnBrk="0" hangingPunct="1">
              <a:spcBef>
                <a:spcPts val="0"/>
              </a:spcBef>
              <a:spcAft>
                <a:spcPts val="600"/>
              </a:spcAft>
              <a:buClr>
                <a:schemeClr val="bg1">
                  <a:lumMod val="50000"/>
                </a:schemeClr>
              </a:buClr>
              <a:buFont typeface="Wingdings" pitchFamily="2" charset="2"/>
              <a:buChar char="§"/>
              <a:defRPr sz="18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fontAlgn="auto">
              <a:buFont typeface="Wingdings" pitchFamily="2" charset="2"/>
              <a:buNone/>
            </a:pPr>
            <a:r>
              <a:rPr lang="en-US" dirty="0">
                <a:solidFill>
                  <a:schemeClr val="tx1"/>
                </a:solidFill>
              </a:rPr>
              <a:t>Arabic</a:t>
            </a:r>
          </a:p>
          <a:p>
            <a:pPr marL="0" indent="0" algn="ctr" fontAlgn="auto">
              <a:buFont typeface="Wingdings" pitchFamily="2" charset="2"/>
              <a:buNone/>
            </a:pPr>
            <a:r>
              <a:rPr lang="en-US" dirty="0">
                <a:solidFill>
                  <a:schemeClr val="tx1"/>
                </a:solidFill>
              </a:rPr>
              <a:t>Bulgarian</a:t>
            </a:r>
          </a:p>
          <a:p>
            <a:pPr marL="0" indent="0" algn="ctr" fontAlgn="auto">
              <a:buFont typeface="Wingdings" pitchFamily="2" charset="2"/>
              <a:buNone/>
            </a:pPr>
            <a:r>
              <a:rPr lang="en-US" dirty="0">
                <a:solidFill>
                  <a:schemeClr val="tx1"/>
                </a:solidFill>
              </a:rPr>
              <a:t>Chinese - Cantonese</a:t>
            </a:r>
          </a:p>
          <a:p>
            <a:pPr marL="0" indent="0" algn="ctr" fontAlgn="auto">
              <a:buFont typeface="Wingdings" pitchFamily="2" charset="2"/>
              <a:buNone/>
            </a:pPr>
            <a:r>
              <a:rPr lang="en-US" dirty="0">
                <a:solidFill>
                  <a:schemeClr val="tx1"/>
                </a:solidFill>
              </a:rPr>
              <a:t>Chinese - Mandarin</a:t>
            </a:r>
          </a:p>
          <a:p>
            <a:pPr marL="0" indent="0" algn="ctr" fontAlgn="auto">
              <a:buFont typeface="Wingdings" pitchFamily="2" charset="2"/>
              <a:buNone/>
            </a:pPr>
            <a:r>
              <a:rPr lang="en-US" dirty="0">
                <a:solidFill>
                  <a:schemeClr val="tx1"/>
                </a:solidFill>
              </a:rPr>
              <a:t>Croatian</a:t>
            </a:r>
          </a:p>
          <a:p>
            <a:pPr marL="0" indent="0" algn="ctr" fontAlgn="auto">
              <a:buFont typeface="Wingdings" pitchFamily="2" charset="2"/>
              <a:buNone/>
            </a:pPr>
            <a:r>
              <a:rPr lang="en-US" dirty="0">
                <a:solidFill>
                  <a:schemeClr val="tx1"/>
                </a:solidFill>
              </a:rPr>
              <a:t>Czech</a:t>
            </a:r>
          </a:p>
          <a:p>
            <a:pPr marL="0" indent="0" algn="ctr" fontAlgn="auto">
              <a:buFont typeface="Wingdings" pitchFamily="2" charset="2"/>
              <a:buNone/>
            </a:pPr>
            <a:r>
              <a:rPr lang="en-US" dirty="0">
                <a:solidFill>
                  <a:schemeClr val="tx1"/>
                </a:solidFill>
              </a:rPr>
              <a:t>Danish</a:t>
            </a:r>
          </a:p>
          <a:p>
            <a:pPr marL="0" indent="0" algn="ctr" fontAlgn="auto">
              <a:buFont typeface="Wingdings" pitchFamily="2" charset="2"/>
              <a:buNone/>
            </a:pPr>
            <a:r>
              <a:rPr lang="en-US" dirty="0">
                <a:solidFill>
                  <a:schemeClr val="tx1"/>
                </a:solidFill>
              </a:rPr>
              <a:t>Dutch</a:t>
            </a:r>
          </a:p>
          <a:p>
            <a:pPr marL="0" indent="0" algn="ctr" fontAlgn="auto">
              <a:buFont typeface="Wingdings" pitchFamily="2" charset="2"/>
              <a:buNone/>
            </a:pPr>
            <a:r>
              <a:rPr lang="en-US" dirty="0">
                <a:solidFill>
                  <a:schemeClr val="tx1"/>
                </a:solidFill>
              </a:rPr>
              <a:t>English</a:t>
            </a:r>
          </a:p>
          <a:p>
            <a:pPr marL="0" indent="0" algn="ctr" fontAlgn="auto">
              <a:buFont typeface="Wingdings" pitchFamily="2" charset="2"/>
              <a:buNone/>
            </a:pPr>
            <a:r>
              <a:rPr lang="en-US" dirty="0">
                <a:solidFill>
                  <a:schemeClr val="tx1"/>
                </a:solidFill>
              </a:rPr>
              <a:t>Estonian</a:t>
            </a:r>
          </a:p>
          <a:p>
            <a:pPr marL="0" indent="0" algn="ctr" fontAlgn="auto">
              <a:buFont typeface="Wingdings" pitchFamily="2" charset="2"/>
              <a:buNone/>
            </a:pPr>
            <a:r>
              <a:rPr lang="en-US" dirty="0">
                <a:solidFill>
                  <a:schemeClr val="tx1"/>
                </a:solidFill>
              </a:rPr>
              <a:t>Finnish</a:t>
            </a:r>
          </a:p>
          <a:p>
            <a:pPr marL="0" indent="0" algn="ctr" fontAlgn="auto">
              <a:buFont typeface="Wingdings" pitchFamily="2" charset="2"/>
              <a:buNone/>
            </a:pPr>
            <a:r>
              <a:rPr lang="en-US" dirty="0">
                <a:solidFill>
                  <a:schemeClr val="tx1"/>
                </a:solidFill>
              </a:rPr>
              <a:t>Flemish</a:t>
            </a:r>
          </a:p>
          <a:p>
            <a:pPr marL="0" indent="0" algn="ctr" fontAlgn="auto">
              <a:buFont typeface="Wingdings" pitchFamily="2" charset="2"/>
              <a:buNone/>
            </a:pPr>
            <a:r>
              <a:rPr lang="en-US" dirty="0">
                <a:solidFill>
                  <a:schemeClr val="tx1"/>
                </a:solidFill>
              </a:rPr>
              <a:t>French</a:t>
            </a:r>
          </a:p>
          <a:p>
            <a:pPr marL="0" indent="0" algn="ctr" fontAlgn="auto">
              <a:buFont typeface="Wingdings" pitchFamily="2" charset="2"/>
              <a:buNone/>
            </a:pPr>
            <a:r>
              <a:rPr lang="en-US" dirty="0">
                <a:solidFill>
                  <a:schemeClr val="tx1"/>
                </a:solidFill>
              </a:rPr>
              <a:t>German</a:t>
            </a:r>
          </a:p>
          <a:p>
            <a:pPr marL="0" indent="0" algn="ctr" fontAlgn="auto">
              <a:buFont typeface="Wingdings" pitchFamily="2" charset="2"/>
              <a:buNone/>
            </a:pPr>
            <a:r>
              <a:rPr lang="en-US" dirty="0">
                <a:solidFill>
                  <a:schemeClr val="tx1"/>
                </a:solidFill>
              </a:rPr>
              <a:t>Greek</a:t>
            </a:r>
          </a:p>
          <a:p>
            <a:pPr marL="0" indent="0" algn="ctr" fontAlgn="auto">
              <a:buFont typeface="Wingdings" pitchFamily="2" charset="2"/>
              <a:buNone/>
            </a:pPr>
            <a:r>
              <a:rPr lang="en-US" dirty="0">
                <a:solidFill>
                  <a:schemeClr val="tx1"/>
                </a:solidFill>
              </a:rPr>
              <a:t>Hebrew</a:t>
            </a:r>
          </a:p>
          <a:p>
            <a:pPr marL="0" indent="0" algn="ctr" fontAlgn="auto">
              <a:buFont typeface="Wingdings" pitchFamily="2" charset="2"/>
              <a:buNone/>
            </a:pPr>
            <a:r>
              <a:rPr lang="en-US" dirty="0">
                <a:solidFill>
                  <a:schemeClr val="tx1"/>
                </a:solidFill>
              </a:rPr>
              <a:t>Hindi</a:t>
            </a:r>
          </a:p>
          <a:p>
            <a:pPr marL="0" indent="0" algn="ctr" fontAlgn="auto">
              <a:buFont typeface="Wingdings" pitchFamily="2" charset="2"/>
              <a:buNone/>
            </a:pPr>
            <a:r>
              <a:rPr lang="en-US" dirty="0">
                <a:solidFill>
                  <a:schemeClr val="tx1"/>
                </a:solidFill>
              </a:rPr>
              <a:t>Hungarian</a:t>
            </a:r>
          </a:p>
          <a:p>
            <a:pPr marL="0" indent="0" algn="ctr" fontAlgn="auto">
              <a:buFont typeface="Wingdings" pitchFamily="2" charset="2"/>
              <a:buNone/>
            </a:pPr>
            <a:r>
              <a:rPr lang="en-US" dirty="0">
                <a:solidFill>
                  <a:schemeClr val="tx1"/>
                </a:solidFill>
              </a:rPr>
              <a:t>Icelandic</a:t>
            </a:r>
          </a:p>
          <a:p>
            <a:pPr marL="0" indent="0" algn="ctr" fontAlgn="auto">
              <a:buFont typeface="Wingdings" pitchFamily="2" charset="2"/>
              <a:buNone/>
            </a:pPr>
            <a:r>
              <a:rPr lang="en-US" dirty="0">
                <a:solidFill>
                  <a:schemeClr val="tx1"/>
                </a:solidFill>
              </a:rPr>
              <a:t>Irish (Gaelic)</a:t>
            </a:r>
          </a:p>
          <a:p>
            <a:pPr marL="0" indent="0" algn="ctr" fontAlgn="auto">
              <a:buFont typeface="Wingdings" pitchFamily="2" charset="2"/>
              <a:buNone/>
            </a:pPr>
            <a:r>
              <a:rPr lang="en-US" dirty="0">
                <a:solidFill>
                  <a:schemeClr val="tx1"/>
                </a:solidFill>
              </a:rPr>
              <a:t>Italian</a:t>
            </a:r>
          </a:p>
          <a:p>
            <a:pPr marL="0" indent="0" algn="ctr" fontAlgn="auto">
              <a:buFont typeface="Wingdings" pitchFamily="2" charset="2"/>
              <a:buNone/>
            </a:pPr>
            <a:r>
              <a:rPr lang="en-US" dirty="0">
                <a:solidFill>
                  <a:schemeClr val="tx1"/>
                </a:solidFill>
              </a:rPr>
              <a:t>Japanese</a:t>
            </a:r>
          </a:p>
          <a:p>
            <a:pPr marL="0" indent="0" algn="ctr" fontAlgn="auto">
              <a:buFont typeface="Wingdings" pitchFamily="2" charset="2"/>
              <a:buNone/>
            </a:pPr>
            <a:r>
              <a:rPr lang="en-US" dirty="0">
                <a:solidFill>
                  <a:schemeClr val="tx1"/>
                </a:solidFill>
              </a:rPr>
              <a:t>Korean</a:t>
            </a:r>
          </a:p>
          <a:p>
            <a:pPr marL="0" indent="0" algn="ctr" fontAlgn="auto">
              <a:buFont typeface="Wingdings" pitchFamily="2" charset="2"/>
              <a:buNone/>
            </a:pPr>
            <a:r>
              <a:rPr lang="en-US" dirty="0">
                <a:solidFill>
                  <a:schemeClr val="tx1"/>
                </a:solidFill>
              </a:rPr>
              <a:t>Latin</a:t>
            </a:r>
          </a:p>
          <a:p>
            <a:pPr marL="0" indent="0" algn="ctr" fontAlgn="auto">
              <a:buFont typeface="Wingdings" pitchFamily="2" charset="2"/>
              <a:buNone/>
            </a:pPr>
            <a:r>
              <a:rPr lang="en-US" dirty="0">
                <a:solidFill>
                  <a:schemeClr val="tx1"/>
                </a:solidFill>
              </a:rPr>
              <a:t>Latvian</a:t>
            </a:r>
          </a:p>
          <a:p>
            <a:pPr marL="0" indent="0" algn="ctr" fontAlgn="auto">
              <a:buFont typeface="Wingdings" pitchFamily="2" charset="2"/>
              <a:buNone/>
            </a:pPr>
            <a:r>
              <a:rPr lang="en-US" dirty="0">
                <a:solidFill>
                  <a:schemeClr val="tx1"/>
                </a:solidFill>
              </a:rPr>
              <a:t>Lithuanian</a:t>
            </a:r>
          </a:p>
          <a:p>
            <a:pPr marL="0" indent="0" algn="ctr" fontAlgn="auto">
              <a:buFont typeface="Wingdings" pitchFamily="2" charset="2"/>
              <a:buNone/>
            </a:pPr>
            <a:r>
              <a:rPr lang="en-US" dirty="0">
                <a:solidFill>
                  <a:schemeClr val="tx1"/>
                </a:solidFill>
              </a:rPr>
              <a:t>Luxembourgish</a:t>
            </a:r>
          </a:p>
          <a:p>
            <a:pPr marL="0" indent="0" algn="ctr" fontAlgn="auto">
              <a:buFont typeface="Wingdings" pitchFamily="2" charset="2"/>
              <a:buNone/>
            </a:pPr>
            <a:r>
              <a:rPr lang="en-US" dirty="0">
                <a:solidFill>
                  <a:schemeClr val="tx1"/>
                </a:solidFill>
              </a:rPr>
              <a:t>Maltese</a:t>
            </a:r>
          </a:p>
          <a:p>
            <a:pPr marL="0" indent="0" algn="ctr" fontAlgn="auto">
              <a:buFont typeface="Wingdings" pitchFamily="2" charset="2"/>
              <a:buNone/>
            </a:pPr>
            <a:r>
              <a:rPr lang="en-US" dirty="0">
                <a:solidFill>
                  <a:schemeClr val="tx1"/>
                </a:solidFill>
              </a:rPr>
              <a:t>Norwegian</a:t>
            </a:r>
          </a:p>
          <a:p>
            <a:pPr marL="0" indent="0" algn="ctr" fontAlgn="auto">
              <a:buFont typeface="Wingdings" pitchFamily="2" charset="2"/>
              <a:buNone/>
            </a:pPr>
            <a:r>
              <a:rPr lang="en-US" dirty="0">
                <a:solidFill>
                  <a:schemeClr val="tx1"/>
                </a:solidFill>
              </a:rPr>
              <a:t>Polish</a:t>
            </a:r>
          </a:p>
          <a:p>
            <a:pPr marL="0" indent="0" algn="ctr" fontAlgn="auto">
              <a:buFont typeface="Wingdings" pitchFamily="2" charset="2"/>
              <a:buNone/>
            </a:pPr>
            <a:r>
              <a:rPr lang="en-US" dirty="0">
                <a:solidFill>
                  <a:schemeClr val="tx1"/>
                </a:solidFill>
              </a:rPr>
              <a:t>Portuguese</a:t>
            </a:r>
          </a:p>
          <a:p>
            <a:pPr marL="0" indent="0" algn="ctr" fontAlgn="auto">
              <a:buFont typeface="Wingdings" pitchFamily="2" charset="2"/>
              <a:buNone/>
            </a:pPr>
            <a:r>
              <a:rPr lang="en-US" dirty="0">
                <a:solidFill>
                  <a:schemeClr val="tx1"/>
                </a:solidFill>
              </a:rPr>
              <a:t>Romanian</a:t>
            </a:r>
          </a:p>
          <a:p>
            <a:pPr marL="0" indent="0" algn="ctr" fontAlgn="auto">
              <a:buFont typeface="Wingdings" pitchFamily="2" charset="2"/>
              <a:buNone/>
            </a:pPr>
            <a:r>
              <a:rPr lang="en-US" dirty="0">
                <a:solidFill>
                  <a:schemeClr val="tx1"/>
                </a:solidFill>
              </a:rPr>
              <a:t>Russian</a:t>
            </a:r>
          </a:p>
          <a:p>
            <a:pPr marL="0" indent="0" algn="ctr" fontAlgn="auto">
              <a:buFont typeface="Wingdings" pitchFamily="2" charset="2"/>
              <a:buNone/>
            </a:pPr>
            <a:r>
              <a:rPr lang="en-US" dirty="0">
                <a:solidFill>
                  <a:schemeClr val="tx1"/>
                </a:solidFill>
              </a:rPr>
              <a:t>Slovak</a:t>
            </a:r>
          </a:p>
          <a:p>
            <a:pPr marL="0" indent="0" algn="ctr" fontAlgn="auto">
              <a:buFont typeface="Wingdings" pitchFamily="2" charset="2"/>
              <a:buNone/>
            </a:pPr>
            <a:r>
              <a:rPr lang="en-US" dirty="0">
                <a:solidFill>
                  <a:schemeClr val="tx1"/>
                </a:solidFill>
              </a:rPr>
              <a:t>Slovenian</a:t>
            </a:r>
          </a:p>
          <a:p>
            <a:pPr marL="0" indent="0" algn="ctr" fontAlgn="auto">
              <a:buFont typeface="Wingdings" pitchFamily="2" charset="2"/>
              <a:buNone/>
            </a:pPr>
            <a:r>
              <a:rPr lang="en-US" dirty="0">
                <a:solidFill>
                  <a:schemeClr val="tx1"/>
                </a:solidFill>
              </a:rPr>
              <a:t>Spanish</a:t>
            </a:r>
          </a:p>
          <a:p>
            <a:pPr marL="0" indent="0" algn="ctr" fontAlgn="auto">
              <a:buFont typeface="Wingdings" pitchFamily="2" charset="2"/>
              <a:buNone/>
            </a:pPr>
            <a:r>
              <a:rPr lang="en-US" dirty="0">
                <a:solidFill>
                  <a:schemeClr val="tx1"/>
                </a:solidFill>
              </a:rPr>
              <a:t>Swedish</a:t>
            </a:r>
          </a:p>
          <a:p>
            <a:pPr marL="0" indent="0" algn="ctr" fontAlgn="auto">
              <a:buFont typeface="Wingdings" pitchFamily="2" charset="2"/>
              <a:buNone/>
            </a:pPr>
            <a:r>
              <a:rPr lang="en-US" dirty="0">
                <a:solidFill>
                  <a:schemeClr val="tx1"/>
                </a:solidFill>
              </a:rPr>
              <a:t>Turkish</a:t>
            </a:r>
          </a:p>
          <a:p>
            <a:pPr marL="0" indent="0" algn="ctr" fontAlgn="auto">
              <a:buFont typeface="Wingdings" pitchFamily="2" charset="2"/>
              <a:buNone/>
            </a:pPr>
            <a:r>
              <a:rPr lang="en-US" dirty="0">
                <a:solidFill>
                  <a:schemeClr val="tx1"/>
                </a:solidFill>
              </a:rPr>
              <a:t>Ukrainian</a:t>
            </a:r>
          </a:p>
          <a:p>
            <a:pPr marL="0" indent="0" algn="ctr" fontAlgn="auto">
              <a:buFont typeface="Wingdings" pitchFamily="2" charset="2"/>
              <a:buNone/>
            </a:pPr>
            <a:r>
              <a:rPr lang="en-US" dirty="0">
                <a:solidFill>
                  <a:schemeClr val="tx1"/>
                </a:solidFill>
              </a:rPr>
              <a:t>Urdu</a:t>
            </a:r>
          </a:p>
          <a:p>
            <a:pPr marL="0" indent="0" algn="ctr" fontAlgn="auto">
              <a:buFont typeface="Wingdings" pitchFamily="2" charset="2"/>
              <a:buNone/>
            </a:pPr>
            <a:r>
              <a:rPr lang="en-US" dirty="0">
                <a:solidFill>
                  <a:schemeClr val="tx1"/>
                </a:solidFill>
              </a:rPr>
              <a:t>Yiddish</a:t>
            </a:r>
          </a:p>
        </p:txBody>
      </p:sp>
    </p:spTree>
    <p:extLst>
      <p:ext uri="{BB962C8B-B14F-4D97-AF65-F5344CB8AC3E}">
        <p14:creationId xmlns:p14="http://schemas.microsoft.com/office/powerpoint/2010/main" val="940709773"/>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 - Results</a:t>
            </a: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283796"/>
          </a:xfrm>
        </p:spPr>
        <p:txBody>
          <a:bodyPr/>
          <a:lstStyle/>
          <a:p>
            <a:r>
              <a:rPr lang="en-US" dirty="0"/>
              <a:t>Comments and Considerations</a:t>
            </a:r>
          </a:p>
        </p:txBody>
      </p:sp>
      <p:sp>
        <p:nvSpPr>
          <p:cNvPr id="3" name="Rectangle 1230">
            <a:extLst>
              <a:ext uri="{FF2B5EF4-FFF2-40B4-BE49-F238E27FC236}">
                <a16:creationId xmlns:a16="http://schemas.microsoft.com/office/drawing/2014/main" id="{B3790C80-B1E8-BDE0-AFE0-8B227C7D6148}"/>
              </a:ext>
            </a:extLst>
          </p:cNvPr>
          <p:cNvSpPr>
            <a:spLocks noChangeArrowheads="1"/>
          </p:cNvSpPr>
          <p:nvPr/>
        </p:nvSpPr>
        <p:spPr bwMode="auto">
          <a:xfrm>
            <a:off x="184288" y="6040708"/>
            <a:ext cx="494016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Linguistic comments in blue are considered to be of concern.</a:t>
            </a:r>
          </a:p>
        </p:txBody>
      </p:sp>
      <p:graphicFrame>
        <p:nvGraphicFramePr>
          <p:cNvPr id="2" name="Table 1">
            <a:extLst>
              <a:ext uri="{FF2B5EF4-FFF2-40B4-BE49-F238E27FC236}">
                <a16:creationId xmlns:a16="http://schemas.microsoft.com/office/drawing/2014/main" id="{04390EE7-4473-1454-999E-3AB395223F61}"/>
              </a:ext>
            </a:extLst>
          </p:cNvPr>
          <p:cNvGraphicFramePr>
            <a:graphicFrameLocks noGrp="1"/>
          </p:cNvGraphicFramePr>
          <p:nvPr>
            <p:extLst>
              <p:ext uri="{D42A27DB-BD31-4B8C-83A1-F6EECF244321}">
                <p14:modId xmlns:p14="http://schemas.microsoft.com/office/powerpoint/2010/main" val="3277630057"/>
              </p:ext>
            </p:extLst>
          </p:nvPr>
        </p:nvGraphicFramePr>
        <p:xfrm>
          <a:off x="947547" y="1126844"/>
          <a:ext cx="10291953" cy="4166643"/>
        </p:xfrm>
        <a:graphic>
          <a:graphicData uri="http://schemas.openxmlformats.org/drawingml/2006/table">
            <a:tbl>
              <a:tblPr firstRow="1" bandRow="1">
                <a:tableStyleId>{5C22544A-7EE6-4342-B048-85BDC9FD1C3A}</a:tableStyleId>
              </a:tblPr>
              <a:tblGrid>
                <a:gridCol w="2507428">
                  <a:extLst>
                    <a:ext uri="{9D8B030D-6E8A-4147-A177-3AD203B41FA5}">
                      <a16:colId xmlns:a16="http://schemas.microsoft.com/office/drawing/2014/main" val="2728489733"/>
                    </a:ext>
                  </a:extLst>
                </a:gridCol>
                <a:gridCol w="7784525">
                  <a:extLst>
                    <a:ext uri="{9D8B030D-6E8A-4147-A177-3AD203B41FA5}">
                      <a16:colId xmlns:a16="http://schemas.microsoft.com/office/drawing/2014/main" val="939134027"/>
                    </a:ext>
                  </a:extLst>
                </a:gridCol>
              </a:tblGrid>
              <a:tr h="366017">
                <a:tc>
                  <a:txBody>
                    <a:bodyPr/>
                    <a:lstStyle/>
                    <a:p>
                      <a:pPr algn="ctr" fontAlgn="b"/>
                      <a:r>
                        <a:rPr lang="en-US" sz="1400" b="1" kern="1200" dirty="0">
                          <a:solidFill>
                            <a:schemeClr val="bg1"/>
                          </a:solidFill>
                          <a:latin typeface="+mn-lt"/>
                          <a:ea typeface="+mn-ea"/>
                          <a:cs typeface="+mn-cs"/>
                        </a:rPr>
                        <a:t>Test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n-US" sz="1400" b="1" kern="1200" dirty="0">
                          <a:solidFill>
                            <a:schemeClr val="bg1"/>
                          </a:solidFill>
                          <a:latin typeface="+mn-lt"/>
                          <a:ea typeface="+mn-ea"/>
                          <a:cs typeface="+mn-cs"/>
                        </a:rPr>
                        <a:t>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Japanese, "VEN" means "FECES."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30572908"/>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"BAL" means "(TO) URINATE." In Danish, "VAL" means "BATTLE." In Russian, "VAL" means "WEAPON OR SHAFT." In Thai, "VA" means "(TO) YELL OR ACCUSE."</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6255521"/>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Yiddish, "INA" means "TORTURE RACK."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extLst>
                  <a:ext uri="{0D108BD9-81ED-4DB2-BD59-A6C34878D82A}">
                    <a16:rowId xmlns:a16="http://schemas.microsoft.com/office/drawing/2014/main" val="649729322"/>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and French, "</a:t>
                      </a:r>
                      <a:r>
                        <a:rPr lang="en-US" sz="1400" b="0" i="0" u="none" strike="noStrike" dirty="0" err="1">
                          <a:solidFill>
                            <a:srgbClr val="FF0000"/>
                          </a:solidFill>
                          <a:effectLst/>
                          <a:latin typeface="+mn-lt"/>
                        </a:rPr>
                        <a:t>NIQ</a:t>
                      </a:r>
                      <a:r>
                        <a:rPr lang="en-US" sz="1400" b="0" i="0" u="none" strike="noStrike" dirty="0">
                          <a:solidFill>
                            <a:srgbClr val="FF0000"/>
                          </a:solidFill>
                          <a:effectLst/>
                          <a:latin typeface="+mn-lt"/>
                        </a:rPr>
                        <a:t>" means "SEXUAL INTERCOURSE." In Italian, "</a:t>
                      </a:r>
                      <a:r>
                        <a:rPr lang="en-US" sz="1400" b="0" i="0" u="none" strike="noStrike" dirty="0" err="1">
                          <a:solidFill>
                            <a:srgbClr val="FF0000"/>
                          </a:solidFill>
                          <a:effectLst/>
                          <a:latin typeface="+mn-lt"/>
                        </a:rPr>
                        <a:t>REO</a:t>
                      </a:r>
                      <a:r>
                        <a:rPr lang="en-US" sz="1400" b="0" i="0" u="none" strike="noStrike" dirty="0">
                          <a:solidFill>
                            <a:srgbClr val="FF0000"/>
                          </a:solidFill>
                          <a:effectLst/>
                          <a:latin typeface="+mn-lt"/>
                        </a:rPr>
                        <a:t>" means "CRIMINAL." In Spanish, "</a:t>
                      </a:r>
                      <a:r>
                        <a:rPr lang="en-US" sz="1400" b="0" i="0" u="none" strike="noStrike" dirty="0" err="1">
                          <a:solidFill>
                            <a:srgbClr val="FF0000"/>
                          </a:solidFill>
                          <a:effectLst/>
                          <a:latin typeface="+mn-lt"/>
                        </a:rPr>
                        <a:t>REO</a:t>
                      </a:r>
                      <a:r>
                        <a:rPr lang="en-US" sz="1400" b="0" i="0" u="none" strike="noStrike" dirty="0">
                          <a:solidFill>
                            <a:srgbClr val="FF0000"/>
                          </a:solidFill>
                          <a:effectLst/>
                          <a:latin typeface="+mn-lt"/>
                        </a:rPr>
                        <a:t>" means "INMATE."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extLst>
                  <a:ext uri="{0D108BD9-81ED-4DB2-BD59-A6C34878D82A}">
                    <a16:rowId xmlns:a16="http://schemas.microsoft.com/office/drawing/2014/main" val="3943911059"/>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"LIS" means "THIEF."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47407191"/>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64132952"/>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Danish, "GAL" means "ANGER."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87623789"/>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4902020"/>
                  </a:ext>
                </a:extLst>
              </a:tr>
              <a:tr h="366017">
                <a:tc>
                  <a:txBody>
                    <a:bodyPr/>
                    <a:lstStyle/>
                    <a:p>
                      <a:pPr algn="ctr" fontAlgn="ctr"/>
                      <a:r>
                        <a:rPr kumimoji="0" lang="en-US" sz="1400" b="0" i="0" u="none" strike="noStrike" kern="1200" cap="none" spc="0" normalizeH="0" baseline="0" noProof="0" dirty="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41306005"/>
                  </a:ext>
                </a:extLst>
              </a:tr>
            </a:tbl>
          </a:graphicData>
        </a:graphic>
      </p:graphicFrame>
    </p:spTree>
    <p:extLst>
      <p:ext uri="{BB962C8B-B14F-4D97-AF65-F5344CB8AC3E}">
        <p14:creationId xmlns:p14="http://schemas.microsoft.com/office/powerpoint/2010/main" val="1028015138"/>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 - Results (Cont.)</a:t>
            </a: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283796"/>
          </a:xfrm>
        </p:spPr>
        <p:txBody>
          <a:bodyPr/>
          <a:lstStyle/>
          <a:p>
            <a:r>
              <a:rPr lang="en-US" dirty="0">
                <a:latin typeface="Open Sans" panose="020B0606030504020204" pitchFamily="34" charset="0"/>
                <a:ea typeface="Open Sans" panose="020B0606030504020204" pitchFamily="34" charset="0"/>
                <a:cs typeface="Open Sans" panose="020B0606030504020204" pitchFamily="34" charset="0"/>
              </a:rPr>
              <a:t>Comments and Considerations</a:t>
            </a:r>
          </a:p>
        </p:txBody>
      </p:sp>
      <p:graphicFrame>
        <p:nvGraphicFramePr>
          <p:cNvPr id="2" name="Table 1">
            <a:extLst>
              <a:ext uri="{FF2B5EF4-FFF2-40B4-BE49-F238E27FC236}">
                <a16:creationId xmlns:a16="http://schemas.microsoft.com/office/drawing/2014/main" id="{091DDC9A-96E3-0E2C-3A86-FA04F64D0BC6}"/>
              </a:ext>
            </a:extLst>
          </p:cNvPr>
          <p:cNvGraphicFramePr>
            <a:graphicFrameLocks noGrp="1"/>
          </p:cNvGraphicFramePr>
          <p:nvPr>
            <p:extLst>
              <p:ext uri="{D42A27DB-BD31-4B8C-83A1-F6EECF244321}">
                <p14:modId xmlns:p14="http://schemas.microsoft.com/office/powerpoint/2010/main" val="3649489648"/>
              </p:ext>
            </p:extLst>
          </p:nvPr>
        </p:nvGraphicFramePr>
        <p:xfrm>
          <a:off x="947547" y="1126844"/>
          <a:ext cx="10291953" cy="4166643"/>
        </p:xfrm>
        <a:graphic>
          <a:graphicData uri="http://schemas.openxmlformats.org/drawingml/2006/table">
            <a:tbl>
              <a:tblPr firstRow="1" bandRow="1">
                <a:tableStyleId>{5C22544A-7EE6-4342-B048-85BDC9FD1C3A}</a:tableStyleId>
              </a:tblPr>
              <a:tblGrid>
                <a:gridCol w="2507428">
                  <a:extLst>
                    <a:ext uri="{9D8B030D-6E8A-4147-A177-3AD203B41FA5}">
                      <a16:colId xmlns:a16="http://schemas.microsoft.com/office/drawing/2014/main" val="2728489733"/>
                    </a:ext>
                  </a:extLst>
                </a:gridCol>
                <a:gridCol w="7784525">
                  <a:extLst>
                    <a:ext uri="{9D8B030D-6E8A-4147-A177-3AD203B41FA5}">
                      <a16:colId xmlns:a16="http://schemas.microsoft.com/office/drawing/2014/main" val="939134027"/>
                    </a:ext>
                  </a:extLst>
                </a:gridCol>
              </a:tblGrid>
              <a:tr h="366017">
                <a:tc>
                  <a:txBody>
                    <a:bodyPr/>
                    <a:lstStyle/>
                    <a:p>
                      <a:pPr algn="ctr" fontAlgn="b"/>
                      <a:r>
                        <a:rPr lang="en-US" sz="1400" b="1" kern="1200" dirty="0">
                          <a:solidFill>
                            <a:schemeClr val="bg1"/>
                          </a:solidFill>
                          <a:latin typeface="+mn-lt"/>
                          <a:ea typeface="+mn-ea"/>
                          <a:cs typeface="+mn-cs"/>
                        </a:rPr>
                        <a:t>Test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n-US" sz="1400" b="1" kern="1200" dirty="0">
                          <a:solidFill>
                            <a:schemeClr val="bg1"/>
                          </a:solidFill>
                          <a:latin typeface="+mn-lt"/>
                          <a:ea typeface="+mn-ea"/>
                          <a:cs typeface="+mn-cs"/>
                        </a:rPr>
                        <a:t>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366017">
                <a:tc>
                  <a:txBody>
                    <a:bodyPr/>
                    <a:lstStyle/>
                    <a:p>
                      <a:pPr algn="ctr" fontAlgn="ctr"/>
                      <a:r>
                        <a:rPr lang="en-US" sz="1400" dirty="0">
                          <a:solidFill>
                            <a:srgbClr val="FF0000"/>
                          </a:solidFill>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Japanese, "VEN" means "FECES."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30572908"/>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"BAL" means "(TO) URINATE." In Danish, "VAL" means "BATTLE." In Russian, "VAL" means "WEAPON OR SHAFT." In Thai, "VA" means "(TO) YELL OR ACCUSE."</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6255521"/>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Yiddish, "INA" means "TORTURE RACK."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extLst>
                  <a:ext uri="{0D108BD9-81ED-4DB2-BD59-A6C34878D82A}">
                    <a16:rowId xmlns:a16="http://schemas.microsoft.com/office/drawing/2014/main" val="649729322"/>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and French, "</a:t>
                      </a:r>
                      <a:r>
                        <a:rPr lang="en-US" sz="1400" b="0" i="0" u="none" strike="noStrike" dirty="0" err="1">
                          <a:solidFill>
                            <a:srgbClr val="FF0000"/>
                          </a:solidFill>
                          <a:effectLst/>
                          <a:latin typeface="+mn-lt"/>
                        </a:rPr>
                        <a:t>NIQ</a:t>
                      </a:r>
                      <a:r>
                        <a:rPr lang="en-US" sz="1400" b="0" i="0" u="none" strike="noStrike" dirty="0">
                          <a:solidFill>
                            <a:srgbClr val="FF0000"/>
                          </a:solidFill>
                          <a:effectLst/>
                          <a:latin typeface="+mn-lt"/>
                        </a:rPr>
                        <a:t>" means "SEXUAL INTERCOURSE." In Italian, "</a:t>
                      </a:r>
                      <a:r>
                        <a:rPr lang="en-US" sz="1400" b="0" i="0" u="none" strike="noStrike" dirty="0" err="1">
                          <a:solidFill>
                            <a:srgbClr val="FF0000"/>
                          </a:solidFill>
                          <a:effectLst/>
                          <a:latin typeface="+mn-lt"/>
                        </a:rPr>
                        <a:t>REO</a:t>
                      </a:r>
                      <a:r>
                        <a:rPr lang="en-US" sz="1400" b="0" i="0" u="none" strike="noStrike" dirty="0">
                          <a:solidFill>
                            <a:srgbClr val="FF0000"/>
                          </a:solidFill>
                          <a:effectLst/>
                          <a:latin typeface="+mn-lt"/>
                        </a:rPr>
                        <a:t>" means "CRIMINAL." In Spanish, "</a:t>
                      </a:r>
                      <a:r>
                        <a:rPr lang="en-US" sz="1400" b="0" i="0" u="none" strike="noStrike" dirty="0" err="1">
                          <a:solidFill>
                            <a:srgbClr val="FF0000"/>
                          </a:solidFill>
                          <a:effectLst/>
                          <a:latin typeface="+mn-lt"/>
                        </a:rPr>
                        <a:t>REO</a:t>
                      </a:r>
                      <a:r>
                        <a:rPr lang="en-US" sz="1400" b="0" i="0" u="none" strike="noStrike" dirty="0">
                          <a:solidFill>
                            <a:srgbClr val="FF0000"/>
                          </a:solidFill>
                          <a:effectLst/>
                          <a:latin typeface="+mn-lt"/>
                        </a:rPr>
                        <a:t>" means "INMATE."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extLst>
                  <a:ext uri="{0D108BD9-81ED-4DB2-BD59-A6C34878D82A}">
                    <a16:rowId xmlns:a16="http://schemas.microsoft.com/office/drawing/2014/main" val="3943911059"/>
                  </a:ext>
                </a:extLst>
              </a:tr>
              <a:tr h="366017">
                <a:tc>
                  <a:txBody>
                    <a:bodyPr/>
                    <a:lstStyle/>
                    <a:p>
                      <a:pPr algn="ctr" fontAlgn="ctr"/>
                      <a:r>
                        <a:rPr kumimoji="0" lang="en-US" sz="1400" b="0" i="0" u="none" strike="noStrike" kern="1200" cap="none" spc="0" normalizeH="0" baseline="0" noProof="0" dirty="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Arabic, "LIS" means "THIEF."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47407191"/>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64132952"/>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In Danish, "GAL" means "ANGER." </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87623789"/>
                  </a:ext>
                </a:extLst>
              </a:tr>
              <a:tr h="366017">
                <a:tc>
                  <a:txBody>
                    <a:bodyPr/>
                    <a:lstStyle/>
                    <a:p>
                      <a:pPr algn="ctr" fontAlgn="ctr"/>
                      <a:r>
                        <a:rPr kumimoji="0" lang="en-US" sz="1400" b="0" i="0" u="none" strike="noStrike" kern="1200" cap="none" spc="0" normalizeH="0" baseline="0" noProof="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4902020"/>
                  </a:ext>
                </a:extLst>
              </a:tr>
              <a:tr h="366017">
                <a:tc>
                  <a:txBody>
                    <a:bodyPr/>
                    <a:lstStyle/>
                    <a:p>
                      <a:pPr algn="ctr" fontAlgn="ctr"/>
                      <a:r>
                        <a:rPr kumimoji="0" lang="en-US" sz="1400" b="0" i="0" u="none" strike="noStrike" kern="1200" cap="none" spc="0" normalizeH="0" baseline="0" noProof="0" dirty="0">
                          <a:ln>
                            <a:noFill/>
                          </a:ln>
                          <a:solidFill>
                            <a:srgbClr val="FF0000"/>
                          </a:solidFill>
                          <a:effectLst/>
                          <a:uLnTx/>
                          <a:uFillTx/>
                          <a:latin typeface="Open Sans"/>
                          <a:ea typeface="+mn-ea"/>
                          <a:cs typeface="+mn-cs"/>
                        </a:rPr>
                        <a:t>XXXX</a:t>
                      </a:r>
                      <a:endParaRPr lang="en-US" sz="1400" b="0" i="0" u="none" strike="noStrike" dirty="0">
                        <a:solidFill>
                          <a:schemeClr val="tx1"/>
                        </a:solidFill>
                        <a:effectLst/>
                        <a:latin typeface="+mn-lt"/>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marL="45720" algn="l" fontAlgn="ctr"/>
                      <a:r>
                        <a:rPr lang="en-US" sz="1400" b="0" i="0" u="none" strike="noStrike" dirty="0">
                          <a:solidFill>
                            <a:srgbClr val="FF0000"/>
                          </a:solidFill>
                          <a:effectLst/>
                          <a:latin typeface="+mn-lt"/>
                        </a:rPr>
                        <a:t>No notable 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41306005"/>
                  </a:ext>
                </a:extLst>
              </a:tr>
            </a:tbl>
          </a:graphicData>
        </a:graphic>
      </p:graphicFrame>
      <p:sp>
        <p:nvSpPr>
          <p:cNvPr id="3" name="Rectangle 1230">
            <a:extLst>
              <a:ext uri="{FF2B5EF4-FFF2-40B4-BE49-F238E27FC236}">
                <a16:creationId xmlns:a16="http://schemas.microsoft.com/office/drawing/2014/main" id="{7CB8A142-6C5A-8EC2-AEE5-F953F3E7F95A}"/>
              </a:ext>
            </a:extLst>
          </p:cNvPr>
          <p:cNvSpPr>
            <a:spLocks noChangeArrowheads="1"/>
          </p:cNvSpPr>
          <p:nvPr/>
        </p:nvSpPr>
        <p:spPr bwMode="auto">
          <a:xfrm>
            <a:off x="184288" y="6040708"/>
            <a:ext cx="494016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Linguistic comments in blue are considered to be of concern.</a:t>
            </a:r>
          </a:p>
        </p:txBody>
      </p:sp>
    </p:spTree>
    <p:extLst>
      <p:ext uri="{BB962C8B-B14F-4D97-AF65-F5344CB8AC3E}">
        <p14:creationId xmlns:p14="http://schemas.microsoft.com/office/powerpoint/2010/main" val="2070928913"/>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theme/theme1.xml><?xml version="1.0" encoding="utf-8"?>
<a:theme xmlns:a="http://schemas.openxmlformats.org/drawingml/2006/main" name="Voodoo Powerpoint Template">
  <a:themeElements>
    <a:clrScheme name="Custom 5">
      <a:dk1>
        <a:srgbClr val="000000"/>
      </a:dk1>
      <a:lt1>
        <a:srgbClr val="FFFFFF"/>
      </a:lt1>
      <a:dk2>
        <a:srgbClr val="17406D"/>
      </a:dk2>
      <a:lt2>
        <a:srgbClr val="36ACFF"/>
      </a:lt2>
      <a:accent1>
        <a:srgbClr val="1D3C7C"/>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effectLst/>
      </a:spPr>
      <a:bodyPr vert="horz" lIns="0" tIns="192024" rIns="0" bIns="0" rtlCol="0" anchor="t" anchorCtr="0">
        <a:noAutofit/>
      </a:bodyPr>
      <a:lstStyle>
        <a:defPPr algn="l">
          <a:defRPr sz="4400" dirty="0">
            <a:latin typeface="Mathilde" panose="03050500000000020004" pitchFamily="66" charset="0"/>
          </a:defRPr>
        </a:defPPr>
      </a:lstStyle>
    </a:tx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2A6083F4FD52D40B44E06FF5ECA5D8D" ma:contentTypeVersion="8" ma:contentTypeDescription="Create a new document." ma:contentTypeScope="" ma:versionID="5a509c9568b894c6145810d90697eeef">
  <xsd:schema xmlns:xsd="http://www.w3.org/2001/XMLSchema" xmlns:xs="http://www.w3.org/2001/XMLSchema" xmlns:p="http://schemas.microsoft.com/office/2006/metadata/properties" xmlns:ns2="674a3600-240c-4ae3-baa2-eb5ff86f6b78" targetNamespace="http://schemas.microsoft.com/office/2006/metadata/properties" ma:root="true" ma:fieldsID="eb9b840a6c298dfedb44f634e9409e3b" ns2:_="">
    <xsd:import namespace="674a3600-240c-4ae3-baa2-eb5ff86f6b7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4a3600-240c-4ae3-baa2-eb5ff86f6b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C122D90-EBD8-408B-B532-680EB6F333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4a3600-240c-4ae3-baa2-eb5ff86f6b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8C3177-51F9-4F5F-A1A8-46F12C01A2FA}">
  <ds:schemaRefs>
    <ds:schemaRef ds:uri="http://schemas.microsoft.com/sharepoint/v3/contenttype/forms"/>
  </ds:schemaRefs>
</ds:datastoreItem>
</file>

<file path=docMetadata/LabelInfo.xml><?xml version="1.0" encoding="utf-8"?>
<clbl:labelList xmlns:clbl="http://schemas.microsoft.com/office/2020/mipLabelMetadata">
  <clbl:label id="{f010ce16-e13d-4c24-87af-3a1eb4d11de6}" enabled="0" method="" siteId="{f010ce16-e13d-4c24-87af-3a1eb4d11de6}" removed="1"/>
</clbl:labelList>
</file>

<file path=docProps/app.xml><?xml version="1.0" encoding="utf-8"?>
<Properties xmlns="http://schemas.openxmlformats.org/officeDocument/2006/extended-properties" xmlns:vt="http://schemas.openxmlformats.org/officeDocument/2006/docPropsVTypes">
  <Template>Theme1</Template>
  <TotalTime>106337</TotalTime>
  <Words>8632</Words>
  <Application>Microsoft Office PowerPoint</Application>
  <PresentationFormat>Widescreen</PresentationFormat>
  <Paragraphs>3210</Paragraphs>
  <Slides>99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99</vt:i4>
      </vt:variant>
    </vt:vector>
  </HeadingPairs>
  <TitlesOfParts>
    <vt:vector size="112" baseType="lpstr">
      <vt:lpstr>MS PGothic</vt:lpstr>
      <vt:lpstr>Arial</vt:lpstr>
      <vt:lpstr>Calibri</vt:lpstr>
      <vt:lpstr>Calisto MT</vt:lpstr>
      <vt:lpstr>Courier New</vt:lpstr>
      <vt:lpstr>Freestyle Script</vt:lpstr>
      <vt:lpstr>Mathilde</vt:lpstr>
      <vt:lpstr>Montserrat</vt:lpstr>
      <vt:lpstr>Open Sans</vt:lpstr>
      <vt:lpstr>Open Sans Light</vt:lpstr>
      <vt:lpstr>Open Sans Semibold</vt:lpstr>
      <vt:lpstr>Wingdings</vt:lpstr>
      <vt:lpstr>Voodoo Powerpoint Template</vt:lpstr>
      <vt:lpstr>PowerPoint Presentation</vt:lpstr>
      <vt:lpstr>Introduction</vt:lpstr>
      <vt:lpstr>Product Profile</vt:lpstr>
      <vt:lpstr>Concept Statement</vt:lpstr>
      <vt:lpstr>Test Name Candidates</vt:lpstr>
      <vt:lpstr>Target Audience</vt:lpstr>
      <vt:lpstr>Methodology</vt:lpstr>
      <vt:lpstr>Methodology</vt:lpstr>
      <vt:lpstr>Methodology</vt:lpstr>
      <vt:lpstr>Methodology (NYT1)</vt:lpstr>
      <vt:lpstr>Methodology (Cont.)</vt:lpstr>
      <vt:lpstr>Methodology (Cont.)</vt:lpstr>
      <vt:lpstr>Methodology (Cont.)</vt:lpstr>
      <vt:lpstr>PowerPoint Presentation</vt:lpstr>
      <vt:lpstr>Brandex®</vt:lpstr>
      <vt:lpstr>Brandex®</vt:lpstr>
      <vt:lpstr>Brandex®</vt:lpstr>
      <vt:lpstr>Brandex®</vt:lpstr>
      <vt:lpstr>Brandex®</vt:lpstr>
      <vt:lpstr>Quantitative Topline Chart - Marketing Results (&lt;&lt;Breakdown&gt;&gt;)</vt:lpstr>
      <vt:lpstr>Summary of Recommendations with Rationales</vt:lpstr>
      <vt:lpstr>Summary of Recommendations with Rationales</vt:lpstr>
      <vt:lpstr>Summary of Recommendations with Rationales</vt:lpstr>
      <vt:lpstr>Summary of Recommendations by Region</vt:lpstr>
      <vt:lpstr>Summary of Recommendations by Region (Cont.)</vt:lpstr>
      <vt:lpstr>Summary of Recommendations - BrandPoll</vt:lpstr>
      <vt:lpstr>DSI Name Recommendation</vt:lpstr>
      <vt:lpstr>DSI Name Recommendation</vt:lpstr>
      <vt:lpstr>DSI-Reference™ Test Name vs. Noted Name Comparison</vt:lpstr>
      <vt:lpstr>DSI-Reference™ Test Name vs. Noted Name Comparison</vt:lpstr>
      <vt:lpstr>PowerPoint Presentation</vt:lpstr>
      <vt:lpstr>BrandTest® Market Research - Unaided Associations Results</vt:lpstr>
      <vt:lpstr>BrandTest® Market Research - Unaided Associations Results (Cont.)</vt:lpstr>
      <vt:lpstr>BrandTest® Market Research - Unaided Associations Results (Cont.)</vt:lpstr>
      <vt:lpstr>BrandTest® Market Research - Unaided Associations Results (Cont.)</vt:lpstr>
      <vt:lpstr>BrandTest® Market Research - Unaided Associations Results (Cont.)</vt:lpstr>
      <vt:lpstr>BrandTest® Market Research - Fit to Concept</vt:lpstr>
      <vt:lpstr>BrandTest® Market Research - Fit to Concept Results</vt:lpstr>
      <vt:lpstr>BrandTest® Market Research - Attribute Evaluations</vt:lpstr>
      <vt:lpstr>BrandTest® Market Research - </vt:lpstr>
      <vt:lpstr>BrandTest® Market Research - </vt:lpstr>
      <vt:lpstr>BrandTest® Market Research - </vt:lpstr>
      <vt:lpstr>BrandTest® Market Research - </vt:lpstr>
      <vt:lpstr>BrandTest® Market Research - </vt:lpstr>
      <vt:lpstr>PowerPoint Presentation</vt:lpstr>
      <vt:lpstr>BrandTest® Market Research - Personal Preferences Results</vt:lpstr>
      <vt:lpstr>BrandTest® Market Research - Ease of Pronunciation Results</vt:lpstr>
      <vt:lpstr>BrandTest® Market Research - Phonetic Testing</vt:lpstr>
      <vt:lpstr>BrandTest® Market Research - Phonetic Testing Results</vt:lpstr>
      <vt:lpstr>PowerPoint Presentation</vt:lpstr>
      <vt:lpstr>Next Steps</vt:lpstr>
      <vt:lpstr>Next Steps (Cont.)</vt:lpstr>
      <vt:lpstr>Next Steps (Cont.)</vt:lpstr>
      <vt:lpstr>Next Steps (Cont.)</vt:lpstr>
      <vt:lpstr>Next Steps (Cont.)</vt:lpstr>
      <vt:lpstr>Next Steps (Cont.)</vt:lpstr>
      <vt:lpstr>Next Steps (Cont.)</vt:lpstr>
      <vt:lpstr>Next Steps (Cont.)</vt:lpstr>
      <vt:lpstr>Next Steps (Cont.)</vt:lpstr>
      <vt:lpstr>PowerPoint Presentation</vt:lpstr>
      <vt:lpstr>PowerPoint Presentation</vt:lpstr>
      <vt:lpstr>Appendix - J-SCAN</vt:lpstr>
      <vt:lpstr>Appendix - J-SCAN (Cont.)</vt:lpstr>
      <vt:lpstr>Appendix - Modifier Meaning (Unaided)* Results</vt:lpstr>
      <vt:lpstr>Appendix - Existing Modifier Identification* Results</vt:lpstr>
      <vt:lpstr>Appendix - Base Brand plus Modifier Meaning* Results</vt:lpstr>
      <vt:lpstr>Appendix - Sound alike/Look alike Similarity Results</vt:lpstr>
      <vt:lpstr>Appendix - Sound alike/Look alike Similarity Results (Cont.)</vt:lpstr>
      <vt:lpstr>Appendix - Sound alike/Look alike Similarity Results (Cont.)</vt:lpstr>
      <vt:lpstr>Appendix - Sound alike/Look alike Similarity Results (Cont.)</vt:lpstr>
      <vt:lpstr>Appendix - Sound alike/Look alike Similarity Results (Cont.)</vt:lpstr>
      <vt:lpstr>Appendix - Medical Term/Laboratory Test Similarity Results</vt:lpstr>
      <vt:lpstr>Appendix - Medical Term/Laboratory Test Similarity Results (Cont.)</vt:lpstr>
      <vt:lpstr>Appendix - Medical Term/Laboratory Test Similarity Results (Cont.)</vt:lpstr>
      <vt:lpstr>Appendix - Medical Term/Laboratory Test Similarity Results (Cont.)</vt:lpstr>
      <vt:lpstr>Appendix - Medical Term/Laboratory Test Similarity Results (Cont.)</vt:lpstr>
      <vt:lpstr>Appendix - Non-Medical Product Similarity Results (Canada Only)</vt:lpstr>
      <vt:lpstr>Appendix - Non-Medical Product Similarity Results (Canada Only) (Cont.)</vt:lpstr>
      <vt:lpstr>Appendix - Non-Medical Product Similarity Results (Canada Only) (Cont.)</vt:lpstr>
      <vt:lpstr>Appendix - Non-Medical Product Similarity Results (Canada Only) (Cont.)</vt:lpstr>
      <vt:lpstr>Appendix - Non-Medical Product Similarity Results (Canada Only) (Cont.)</vt:lpstr>
      <vt:lpstr>Appendix - Will the name be understood when pronounced? (Canada and EU Only)</vt:lpstr>
      <vt:lpstr>Appendix - Will the name be legible when written? (Canada and EU Only)</vt:lpstr>
      <vt:lpstr>Appendix - Is the name safe? (Canada Only)</vt:lpstr>
      <vt:lpstr>Appendix - Overall Impression* Results</vt:lpstr>
      <vt:lpstr>Appendix - Exaggerative/Inappropriate Name Identification - Product Profile</vt:lpstr>
      <vt:lpstr>Appendix - Exaggerative/Inappropriate Name Identification Results</vt:lpstr>
      <vt:lpstr>Appendix - Exaggerative/Inappropriate Name Identification Results (Cont.)</vt:lpstr>
      <vt:lpstr>Appendix - Exaggerative/Inappropriate Name Identification Results (Cont.)</vt:lpstr>
      <vt:lpstr>Appendix - Modifier Fit to Product Profile* Results</vt:lpstr>
      <vt:lpstr>Appendix - Modifier Meaning (Aided)* Results</vt:lpstr>
      <vt:lpstr>Appendix - Modifier Differentiation from Base Brand Results</vt:lpstr>
      <vt:lpstr>Appendix - Modifier Confusion with Prescription Elements* Results</vt:lpstr>
      <vt:lpstr>Appendix - Modifier Product Characteristic Identification* Results</vt:lpstr>
      <vt:lpstr>Appendix - FMEA Safety (Aided) Results</vt:lpstr>
      <vt:lpstr>Linguistics Screening </vt:lpstr>
      <vt:lpstr>Linguistics Screening</vt:lpstr>
      <vt:lpstr>Linguistics Screening - Results</vt:lpstr>
      <vt:lpstr>Linguistics Screening - Results (Cont.)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 Powerpoint</dc:title>
  <dc:subject/>
  <dc:creator>Mahdi</dc:creator>
  <cp:keywords/>
  <dc:description/>
  <cp:lastModifiedBy>Ricardo Montemayor</cp:lastModifiedBy>
  <cp:revision>1283</cp:revision>
  <dcterms:created xsi:type="dcterms:W3CDTF">2017-07-25T02:03:18Z</dcterms:created>
  <dcterms:modified xsi:type="dcterms:W3CDTF">2024-11-14T14:26:45Z</dcterms:modified>
  <cp:category/>
</cp:coreProperties>
</file>

<file path=docProps/thumbnail.jpeg>
</file>